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audio1.bin" ContentType="audio/unknown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2"/>
  </p:notesMasterIdLst>
  <p:sldIdLst>
    <p:sldId id="290" r:id="rId2"/>
    <p:sldId id="291" r:id="rId3"/>
    <p:sldId id="285" r:id="rId4"/>
    <p:sldId id="489" r:id="rId5"/>
    <p:sldId id="603" r:id="rId6"/>
    <p:sldId id="604" r:id="rId7"/>
    <p:sldId id="546" r:id="rId8"/>
    <p:sldId id="545" r:id="rId9"/>
    <p:sldId id="262" r:id="rId10"/>
    <p:sldId id="605" r:id="rId11"/>
    <p:sldId id="606" r:id="rId12"/>
    <p:sldId id="607" r:id="rId13"/>
    <p:sldId id="608" r:id="rId14"/>
    <p:sldId id="609" r:id="rId15"/>
    <p:sldId id="611" r:id="rId16"/>
    <p:sldId id="612" r:id="rId17"/>
    <p:sldId id="613" r:id="rId18"/>
    <p:sldId id="615" r:id="rId19"/>
    <p:sldId id="614" r:id="rId20"/>
    <p:sldId id="616" r:id="rId21"/>
    <p:sldId id="617" r:id="rId22"/>
    <p:sldId id="618" r:id="rId23"/>
    <p:sldId id="620" r:id="rId24"/>
    <p:sldId id="621" r:id="rId25"/>
    <p:sldId id="622" r:id="rId26"/>
    <p:sldId id="629" r:id="rId27"/>
    <p:sldId id="624" r:id="rId28"/>
    <p:sldId id="625" r:id="rId29"/>
    <p:sldId id="626" r:id="rId30"/>
    <p:sldId id="627" r:id="rId31"/>
    <p:sldId id="628" r:id="rId32"/>
    <p:sldId id="630" r:id="rId33"/>
    <p:sldId id="632" r:id="rId34"/>
    <p:sldId id="631" r:id="rId35"/>
    <p:sldId id="633" r:id="rId36"/>
    <p:sldId id="634" r:id="rId37"/>
    <p:sldId id="635" r:id="rId38"/>
    <p:sldId id="638" r:id="rId39"/>
    <p:sldId id="637" r:id="rId40"/>
    <p:sldId id="639" r:id="rId41"/>
    <p:sldId id="641" r:id="rId42"/>
    <p:sldId id="642" r:id="rId43"/>
    <p:sldId id="643" r:id="rId44"/>
    <p:sldId id="644" r:id="rId45"/>
    <p:sldId id="645" r:id="rId46"/>
    <p:sldId id="646" r:id="rId47"/>
    <p:sldId id="647" r:id="rId48"/>
    <p:sldId id="648" r:id="rId49"/>
    <p:sldId id="650" r:id="rId50"/>
    <p:sldId id="651" r:id="rId51"/>
    <p:sldId id="649" r:id="rId52"/>
    <p:sldId id="652" r:id="rId53"/>
    <p:sldId id="653" r:id="rId54"/>
    <p:sldId id="685" r:id="rId55"/>
    <p:sldId id="686" r:id="rId56"/>
    <p:sldId id="684" r:id="rId57"/>
    <p:sldId id="654" r:id="rId58"/>
    <p:sldId id="655" r:id="rId59"/>
    <p:sldId id="656" r:id="rId60"/>
    <p:sldId id="657" r:id="rId61"/>
    <p:sldId id="687" r:id="rId62"/>
    <p:sldId id="658" r:id="rId63"/>
    <p:sldId id="659" r:id="rId64"/>
    <p:sldId id="688" r:id="rId65"/>
    <p:sldId id="689" r:id="rId66"/>
    <p:sldId id="660" r:id="rId67"/>
    <p:sldId id="682" r:id="rId68"/>
    <p:sldId id="690" r:id="rId69"/>
    <p:sldId id="662" r:id="rId70"/>
    <p:sldId id="663" r:id="rId71"/>
    <p:sldId id="664" r:id="rId72"/>
    <p:sldId id="665" r:id="rId73"/>
    <p:sldId id="666" r:id="rId74"/>
    <p:sldId id="667" r:id="rId75"/>
    <p:sldId id="668" r:id="rId76"/>
    <p:sldId id="669" r:id="rId77"/>
    <p:sldId id="691" r:id="rId78"/>
    <p:sldId id="692" r:id="rId79"/>
    <p:sldId id="670" r:id="rId80"/>
    <p:sldId id="672" r:id="rId81"/>
    <p:sldId id="671" r:id="rId82"/>
    <p:sldId id="674" r:id="rId83"/>
    <p:sldId id="673" r:id="rId84"/>
    <p:sldId id="693" r:id="rId85"/>
    <p:sldId id="694" r:id="rId86"/>
    <p:sldId id="677" r:id="rId87"/>
    <p:sldId id="675" r:id="rId88"/>
    <p:sldId id="700" r:id="rId89"/>
    <p:sldId id="701" r:id="rId90"/>
    <p:sldId id="702" r:id="rId91"/>
    <p:sldId id="703" r:id="rId92"/>
    <p:sldId id="704" r:id="rId93"/>
    <p:sldId id="705" r:id="rId94"/>
    <p:sldId id="706" r:id="rId95"/>
    <p:sldId id="707" r:id="rId96"/>
    <p:sldId id="708" r:id="rId97"/>
    <p:sldId id="709" r:id="rId98"/>
    <p:sldId id="710" r:id="rId99"/>
    <p:sldId id="711" r:id="rId100"/>
    <p:sldId id="712" r:id="rId101"/>
    <p:sldId id="713" r:id="rId102"/>
    <p:sldId id="714" r:id="rId103"/>
    <p:sldId id="715" r:id="rId104"/>
    <p:sldId id="716" r:id="rId105"/>
    <p:sldId id="717" r:id="rId106"/>
    <p:sldId id="718" r:id="rId107"/>
    <p:sldId id="719" r:id="rId108"/>
    <p:sldId id="720" r:id="rId109"/>
    <p:sldId id="721" r:id="rId110"/>
    <p:sldId id="722" r:id="rId111"/>
    <p:sldId id="723" r:id="rId112"/>
    <p:sldId id="678" r:id="rId113"/>
    <p:sldId id="695" r:id="rId114"/>
    <p:sldId id="696" r:id="rId115"/>
    <p:sldId id="697" r:id="rId116"/>
    <p:sldId id="698" r:id="rId117"/>
    <p:sldId id="699" r:id="rId118"/>
    <p:sldId id="679" r:id="rId119"/>
    <p:sldId id="680" r:id="rId120"/>
    <p:sldId id="681" r:id="rId1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12F3"/>
    <a:srgbClr val="3F01FF"/>
    <a:srgbClr val="4600FF"/>
    <a:srgbClr val="F5644C"/>
    <a:srgbClr val="D6FFB9"/>
    <a:srgbClr val="365AA0"/>
    <a:srgbClr val="15D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8" autoAdjust="0"/>
    <p:restoredTop sz="89198"/>
  </p:normalViewPr>
  <p:slideViewPr>
    <p:cSldViewPr snapToGrid="0" snapToObjects="1">
      <p:cViewPr>
        <p:scale>
          <a:sx n="90" d="100"/>
          <a:sy n="90" d="100"/>
        </p:scale>
        <p:origin x="-32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7FD0-7D91-7745-BAE9-8066CB1E09EB}" type="datetimeFigureOut">
              <a:rPr kumimoji="1" lang="zh-CN" altLang="en-US" smtClean="0"/>
              <a:pPr/>
              <a:t>2021/11/23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7679E-18FD-3143-9E32-A85C730F792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="" xmlns:a16="http://schemas.microsoft.com/office/drawing/2014/main" id="{1BD635DA-ECEE-44FF-B109-22F78F6FEF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B664D-4FA8-4ACA-822F-4F6A9B41437B}" type="slidenum"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="" xmlns:a16="http://schemas.microsoft.com/office/drawing/2014/main" id="{0772A155-0B74-4A56-9EA6-666961B70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="" xmlns:a16="http://schemas.microsoft.com/office/drawing/2014/main" id="{5A1893D8-78AA-4ED7-BA9B-4BF6B8A7D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40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87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6B99E1-33BC-194B-9CBB-43BDAC4547D7}" type="slidenum">
              <a:rPr lang="en-US" altLang="zh-CN" sz="1900">
                <a:latin typeface="Times New Roman" charset="0"/>
              </a:rPr>
              <a:pPr eaLnBrk="1" hangingPunct="1"/>
              <a:t>24</a:t>
            </a:fld>
            <a:endParaRPr lang="en-US" altLang="zh-CN" sz="1900">
              <a:latin typeface="Times New Roman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92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5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希望建成这个通信网的成本是最低的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2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67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D27D2E5-EE05-7E47-A950-F040D18A085E}" type="slidenum">
              <a:rPr lang="en-US" altLang="zh-CN" sz="1900">
                <a:latin typeface="Times New Roman" charset="0"/>
              </a:rPr>
              <a:pPr eaLnBrk="1" hangingPunct="1"/>
              <a:t>74</a:t>
            </a:fld>
            <a:endParaRPr lang="en-US" altLang="zh-CN" sz="1900">
              <a:latin typeface="Times New Roman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836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124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596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="" xmlns:a16="http://schemas.microsoft.com/office/drawing/2014/main" id="{E9BADA67-6E22-4557-9DE1-EBAF53A2A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5EAEA83-4474-4B97-B250-FB1B9880AFC3}" type="slidenum"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="" xmlns:a16="http://schemas.microsoft.com/office/drawing/2014/main" id="{30CBEED5-A136-4007-8E7B-3E8FF6E198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="" xmlns:a16="http://schemas.microsoft.com/office/drawing/2014/main" id="{0239D83D-4C59-49C0-A7A8-C36BA7FE1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75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3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23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90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987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42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767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59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38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22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/>
            <a:fld id="{6BF1990F-B1C0-784D-88ED-91FDC981F628}" type="slidenum">
              <a:rPr lang="en-US" altLang="zh-CN" sz="1200">
                <a:solidFill>
                  <a:srgbClr val="000000"/>
                </a:solidFill>
                <a:latin typeface="Times New Roman" charset="0"/>
              </a:rPr>
              <a:pPr eaLnBrk="1" hangingPunct="1"/>
              <a:t>3</a:t>
            </a:fld>
            <a:endParaRPr lang="en-US" altLang="zh-CN" sz="12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900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39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411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425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12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7679E-18FD-3143-9E32-A85C730F7925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78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BFBDC-BB29-4A0C-B960-277E0E9D07ED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z="1000"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BFBDC-BB29-4A0C-B960-277E0E9D07ED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z="10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BFBDC-BB29-4A0C-B960-277E0E9D07ED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z="10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47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AA3887D-7CE9-490C-8DBF-5E847A704B99}" type="slidenum">
              <a:rPr lang="zh-CN" altLang="en-US" sz="1200" smtClean="0"/>
              <a:pPr eaLnBrk="1" hangingPunct="1"/>
              <a:t>7</a:t>
            </a:fld>
            <a:endParaRPr lang="en-US" altLang="zh-CN" sz="1200" dirty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61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AA3887D-7CE9-490C-8DBF-5E847A704B99}" type="slidenum">
              <a:rPr lang="zh-CN" altLang="en-US" sz="1200" smtClean="0"/>
              <a:pPr eaLnBrk="1" hangingPunct="1"/>
              <a:t>8</a:t>
            </a:fld>
            <a:endParaRPr lang="en-US" altLang="zh-CN" sz="1200" dirty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745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14224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1B2B32C-8C90-3145-B7E2-99CDF61820DB}" type="slidenum">
              <a:rPr lang="en-US" altLang="zh-CN" sz="1900">
                <a:latin typeface="Times New Roman" charset="0"/>
              </a:rPr>
              <a:pPr eaLnBrk="1" hangingPunct="1"/>
              <a:t>16</a:t>
            </a:fld>
            <a:endParaRPr lang="en-US" altLang="zh-CN" sz="1900">
              <a:latin typeface="Times New Roman" charset="0"/>
            </a:endParaRPr>
          </a:p>
        </p:txBody>
      </p:sp>
      <p:sp>
        <p:nvSpPr>
          <p:cNvPr id="145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000">
                <a:latin typeface="楷体_GB2312" charset="0"/>
                <a:ea typeface="楷体_GB2312" charset="0"/>
              </a:rPr>
              <a:t>具有</a:t>
            </a:r>
            <a:r>
              <a:rPr lang="en-US" altLang="zh-CN" sz="1000">
                <a:latin typeface="楷体_GB2312" charset="0"/>
                <a:ea typeface="楷体_GB2312" charset="0"/>
              </a:rPr>
              <a:t>n</a:t>
            </a:r>
            <a:r>
              <a:rPr lang="zh-CN" altLang="en-US" sz="1000">
                <a:latin typeface="楷体_GB2312" charset="0"/>
                <a:ea typeface="楷体_GB2312" charset="0"/>
              </a:rPr>
              <a:t>个顶点的图，图的每个顶点的数据信息可以用一个长为</a:t>
            </a:r>
            <a:r>
              <a:rPr lang="en-US" altLang="zh-CN" sz="1000">
                <a:latin typeface="楷体_GB2312" charset="0"/>
                <a:ea typeface="楷体_GB2312" charset="0"/>
              </a:rPr>
              <a:t>n</a:t>
            </a:r>
            <a:r>
              <a:rPr lang="zh-CN" altLang="en-US" sz="1000">
                <a:latin typeface="楷体_GB2312" charset="0"/>
                <a:ea typeface="楷体_GB2312" charset="0"/>
              </a:rPr>
              <a:t>的一维数组</a:t>
            </a:r>
            <a:r>
              <a:rPr lang="en-US" altLang="zh-CN" sz="1000">
                <a:latin typeface="楷体_GB2312" charset="0"/>
                <a:ea typeface="楷体_GB2312" charset="0"/>
              </a:rPr>
              <a:t>vexs[n]</a:t>
            </a:r>
            <a:r>
              <a:rPr lang="zh-CN" altLang="en-US" sz="1000">
                <a:latin typeface="楷体_GB2312" charset="0"/>
                <a:ea typeface="楷体_GB2312" charset="0"/>
              </a:rPr>
              <a:t>来存储，顶点之间的关系信息用一个二维数组来存储，称为邻接矩阵。</a:t>
            </a:r>
          </a:p>
        </p:txBody>
      </p:sp>
    </p:spTree>
    <p:extLst>
      <p:ext uri="{BB962C8B-B14F-4D97-AF65-F5344CB8AC3E}">
        <p14:creationId xmlns:p14="http://schemas.microsoft.com/office/powerpoint/2010/main" val="168108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281517" y="1981201"/>
            <a:ext cx="12012083" cy="1052513"/>
            <a:chOff x="0" y="1536"/>
            <a:chExt cx="5675" cy="663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1028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Rectangle 1029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6" name="Group 1030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1031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1" name="Rectangle 1032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7" name="Rectangle 1033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04460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703917" y="1447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461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2110317" y="3048000"/>
            <a:ext cx="8534400" cy="2133600"/>
          </a:xfrm>
        </p:spPr>
        <p:txBody>
          <a:bodyPr/>
          <a:lstStyle>
            <a:lvl1pPr marL="0" indent="0">
              <a:lnSpc>
                <a:spcPct val="120000"/>
              </a:lnSpc>
              <a:buClr>
                <a:srgbClr val="006600"/>
              </a:buClr>
              <a:buSzTx/>
              <a:buFont typeface="Wingdings" pitchFamily="2" charset="2"/>
              <a:buChar char="q"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bg2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bg2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947894-87DE-2B45-966B-5F8E171B0221}" type="slidenum">
              <a:rPr lang="en-US" altLang="zh-CN" smtClean="0">
                <a:solidFill>
                  <a:srgbClr val="1C1C1C"/>
                </a:solidFill>
                <a:latin typeface="Tahoma" charset="0"/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1C1C1C"/>
              </a:solidFill>
              <a:latin typeface="Tahoma" charset="0"/>
              <a:ea typeface="宋体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39767" y="228600"/>
            <a:ext cx="2876551" cy="6400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1" y="228600"/>
            <a:ext cx="8428567" cy="6400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1876926"/>
            <a:ext cx="353173" cy="27311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255714"/>
            <a:ext cx="5579533" cy="5373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733" y="1255714"/>
            <a:ext cx="5581651" cy="5373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488951" y="336551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ltGray">
          <a:xfrm>
            <a:off x="679451" y="58738"/>
            <a:ext cx="438149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ltGray">
          <a:xfrm>
            <a:off x="249768" y="363538"/>
            <a:ext cx="563033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ltGray">
          <a:xfrm>
            <a:off x="812800" y="685801"/>
            <a:ext cx="491067" cy="474663"/>
          </a:xfrm>
          <a:prstGeom prst="rect">
            <a:avLst/>
          </a:prstGeom>
          <a:gradFill rotWithShape="0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ltGray">
          <a:xfrm>
            <a:off x="406400" y="4572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gray">
          <a:xfrm>
            <a:off x="948267" y="228601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gray">
          <a:xfrm>
            <a:off x="522818" y="1019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zh-CN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34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25600" y="228600"/>
            <a:ext cx="1039071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55714"/>
            <a:ext cx="11364384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45" name="WordArt 21"/>
          <p:cNvSpPr>
            <a:spLocks noChangeArrowheads="1" noChangeShapeType="1" noTextEdit="1"/>
          </p:cNvSpPr>
          <p:nvPr userDrawn="1"/>
        </p:nvSpPr>
        <p:spPr bwMode="auto">
          <a:xfrm rot="5400000">
            <a:off x="-1003300" y="3128434"/>
            <a:ext cx="2362200" cy="220133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600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数据结构</a:t>
            </a:r>
            <a:r>
              <a:rPr kumimoji="1" lang="en-US" altLang="zh-CN" sz="3600" kern="10" dirty="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—</a:t>
            </a:r>
            <a:r>
              <a:rPr kumimoji="1" lang="zh-CN" altLang="en-US" sz="3600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绪论</a:t>
            </a: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0" y="1876926"/>
            <a:ext cx="353173" cy="27311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05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 Narrow" pitchFamily="34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SzPct val="55000"/>
        <a:buFont typeface="Wingdings" charset="2"/>
        <a:buChar char="n"/>
        <a:defRPr kumimoji="1" sz="2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2.xml"/><Relationship Id="rId3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23.bin"/><Relationship Id="rId21" Type="http://schemas.openxmlformats.org/officeDocument/2006/relationships/oleObject" Target="../embeddings/oleObject24.bin"/><Relationship Id="rId22" Type="http://schemas.openxmlformats.org/officeDocument/2006/relationships/oleObject" Target="../embeddings/oleObject25.bin"/><Relationship Id="rId23" Type="http://schemas.openxmlformats.org/officeDocument/2006/relationships/oleObject" Target="../embeddings/oleObject26.bin"/><Relationship Id="rId24" Type="http://schemas.openxmlformats.org/officeDocument/2006/relationships/oleObject" Target="../embeddings/oleObject27.bin"/><Relationship Id="rId25" Type="http://schemas.openxmlformats.org/officeDocument/2006/relationships/oleObject" Target="../embeddings/oleObject28.bin"/><Relationship Id="rId26" Type="http://schemas.openxmlformats.org/officeDocument/2006/relationships/oleObject" Target="../embeddings/oleObject29.bin"/><Relationship Id="rId27" Type="http://schemas.openxmlformats.org/officeDocument/2006/relationships/oleObject" Target="../embeddings/oleObject30.bin"/><Relationship Id="rId28" Type="http://schemas.openxmlformats.org/officeDocument/2006/relationships/oleObject" Target="../embeddings/oleObject31.bin"/><Relationship Id="rId29" Type="http://schemas.openxmlformats.org/officeDocument/2006/relationships/oleObject" Target="../embeddings/oleObject3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9.xml"/><Relationship Id="rId4" Type="http://schemas.openxmlformats.org/officeDocument/2006/relationships/audio" Target="../media/audio1.bin"/><Relationship Id="rId5" Type="http://schemas.openxmlformats.org/officeDocument/2006/relationships/oleObject" Target="../embeddings/oleObject9.bin"/><Relationship Id="rId30" Type="http://schemas.openxmlformats.org/officeDocument/2006/relationships/oleObject" Target="../embeddings/oleObject33.bin"/><Relationship Id="rId31" Type="http://schemas.openxmlformats.org/officeDocument/2006/relationships/oleObject" Target="../embeddings/oleObject34.bin"/><Relationship Id="rId32" Type="http://schemas.openxmlformats.org/officeDocument/2006/relationships/oleObject" Target="../embeddings/oleObject35.bin"/><Relationship Id="rId9" Type="http://schemas.openxmlformats.org/officeDocument/2006/relationships/oleObject" Target="../embeddings/oleObject12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10.bin"/><Relationship Id="rId8" Type="http://schemas.openxmlformats.org/officeDocument/2006/relationships/oleObject" Target="../embeddings/oleObject11.bin"/><Relationship Id="rId33" Type="http://schemas.openxmlformats.org/officeDocument/2006/relationships/oleObject" Target="../embeddings/oleObject36.bin"/><Relationship Id="rId10" Type="http://schemas.openxmlformats.org/officeDocument/2006/relationships/oleObject" Target="../embeddings/oleObject13.bin"/><Relationship Id="rId11" Type="http://schemas.openxmlformats.org/officeDocument/2006/relationships/oleObject" Target="../embeddings/oleObject14.bin"/><Relationship Id="rId12" Type="http://schemas.openxmlformats.org/officeDocument/2006/relationships/oleObject" Target="../embeddings/oleObject15.bin"/><Relationship Id="rId13" Type="http://schemas.openxmlformats.org/officeDocument/2006/relationships/oleObject" Target="../embeddings/oleObject16.bin"/><Relationship Id="rId14" Type="http://schemas.openxmlformats.org/officeDocument/2006/relationships/oleObject" Target="../embeddings/oleObject17.bin"/><Relationship Id="rId15" Type="http://schemas.openxmlformats.org/officeDocument/2006/relationships/oleObject" Target="../embeddings/oleObject18.bin"/><Relationship Id="rId16" Type="http://schemas.openxmlformats.org/officeDocument/2006/relationships/oleObject" Target="../embeddings/oleObject19.bin"/><Relationship Id="rId17" Type="http://schemas.openxmlformats.org/officeDocument/2006/relationships/oleObject" Target="../embeddings/oleObject20.bin"/><Relationship Id="rId18" Type="http://schemas.openxmlformats.org/officeDocument/2006/relationships/oleObject" Target="../embeddings/oleObject21.bin"/><Relationship Id="rId19" Type="http://schemas.openxmlformats.org/officeDocument/2006/relationships/oleObject" Target="../embeddings/oleObject22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副标题 2">
            <a:extLst>
              <a:ext uri="{FF2B5EF4-FFF2-40B4-BE49-F238E27FC236}">
                <a16:creationId xmlns="" xmlns:a16="http://schemas.microsoft.com/office/drawing/2014/main" id="{8C108A02-DD64-44F2-AB86-6916A21AEBDF}"/>
              </a:ext>
            </a:extLst>
          </p:cNvPr>
          <p:cNvSpPr txBox="1">
            <a:spLocks/>
          </p:cNvSpPr>
          <p:nvPr/>
        </p:nvSpPr>
        <p:spPr bwMode="auto">
          <a:xfrm>
            <a:off x="6926263" y="3314700"/>
            <a:ext cx="376555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SzPct val="55000"/>
              <a:buFont typeface="Wingdings" panose="05000000000000000000" pitchFamily="2" charset="2"/>
              <a:buChar char="n"/>
              <a:defRPr kumimoji="1" sz="2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9pPr>
          </a:lstStyle>
          <a:p>
            <a:r>
              <a:rPr lang="zh-CN" altLang="en-US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如何表示地图</a:t>
            </a:r>
            <a:endParaRPr lang="en-US" altLang="zh-CN" dirty="0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如何找出导航路径</a:t>
            </a:r>
            <a:endParaRPr lang="en-US" altLang="zh-CN" dirty="0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730" name="Rectangle 539">
            <a:extLst>
              <a:ext uri="{FF2B5EF4-FFF2-40B4-BE49-F238E27FC236}">
                <a16:creationId xmlns="" xmlns:a16="http://schemas.microsoft.com/office/drawing/2014/main" id="{E575644D-EC1F-4C6B-A16C-2EAA8E734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图结构</a:t>
            </a:r>
          </a:p>
        </p:txBody>
      </p:sp>
      <p:sp>
        <p:nvSpPr>
          <p:cNvPr id="31414" name="Rectangle 694">
            <a:extLst>
              <a:ext uri="{FF2B5EF4-FFF2-40B4-BE49-F238E27FC236}">
                <a16:creationId xmlns="" xmlns:a16="http://schemas.microsoft.com/office/drawing/2014/main" id="{6E45B833-3FBB-4C2A-974E-D4D5D4AB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1177925"/>
            <a:ext cx="198804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SzPct val="55000"/>
              <a:buFont typeface="Wingdings" panose="05000000000000000000" pitchFamily="2" charset="2"/>
              <a:buChar char="n"/>
              <a:defRPr kumimoji="1" sz="2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应用实例：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solidFill>
                  <a:schemeClr val="hlink"/>
                </a:solidFill>
                <a:ea typeface="宋体" panose="02010600030101010101" pitchFamily="2" charset="-122"/>
              </a:rPr>
              <a:t>地图导航</a:t>
            </a:r>
          </a:p>
        </p:txBody>
      </p:sp>
      <p:pic>
        <p:nvPicPr>
          <p:cNvPr id="155" name="图片 154">
            <a:extLst>
              <a:ext uri="{FF2B5EF4-FFF2-40B4-BE49-F238E27FC236}">
                <a16:creationId xmlns="" xmlns:a16="http://schemas.microsoft.com/office/drawing/2014/main" id="{7EE00E2E-803F-4994-8B68-6099A5D6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555875"/>
            <a:ext cx="422275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155">
            <a:extLst>
              <a:ext uri="{FF2B5EF4-FFF2-40B4-BE49-F238E27FC236}">
                <a16:creationId xmlns="" xmlns:a16="http://schemas.microsoft.com/office/drawing/2014/main" id="{5CA76B32-C918-4B3E-8872-0BA8F4128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r="24666" b="8202"/>
          <a:stretch>
            <a:fillRect/>
          </a:stretch>
        </p:blipFill>
        <p:spPr bwMode="auto">
          <a:xfrm>
            <a:off x="5778500" y="1736725"/>
            <a:ext cx="490855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7" name="组 156">
            <a:extLst>
              <a:ext uri="{FF2B5EF4-FFF2-40B4-BE49-F238E27FC236}">
                <a16:creationId xmlns="" xmlns:a16="http://schemas.microsoft.com/office/drawing/2014/main" id="{49C5E0E3-FCBA-4292-BEE5-55EB4CE924F0}"/>
              </a:ext>
            </a:extLst>
          </p:cNvPr>
          <p:cNvGrpSpPr>
            <a:grpSpLocks/>
          </p:cNvGrpSpPr>
          <p:nvPr/>
        </p:nvGrpSpPr>
        <p:grpSpPr bwMode="auto">
          <a:xfrm>
            <a:off x="7229475" y="3668713"/>
            <a:ext cx="1825625" cy="1520825"/>
            <a:chOff x="6342602" y="2657490"/>
            <a:chExt cx="1826380" cy="1521456"/>
          </a:xfrm>
        </p:grpSpPr>
        <p:cxnSp>
          <p:nvCxnSpPr>
            <p:cNvPr id="158" name="直线连接符 157">
              <a:extLst>
                <a:ext uri="{FF2B5EF4-FFF2-40B4-BE49-F238E27FC236}">
                  <a16:creationId xmlns="" xmlns:a16="http://schemas.microsoft.com/office/drawing/2014/main" id="{7552B9DE-6125-4A30-8A99-4F9174BD12B7}"/>
                </a:ext>
              </a:extLst>
            </p:cNvPr>
            <p:cNvCxnSpPr>
              <a:endCxn id="166" idx="0"/>
            </p:cNvCxnSpPr>
            <p:nvPr/>
          </p:nvCxnSpPr>
          <p:spPr>
            <a:xfrm flipH="1">
              <a:off x="6645940" y="2657490"/>
              <a:ext cx="420861" cy="3096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158">
              <a:extLst>
                <a:ext uri="{FF2B5EF4-FFF2-40B4-BE49-F238E27FC236}">
                  <a16:creationId xmlns="" xmlns:a16="http://schemas.microsoft.com/office/drawing/2014/main" id="{4B2311B6-874D-4295-B731-6C0BFB68AF71}"/>
                </a:ext>
              </a:extLst>
            </p:cNvPr>
            <p:cNvCxnSpPr>
              <a:stCxn id="166" idx="2"/>
            </p:cNvCxnSpPr>
            <p:nvPr/>
          </p:nvCxnSpPr>
          <p:spPr>
            <a:xfrm flipH="1">
              <a:off x="6342602" y="3116467"/>
              <a:ext cx="165168" cy="4796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="" xmlns:a16="http://schemas.microsoft.com/office/drawing/2014/main" id="{BEC0BC3E-4B1F-4633-8676-FEE39826A2B8}"/>
                </a:ext>
              </a:extLst>
            </p:cNvPr>
            <p:cNvCxnSpPr>
              <a:stCxn id="166" idx="6"/>
            </p:cNvCxnSpPr>
            <p:nvPr/>
          </p:nvCxnSpPr>
          <p:spPr>
            <a:xfrm flipV="1">
              <a:off x="6796815" y="3098998"/>
              <a:ext cx="1108533" cy="4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="" xmlns:a16="http://schemas.microsoft.com/office/drawing/2014/main" id="{16AF6AB2-B3D5-436C-8946-FDBFE85BC9E3}"/>
                </a:ext>
              </a:extLst>
            </p:cNvPr>
            <p:cNvCxnSpPr/>
            <p:nvPr/>
          </p:nvCxnSpPr>
          <p:spPr>
            <a:xfrm>
              <a:off x="7355846" y="2681312"/>
              <a:ext cx="600323" cy="3001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="" xmlns:a16="http://schemas.microsoft.com/office/drawing/2014/main" id="{FE83875F-10FE-4518-B9D7-ABA05A6FB238}"/>
                </a:ext>
              </a:extLst>
            </p:cNvPr>
            <p:cNvCxnSpPr>
              <a:endCxn id="164" idx="5"/>
            </p:cNvCxnSpPr>
            <p:nvPr/>
          </p:nvCxnSpPr>
          <p:spPr>
            <a:xfrm>
              <a:off x="6434715" y="3905783"/>
              <a:ext cx="981481" cy="2572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="" xmlns:a16="http://schemas.microsoft.com/office/drawing/2014/main" id="{68D46288-762C-47E7-833A-E3E6BB5D80AE}"/>
                </a:ext>
              </a:extLst>
            </p:cNvPr>
            <p:cNvCxnSpPr/>
            <p:nvPr/>
          </p:nvCxnSpPr>
          <p:spPr>
            <a:xfrm flipH="1" flipV="1">
              <a:off x="8057811" y="3251461"/>
              <a:ext cx="111171" cy="3573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="" xmlns:a16="http://schemas.microsoft.com/office/drawing/2014/main" id="{DFCCC8DF-7275-49ED-B2CF-35C9B04AF9FF}"/>
                </a:ext>
              </a:extLst>
            </p:cNvPr>
            <p:cNvCxnSpPr>
              <a:stCxn id="164" idx="2"/>
            </p:cNvCxnSpPr>
            <p:nvPr/>
          </p:nvCxnSpPr>
          <p:spPr>
            <a:xfrm flipV="1">
              <a:off x="7671890" y="3251461"/>
              <a:ext cx="385922" cy="8115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="" xmlns:a16="http://schemas.microsoft.com/office/drawing/2014/main" id="{C4DCB80F-3D13-4EAF-9BCD-13A95BB1ADD0}"/>
                </a:ext>
              </a:extLst>
            </p:cNvPr>
            <p:cNvCxnSpPr>
              <a:stCxn id="166" idx="4"/>
              <a:endCxn id="164" idx="7"/>
            </p:cNvCxnSpPr>
            <p:nvPr/>
          </p:nvCxnSpPr>
          <p:spPr>
            <a:xfrm>
              <a:off x="6658646" y="3253049"/>
              <a:ext cx="776608" cy="6702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="" xmlns:a16="http://schemas.microsoft.com/office/drawing/2014/main" id="{E985DC34-2641-4912-AA03-4E12C3DC2049}"/>
                </a:ext>
              </a:extLst>
            </p:cNvPr>
            <p:cNvCxnSpPr>
              <a:stCxn id="164" idx="3"/>
            </p:cNvCxnSpPr>
            <p:nvPr/>
          </p:nvCxnSpPr>
          <p:spPr>
            <a:xfrm flipV="1">
              <a:off x="7621069" y="3947075"/>
              <a:ext cx="520915" cy="2318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椭圆 167">
            <a:extLst>
              <a:ext uri="{FF2B5EF4-FFF2-40B4-BE49-F238E27FC236}">
                <a16:creationId xmlns="" xmlns:a16="http://schemas.microsoft.com/office/drawing/2014/main" id="{E938327F-2259-48A6-B3C6-43C93D745B1B}"/>
              </a:ext>
            </a:extLst>
          </p:cNvPr>
          <p:cNvSpPr/>
          <p:nvPr/>
        </p:nvSpPr>
        <p:spPr>
          <a:xfrm rot="11075572" flipV="1">
            <a:off x="8272463" y="4879975"/>
            <a:ext cx="290512" cy="341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endParaRPr kumimoji="1" lang="zh-CN" altLang="en-US"/>
          </a:p>
        </p:txBody>
      </p:sp>
      <p:sp>
        <p:nvSpPr>
          <p:cNvPr id="169" name="椭圆 168">
            <a:extLst>
              <a:ext uri="{FF2B5EF4-FFF2-40B4-BE49-F238E27FC236}">
                <a16:creationId xmlns="" xmlns:a16="http://schemas.microsoft.com/office/drawing/2014/main" id="{197793CC-639F-4D0B-B519-DD31AEA1C3E5}"/>
              </a:ext>
            </a:extLst>
          </p:cNvPr>
          <p:cNvSpPr/>
          <p:nvPr/>
        </p:nvSpPr>
        <p:spPr>
          <a:xfrm rot="21443927">
            <a:off x="7383463" y="3967163"/>
            <a:ext cx="290512" cy="2857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endParaRPr kumimoji="1" lang="zh-CN" altLang="en-US"/>
          </a:p>
        </p:txBody>
      </p:sp>
      <p:sp>
        <p:nvSpPr>
          <p:cNvPr id="170" name="椭圆 169">
            <a:extLst>
              <a:ext uri="{FF2B5EF4-FFF2-40B4-BE49-F238E27FC236}">
                <a16:creationId xmlns="" xmlns:a16="http://schemas.microsoft.com/office/drawing/2014/main" id="{5FEA9D5D-662D-4D95-8ADF-696BC09987E2}"/>
              </a:ext>
            </a:extLst>
          </p:cNvPr>
          <p:cNvSpPr/>
          <p:nvPr/>
        </p:nvSpPr>
        <p:spPr>
          <a:xfrm rot="11075572" flipV="1">
            <a:off x="7956550" y="3470275"/>
            <a:ext cx="290513" cy="341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E</a:t>
            </a:r>
            <a:endParaRPr kumimoji="1" lang="zh-CN" altLang="en-US"/>
          </a:p>
        </p:txBody>
      </p:sp>
      <p:sp>
        <p:nvSpPr>
          <p:cNvPr id="171" name="椭圆 170">
            <a:extLst>
              <a:ext uri="{FF2B5EF4-FFF2-40B4-BE49-F238E27FC236}">
                <a16:creationId xmlns="" xmlns:a16="http://schemas.microsoft.com/office/drawing/2014/main" id="{B3778BA9-036A-44FC-8016-49A88E819D07}"/>
              </a:ext>
            </a:extLst>
          </p:cNvPr>
          <p:cNvSpPr/>
          <p:nvPr/>
        </p:nvSpPr>
        <p:spPr>
          <a:xfrm rot="11075572" flipV="1">
            <a:off x="7088188" y="4579938"/>
            <a:ext cx="288925" cy="339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endParaRPr kumimoji="1" lang="zh-CN" altLang="en-US"/>
          </a:p>
        </p:txBody>
      </p:sp>
      <p:sp>
        <p:nvSpPr>
          <p:cNvPr id="172" name="椭圆 171">
            <a:extLst>
              <a:ext uri="{FF2B5EF4-FFF2-40B4-BE49-F238E27FC236}">
                <a16:creationId xmlns="" xmlns:a16="http://schemas.microsoft.com/office/drawing/2014/main" id="{40F40C76-E609-40A5-99A7-9848769ADDC3}"/>
              </a:ext>
            </a:extLst>
          </p:cNvPr>
          <p:cNvSpPr/>
          <p:nvPr/>
        </p:nvSpPr>
        <p:spPr>
          <a:xfrm rot="11075572" flipV="1">
            <a:off x="8913813" y="4606925"/>
            <a:ext cx="290512" cy="341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F</a:t>
            </a:r>
            <a:endParaRPr kumimoji="1" lang="zh-CN" altLang="en-US"/>
          </a:p>
        </p:txBody>
      </p:sp>
      <p:sp>
        <p:nvSpPr>
          <p:cNvPr id="173" name="椭圆 172">
            <a:extLst>
              <a:ext uri="{FF2B5EF4-FFF2-40B4-BE49-F238E27FC236}">
                <a16:creationId xmlns="" xmlns:a16="http://schemas.microsoft.com/office/drawing/2014/main" id="{ED0D979B-8885-4A39-BCD4-EC0FB274083B}"/>
              </a:ext>
            </a:extLst>
          </p:cNvPr>
          <p:cNvSpPr/>
          <p:nvPr/>
        </p:nvSpPr>
        <p:spPr>
          <a:xfrm rot="11075572" flipV="1">
            <a:off x="8794750" y="3911600"/>
            <a:ext cx="290513" cy="341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14" grpId="0" autoUpdateAnimBg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751417" y="1206500"/>
            <a:ext cx="8494183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buClr>
                <a:srgbClr val="FF0000"/>
              </a:buClr>
              <a:buSzPct val="90000"/>
              <a:buFont typeface="Wingdings" charset="2"/>
              <a:buChar char="n"/>
            </a:pPr>
            <a:r>
              <a:rPr lang="en-US" altLang="zh-CN" sz="2400" b="1" dirty="0">
                <a:latin typeface="楷体_GB2312" charset="0"/>
                <a:ea typeface="楷体_GB2312" charset="0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</a:rPr>
              <a:t>路径：</a:t>
            </a:r>
            <a:r>
              <a:rPr lang="zh-CN" altLang="en-US" sz="2400" dirty="0">
                <a:cs typeface="SimSun" charset="-122"/>
              </a:rPr>
              <a:t>在图Ｇ中，从顶点Ｖ</a:t>
            </a:r>
            <a:r>
              <a:rPr lang="en-US" altLang="zh-CN" sz="2400" dirty="0">
                <a:cs typeface="SimSun" charset="-122"/>
              </a:rPr>
              <a:t>p</a:t>
            </a:r>
            <a:r>
              <a:rPr lang="zh-CN" altLang="en-US" sz="2400" dirty="0">
                <a:cs typeface="SimSun" charset="-122"/>
              </a:rPr>
              <a:t>到Ｖ</a:t>
            </a:r>
            <a:r>
              <a:rPr lang="en-US" altLang="zh-CN" sz="2400" dirty="0">
                <a:cs typeface="SimSun" charset="-122"/>
              </a:rPr>
              <a:t>q</a:t>
            </a:r>
            <a:r>
              <a:rPr lang="zh-CN" altLang="en-US" sz="2400" dirty="0">
                <a:cs typeface="SimSun" charset="-122"/>
              </a:rPr>
              <a:t>的一条路径是顶点的序列</a:t>
            </a:r>
            <a:r>
              <a:rPr lang="en-US" altLang="zh-CN" sz="2400" dirty="0">
                <a:cs typeface="SimSun" charset="-122"/>
              </a:rPr>
              <a:t>(V</a:t>
            </a:r>
            <a:r>
              <a:rPr lang="en-US" altLang="zh-CN" sz="2400" baseline="-25000" dirty="0">
                <a:cs typeface="SimSun" charset="-122"/>
              </a:rPr>
              <a:t>p</a:t>
            </a:r>
            <a:r>
              <a:rPr lang="en-US" altLang="zh-CN" sz="2400" dirty="0">
                <a:cs typeface="SimSun" charset="-122"/>
              </a:rPr>
              <a:t>,V</a:t>
            </a:r>
            <a:r>
              <a:rPr lang="en-US" altLang="zh-CN" sz="2400" baseline="-25000" dirty="0">
                <a:cs typeface="SimSun" charset="-122"/>
              </a:rPr>
              <a:t>i1</a:t>
            </a:r>
            <a:r>
              <a:rPr lang="en-US" altLang="zh-CN" sz="2400" dirty="0">
                <a:cs typeface="SimSun" charset="-122"/>
              </a:rPr>
              <a:t>,V</a:t>
            </a:r>
            <a:r>
              <a:rPr lang="en-US" altLang="zh-CN" sz="2400" baseline="-25000" dirty="0">
                <a:cs typeface="SimSun" charset="-122"/>
              </a:rPr>
              <a:t>i2</a:t>
            </a:r>
            <a:r>
              <a:rPr lang="en-US" altLang="zh-CN" sz="2400" dirty="0">
                <a:cs typeface="SimSun" charset="-122"/>
              </a:rPr>
              <a:t>,...,</a:t>
            </a:r>
            <a:r>
              <a:rPr lang="en-US" altLang="zh-CN" sz="2400" dirty="0" err="1">
                <a:cs typeface="SimSun" charset="-122"/>
              </a:rPr>
              <a:t>V</a:t>
            </a:r>
            <a:r>
              <a:rPr lang="en-US" altLang="zh-CN" sz="2400" baseline="-25000" dirty="0" err="1">
                <a:cs typeface="SimSun" charset="-122"/>
              </a:rPr>
              <a:t>in</a:t>
            </a:r>
            <a:r>
              <a:rPr lang="en-US" altLang="zh-CN" sz="2400" dirty="0" err="1">
                <a:cs typeface="SimSun" charset="-122"/>
              </a:rPr>
              <a:t>,V</a:t>
            </a:r>
            <a:r>
              <a:rPr lang="en-US" altLang="zh-CN" sz="2400" baseline="-25000" dirty="0" err="1">
                <a:cs typeface="SimSun" charset="-122"/>
              </a:rPr>
              <a:t>q</a:t>
            </a:r>
            <a:r>
              <a:rPr lang="en-US" altLang="zh-CN" sz="2400" dirty="0">
                <a:cs typeface="SimSun" charset="-122"/>
              </a:rPr>
              <a:t>)</a:t>
            </a:r>
            <a:r>
              <a:rPr lang="zh-CN" altLang="en-US" sz="2400" dirty="0">
                <a:cs typeface="SimSun" charset="-122"/>
              </a:rPr>
              <a:t> 且</a:t>
            </a:r>
            <a:r>
              <a:rPr lang="en-US" altLang="zh-CN" sz="2400" dirty="0">
                <a:cs typeface="SimSun" charset="-122"/>
              </a:rPr>
              <a:t>(V</a:t>
            </a:r>
            <a:r>
              <a:rPr lang="en-US" altLang="zh-CN" sz="2400" baseline="-25000" dirty="0">
                <a:cs typeface="SimSun" charset="-122"/>
              </a:rPr>
              <a:t>p</a:t>
            </a:r>
            <a:r>
              <a:rPr lang="en-US" altLang="zh-CN" sz="2400" dirty="0">
                <a:cs typeface="SimSun" charset="-122"/>
              </a:rPr>
              <a:t>,V</a:t>
            </a:r>
            <a:r>
              <a:rPr lang="en-US" altLang="zh-CN" sz="2400" baseline="-25000" dirty="0">
                <a:cs typeface="SimSun" charset="-122"/>
              </a:rPr>
              <a:t>i1</a:t>
            </a:r>
            <a:r>
              <a:rPr lang="en-US" altLang="zh-CN" sz="2400" dirty="0">
                <a:cs typeface="SimSun" charset="-122"/>
              </a:rPr>
              <a:t>),(V</a:t>
            </a:r>
            <a:r>
              <a:rPr lang="en-US" altLang="zh-CN" sz="2400" baseline="-25000" dirty="0">
                <a:cs typeface="SimSun" charset="-122"/>
              </a:rPr>
              <a:t>i1</a:t>
            </a:r>
            <a:r>
              <a:rPr lang="en-US" altLang="zh-CN" sz="2400" dirty="0">
                <a:cs typeface="SimSun" charset="-122"/>
              </a:rPr>
              <a:t>,V</a:t>
            </a:r>
            <a:r>
              <a:rPr lang="en-US" altLang="zh-CN" sz="2400" baseline="-25000" dirty="0">
                <a:cs typeface="SimSun" charset="-122"/>
              </a:rPr>
              <a:t>i2</a:t>
            </a:r>
            <a:r>
              <a:rPr lang="en-US" altLang="zh-CN" sz="2400" dirty="0">
                <a:cs typeface="SimSun" charset="-122"/>
              </a:rPr>
              <a:t>),...,(</a:t>
            </a:r>
            <a:r>
              <a:rPr lang="en-US" altLang="zh-CN" sz="2400" dirty="0" err="1">
                <a:cs typeface="SimSun" charset="-122"/>
              </a:rPr>
              <a:t>V</a:t>
            </a:r>
            <a:r>
              <a:rPr lang="en-US" altLang="zh-CN" sz="2400" baseline="-25000" dirty="0" err="1">
                <a:cs typeface="SimSun" charset="-122"/>
              </a:rPr>
              <a:t>in</a:t>
            </a:r>
            <a:r>
              <a:rPr lang="en-US" altLang="zh-CN" sz="2400" dirty="0" err="1">
                <a:cs typeface="SimSun" charset="-122"/>
              </a:rPr>
              <a:t>,V</a:t>
            </a:r>
            <a:r>
              <a:rPr lang="en-US" altLang="zh-CN" sz="2400" baseline="-25000" dirty="0" err="1">
                <a:cs typeface="SimSun" charset="-122"/>
              </a:rPr>
              <a:t>q</a:t>
            </a:r>
            <a:r>
              <a:rPr lang="en-US" altLang="zh-CN" sz="2400" dirty="0">
                <a:cs typeface="SimSun" charset="-122"/>
              </a:rPr>
              <a:t>)</a:t>
            </a:r>
            <a:r>
              <a:rPr lang="zh-CN" altLang="en-US" sz="2400" dirty="0">
                <a:cs typeface="SimSun" charset="-122"/>
              </a:rPr>
              <a:t>是</a:t>
            </a:r>
            <a:r>
              <a:rPr lang="en-US" altLang="zh-CN" sz="2400" dirty="0">
                <a:cs typeface="SimSun" charset="-122"/>
              </a:rPr>
              <a:t>E(G)</a:t>
            </a:r>
            <a:r>
              <a:rPr lang="zh-CN" altLang="en-US" sz="2400" dirty="0">
                <a:cs typeface="SimSun" charset="-122"/>
              </a:rPr>
              <a:t>中的边。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 b="1" dirty="0">
                <a:cs typeface="SimSun" charset="-122"/>
              </a:rPr>
              <a:t>    </a:t>
            </a:r>
            <a:r>
              <a:rPr lang="zh-CN" altLang="en-US" sz="2400" dirty="0">
                <a:cs typeface="SimSun" charset="-122"/>
              </a:rPr>
              <a:t>若</a:t>
            </a:r>
            <a:r>
              <a:rPr lang="en-US" altLang="zh-CN" sz="2400" dirty="0">
                <a:cs typeface="SimSun" charset="-122"/>
              </a:rPr>
              <a:t>G</a:t>
            </a:r>
            <a:r>
              <a:rPr lang="zh-CN" altLang="en-US" sz="2400" dirty="0">
                <a:cs typeface="SimSun" charset="-122"/>
              </a:rPr>
              <a:t>是有向图，其路径也是有向的，路径由弧组成。</a:t>
            </a:r>
          </a:p>
          <a:p>
            <a:pPr marL="457200" indent="-457200" algn="just" eaLnBrk="1" hangingPunct="1">
              <a:lnSpc>
                <a:spcPct val="120000"/>
              </a:lnSpc>
              <a:buClr>
                <a:srgbClr val="FF0000"/>
              </a:buClr>
              <a:buSzPct val="90000"/>
              <a:buFont typeface="Wingdings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路径长度：</a:t>
            </a:r>
            <a:r>
              <a:rPr lang="zh-CN" altLang="en-US" sz="2400" dirty="0">
                <a:cs typeface="SimSun" charset="-122"/>
              </a:rPr>
              <a:t>路径上边或弧的数目。</a:t>
            </a:r>
          </a:p>
          <a:p>
            <a:pPr marL="342900" indent="-342900" algn="just" eaLnBrk="1" hangingPunct="1">
              <a:lnSpc>
                <a:spcPct val="120000"/>
              </a:lnSpc>
              <a:buClr>
                <a:srgbClr val="FF0000"/>
              </a:buClr>
              <a:buSzPct val="90000"/>
              <a:buFont typeface="Wingdings" charset="2"/>
              <a:buChar char="n"/>
            </a:pPr>
            <a:r>
              <a:rPr lang="zh-CN" altLang="en-US" sz="2400" b="1" dirty="0">
                <a:cs typeface="SimSun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</a:rPr>
              <a:t>简单路径：</a:t>
            </a:r>
            <a:r>
              <a:rPr lang="zh-CN" altLang="en-US" sz="2400" dirty="0">
                <a:cs typeface="SimSun" charset="-122"/>
              </a:rPr>
              <a:t>序列中顶点不重复出现的路径。</a:t>
            </a:r>
          </a:p>
          <a:p>
            <a:pPr marL="342900" indent="-342900" algn="just" eaLnBrk="1" hangingPunct="1">
              <a:lnSpc>
                <a:spcPct val="120000"/>
              </a:lnSpc>
              <a:buClr>
                <a:srgbClr val="FF0000"/>
              </a:buClr>
              <a:buSzPct val="90000"/>
              <a:buFont typeface="Wingdings" charset="2"/>
              <a:buChar char="n"/>
            </a:pPr>
            <a:r>
              <a:rPr lang="zh-CN" altLang="en-US" sz="2400" b="1" dirty="0">
                <a:cs typeface="SimSun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</a:rPr>
              <a:t>回路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环：</a:t>
            </a:r>
            <a:r>
              <a:rPr lang="zh-CN" altLang="en-US" sz="2400" dirty="0">
                <a:cs typeface="SimSun" charset="-122"/>
              </a:rPr>
              <a:t>首尾顶点相同的路径。</a:t>
            </a:r>
          </a:p>
          <a:p>
            <a:pPr marL="342900" indent="-342900" algn="just">
              <a:lnSpc>
                <a:spcPct val="120000"/>
              </a:lnSpc>
              <a:buClr>
                <a:srgbClr val="FF0000"/>
              </a:buClr>
              <a:buSzPct val="90000"/>
              <a:buFont typeface="Wingdings" charset="2"/>
              <a:buChar char="n"/>
            </a:pPr>
            <a:r>
              <a:rPr lang="zh-CN" altLang="en-US" sz="2400" dirty="0">
                <a:cs typeface="SimSun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</a:rPr>
              <a:t>简单回路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简单环：</a:t>
            </a:r>
            <a:r>
              <a:rPr lang="zh-CN" altLang="en-US" sz="2400" dirty="0">
                <a:cs typeface="SimSun" charset="-122"/>
              </a:rPr>
              <a:t>除首尾顶点外，其余顶点不重复出现的回路。</a:t>
            </a:r>
            <a:endParaRPr lang="zh-CN" altLang="en-US" sz="2400" dirty="0">
              <a:solidFill>
                <a:schemeClr val="tx2"/>
              </a:solidFill>
              <a:cs typeface="SimSun" charset="-122"/>
            </a:endParaRPr>
          </a:p>
        </p:txBody>
      </p:sp>
      <p:sp>
        <p:nvSpPr>
          <p:cNvPr id="5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9345432" y="1539593"/>
            <a:ext cx="2311812" cy="1675816"/>
            <a:chOff x="8634714" y="2280213"/>
            <a:chExt cx="2311812" cy="1675816"/>
          </a:xfrm>
        </p:grpSpPr>
        <p:grpSp>
          <p:nvGrpSpPr>
            <p:cNvPr id="6" name="组合 65">
              <a:extLst>
                <a:ext uri="{FF2B5EF4-FFF2-40B4-BE49-F238E27FC236}">
                  <a16:creationId xmlns="" xmlns:a16="http://schemas.microsoft.com/office/drawing/2014/main" id="{0CDCB9AF-E504-4C13-8ABF-333EC734D3EC}"/>
                </a:ext>
              </a:extLst>
            </p:cNvPr>
            <p:cNvGrpSpPr/>
            <p:nvPr/>
          </p:nvGrpSpPr>
          <p:grpSpPr>
            <a:xfrm>
              <a:off x="8634714" y="2280213"/>
              <a:ext cx="2311812" cy="1675816"/>
              <a:chOff x="5467557" y="3746961"/>
              <a:chExt cx="2432957" cy="1792285"/>
            </a:xfrm>
          </p:grpSpPr>
          <p:grpSp>
            <p:nvGrpSpPr>
              <p:cNvPr id="9" name="Group 93">
                <a:extLst>
                  <a:ext uri="{FF2B5EF4-FFF2-40B4-BE49-F238E27FC236}">
                    <a16:creationId xmlns="" xmlns:a16="http://schemas.microsoft.com/office/drawing/2014/main" id="{22976C25-2352-4DCF-B7D5-F2A7B846F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7557" y="3746961"/>
                <a:ext cx="2432957" cy="1792285"/>
                <a:chOff x="1248" y="3216"/>
                <a:chExt cx="1248" cy="864"/>
              </a:xfrm>
            </p:grpSpPr>
            <p:sp>
              <p:nvSpPr>
                <p:cNvPr id="15" name="Oval 84">
                  <a:extLst>
                    <a:ext uri="{FF2B5EF4-FFF2-40B4-BE49-F238E27FC236}">
                      <a16:creationId xmlns="" xmlns:a16="http://schemas.microsoft.com/office/drawing/2014/main" id="{543B6553-BDAE-440C-A20A-C4C88D564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3264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A</a:t>
                  </a:r>
                </a:p>
              </p:txBody>
            </p:sp>
            <p:sp>
              <p:nvSpPr>
                <p:cNvPr id="16" name="Oval 85">
                  <a:extLst>
                    <a:ext uri="{FF2B5EF4-FFF2-40B4-BE49-F238E27FC236}">
                      <a16:creationId xmlns="" xmlns:a16="http://schemas.microsoft.com/office/drawing/2014/main" id="{A43B5D8C-71BE-42F4-B364-1D95C5A31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3216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B</a:t>
                  </a:r>
                </a:p>
              </p:txBody>
            </p:sp>
            <p:sp>
              <p:nvSpPr>
                <p:cNvPr id="17" name="Oval 86">
                  <a:extLst>
                    <a:ext uri="{FF2B5EF4-FFF2-40B4-BE49-F238E27FC236}">
                      <a16:creationId xmlns="" xmlns:a16="http://schemas.microsoft.com/office/drawing/2014/main" id="{875B201A-F1AD-4F87-BEA2-4155F76CD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3840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C</a:t>
                  </a:r>
                </a:p>
              </p:txBody>
            </p:sp>
            <p:sp>
              <p:nvSpPr>
                <p:cNvPr id="18" name="Oval 87">
                  <a:extLst>
                    <a:ext uri="{FF2B5EF4-FFF2-40B4-BE49-F238E27FC236}">
                      <a16:creationId xmlns="" xmlns:a16="http://schemas.microsoft.com/office/drawing/2014/main" id="{9223E0DE-52FA-4E0C-94C9-E19FC3AEF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3840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D</a:t>
                  </a:r>
                </a:p>
              </p:txBody>
            </p:sp>
          </p:grpSp>
          <p:grpSp>
            <p:nvGrpSpPr>
              <p:cNvPr id="10" name="组合 64">
                <a:extLst>
                  <a:ext uri="{FF2B5EF4-FFF2-40B4-BE49-F238E27FC236}">
                    <a16:creationId xmlns="" xmlns:a16="http://schemas.microsoft.com/office/drawing/2014/main" id="{7EB25FCB-D65F-40EF-8DAA-3B27716D8923}"/>
                  </a:ext>
                </a:extLst>
              </p:cNvPr>
              <p:cNvGrpSpPr/>
              <p:nvPr/>
            </p:nvGrpSpPr>
            <p:grpSpPr>
              <a:xfrm>
                <a:off x="5748283" y="4095460"/>
                <a:ext cx="1590779" cy="1244643"/>
                <a:chOff x="5748283" y="4095460"/>
                <a:chExt cx="1590779" cy="1244643"/>
              </a:xfrm>
            </p:grpSpPr>
            <p:cxnSp>
              <p:nvCxnSpPr>
                <p:cNvPr id="11" name="直接连接符 6">
                  <a:extLst>
                    <a:ext uri="{FF2B5EF4-FFF2-40B4-BE49-F238E27FC236}">
                      <a16:creationId xmlns="" xmlns:a16="http://schemas.microsoft.com/office/drawing/2014/main" id="{A87D6C67-C624-4FD8-A7A3-16026DFE5BF0}"/>
                    </a:ext>
                  </a:extLst>
                </p:cNvPr>
                <p:cNvCxnSpPr/>
                <p:nvPr/>
              </p:nvCxnSpPr>
              <p:spPr bwMode="auto">
                <a:xfrm flipV="1">
                  <a:off x="6029009" y="4095460"/>
                  <a:ext cx="1310053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" name="直接连接符 59">
                  <a:extLst>
                    <a:ext uri="{FF2B5EF4-FFF2-40B4-BE49-F238E27FC236}">
                      <a16:creationId xmlns="" xmlns:a16="http://schemas.microsoft.com/office/drawing/2014/main" id="{5EE9BC68-8D7D-4503-9D8A-BA60D0962F8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748283" y="4344389"/>
                  <a:ext cx="0" cy="7699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" name="直接连接符 63">
                  <a:extLst>
                    <a:ext uri="{FF2B5EF4-FFF2-40B4-BE49-F238E27FC236}">
                      <a16:creationId xmlns="" xmlns:a16="http://schemas.microsoft.com/office/drawing/2014/main" id="{E65C0211-089C-4019-A40F-6D0A14C6CB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22584" y="5340103"/>
                  <a:ext cx="1216478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7" name="直接连接符 59">
              <a:extLst>
                <a:ext uri="{FF2B5EF4-FFF2-40B4-BE49-F238E27FC236}">
                  <a16:creationId xmlns="" xmlns:a16="http://schemas.microsoft.com/office/drawing/2014/main" id="{5EE9BC68-8D7D-4503-9D8A-BA60D0962F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62743" y="2770647"/>
              <a:ext cx="0" cy="719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接连接符 56">
              <a:extLst>
                <a:ext uri="{FF2B5EF4-FFF2-40B4-BE49-F238E27FC236}">
                  <a16:creationId xmlns="" xmlns:a16="http://schemas.microsoft.com/office/drawing/2014/main" id="{343C4D45-4C4B-42D3-9513-EC028B38E060}"/>
                </a:ext>
              </a:extLst>
            </p:cNvPr>
            <p:cNvCxnSpPr>
              <a:cxnSpLocks/>
              <a:stCxn id="16" idx="3"/>
              <a:endCxn id="17" idx="7"/>
            </p:cNvCxnSpPr>
            <p:nvPr/>
          </p:nvCxnSpPr>
          <p:spPr bwMode="auto">
            <a:xfrm flipH="1">
              <a:off x="9178996" y="2677546"/>
              <a:ext cx="1223248" cy="8811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36">
            <a:extLst>
              <a:ext uri="{FF2B5EF4-FFF2-40B4-BE49-F238E27FC236}">
                <a16:creationId xmlns="" xmlns:a16="http://schemas.microsoft.com/office/drawing/2014/main" id="{4D5349BA-5A2F-4997-B691-B28D85FA158E}"/>
              </a:ext>
            </a:extLst>
          </p:cNvPr>
          <p:cNvGrpSpPr>
            <a:grpSpLocks/>
          </p:cNvGrpSpPr>
          <p:nvPr/>
        </p:nvGrpSpPr>
        <p:grpSpPr bwMode="auto">
          <a:xfrm>
            <a:off x="9460285" y="3742231"/>
            <a:ext cx="2108043" cy="2196688"/>
            <a:chOff x="1008" y="1632"/>
            <a:chExt cx="1200" cy="1056"/>
          </a:xfrm>
        </p:grpSpPr>
        <p:sp>
          <p:nvSpPr>
            <p:cNvPr id="20" name="Oval 127">
              <a:extLst>
                <a:ext uri="{FF2B5EF4-FFF2-40B4-BE49-F238E27FC236}">
                  <a16:creationId xmlns="" xmlns:a16="http://schemas.microsoft.com/office/drawing/2014/main" id="{19CF8000-9F5E-430B-8D46-1E3350F47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A</a:t>
              </a:r>
            </a:p>
          </p:txBody>
        </p:sp>
        <p:sp>
          <p:nvSpPr>
            <p:cNvPr id="21" name="Oval 128">
              <a:extLst>
                <a:ext uri="{FF2B5EF4-FFF2-40B4-BE49-F238E27FC236}">
                  <a16:creationId xmlns="" xmlns:a16="http://schemas.microsoft.com/office/drawing/2014/main" id="{47498E63-F8CB-4E84-92BA-6D8FD5B7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C</a:t>
              </a:r>
            </a:p>
          </p:txBody>
        </p:sp>
        <p:sp>
          <p:nvSpPr>
            <p:cNvPr id="22" name="Oval 129">
              <a:extLst>
                <a:ext uri="{FF2B5EF4-FFF2-40B4-BE49-F238E27FC236}">
                  <a16:creationId xmlns="" xmlns:a16="http://schemas.microsoft.com/office/drawing/2014/main" id="{8BDC6980-B29F-4C2E-988F-EC52104B9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B</a:t>
              </a:r>
            </a:p>
          </p:txBody>
        </p:sp>
        <p:sp>
          <p:nvSpPr>
            <p:cNvPr id="23" name="Oval 130">
              <a:extLst>
                <a:ext uri="{FF2B5EF4-FFF2-40B4-BE49-F238E27FC236}">
                  <a16:creationId xmlns="" xmlns:a16="http://schemas.microsoft.com/office/drawing/2014/main" id="{210C0B5F-904A-44FF-9158-819E132D5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D</a:t>
              </a:r>
            </a:p>
          </p:txBody>
        </p:sp>
        <p:sp>
          <p:nvSpPr>
            <p:cNvPr id="24" name="Line 131">
              <a:extLst>
                <a:ext uri="{FF2B5EF4-FFF2-40B4-BE49-F238E27FC236}">
                  <a16:creationId xmlns="" xmlns:a16="http://schemas.microsoft.com/office/drawing/2014/main" id="{E6AB701A-F899-40DF-97E5-C85D4B77D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32">
              <a:extLst>
                <a:ext uri="{FF2B5EF4-FFF2-40B4-BE49-F238E27FC236}">
                  <a16:creationId xmlns="" xmlns:a16="http://schemas.microsoft.com/office/drawing/2014/main" id="{70F49F16-2195-46CF-B60A-5E8680A7D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33">
              <a:extLst>
                <a:ext uri="{FF2B5EF4-FFF2-40B4-BE49-F238E27FC236}">
                  <a16:creationId xmlns="" xmlns:a16="http://schemas.microsoft.com/office/drawing/2014/main" id="{B595690D-1448-47DC-AC2A-4EE248266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4" y="1838"/>
              <a:ext cx="701" cy="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34">
              <a:extLst>
                <a:ext uri="{FF2B5EF4-FFF2-40B4-BE49-F238E27FC236}">
                  <a16:creationId xmlns="" xmlns:a16="http://schemas.microsoft.com/office/drawing/2014/main" id="{ACE9CCCB-4F6F-4BA4-BE9F-57EF9B8DA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59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35">
              <a:extLst>
                <a:ext uri="{FF2B5EF4-FFF2-40B4-BE49-F238E27FC236}">
                  <a16:creationId xmlns="" xmlns:a16="http://schemas.microsoft.com/office/drawing/2014/main" id="{5AAD4374-A35E-4AB1-A4AE-67316D528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2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2" y="1500187"/>
            <a:ext cx="11176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71440"/>
            <a:ext cx="111506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63" y="1370012"/>
            <a:ext cx="393700" cy="317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19824" y="129792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 smtClean="0">
                <a:solidFill>
                  <a:srgbClr val="4600FF"/>
                </a:solidFill>
                <a:latin typeface="Times New Roman" charset="0"/>
                <a:ea typeface="Times New Roman" charset="0"/>
                <a:cs typeface="Times New Roman" charset="0"/>
              </a:rPr>
              <a:t>初始时有</a:t>
            </a:r>
            <a:endParaRPr lang="zh-CN" altLang="en-US" sz="2800" b="1" dirty="0">
              <a:solidFill>
                <a:srgbClr val="46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781" y="1370012"/>
            <a:ext cx="1295400" cy="381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36181" y="1266363"/>
            <a:ext cx="1890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err="1" smtClean="0">
                <a:solidFill>
                  <a:srgbClr val="4600FF"/>
                </a:solidFill>
                <a:latin typeface="Times New Roman" charset="0"/>
                <a:ea typeface="Times New Roman" charset="0"/>
                <a:cs typeface="Times New Roman" charset="0"/>
              </a:rPr>
              <a:t>G.arcs</a:t>
            </a:r>
            <a:r>
              <a:rPr lang="en-US" altLang="zh-CN" sz="2800" b="1" kern="0" dirty="0" smtClean="0">
                <a:solidFill>
                  <a:srgbClr val="4600FF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b="1" kern="0" dirty="0" err="1" smtClean="0">
                <a:solidFill>
                  <a:srgbClr val="4600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b="1" kern="0" dirty="0" smtClean="0">
                <a:solidFill>
                  <a:srgbClr val="4600FF"/>
                </a:solidFill>
                <a:latin typeface="Times New Roman" charset="0"/>
                <a:ea typeface="Times New Roman" charset="0"/>
                <a:cs typeface="Times New Roman" charset="0"/>
              </a:rPr>
              <a:t>][j]</a:t>
            </a:r>
            <a:endParaRPr lang="zh-CN" altLang="en-US" sz="2800" b="1" dirty="0">
              <a:solidFill>
                <a:srgbClr val="46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91373"/>
          <a:stretch/>
        </p:blipFill>
        <p:spPr>
          <a:xfrm>
            <a:off x="1514763" y="1883890"/>
            <a:ext cx="8128000" cy="3878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463" y="2334454"/>
            <a:ext cx="7137400" cy="330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261" y="5888038"/>
            <a:ext cx="6134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1" y="1339850"/>
            <a:ext cx="6311900" cy="166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763" y="3003550"/>
            <a:ext cx="8940800" cy="96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587" y="4203267"/>
            <a:ext cx="8902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sp>
        <p:nvSpPr>
          <p:cNvPr id="8" name="矩形 7"/>
          <p:cNvSpPr/>
          <p:nvPr/>
        </p:nvSpPr>
        <p:spPr>
          <a:xfrm>
            <a:off x="1180167" y="1013365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如何用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path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存放最短路径？</a:t>
            </a:r>
            <a:endParaRPr lang="zh-CN" altLang="en-US" sz="32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14763" y="1472287"/>
            <a:ext cx="95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800" b="1" kern="0" dirty="0" err="1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800" b="1" i="1" kern="0" baseline="-25000" dirty="0" err="1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b="1" kern="0" dirty="0" err="1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][j]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表示考虑过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～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的顶点得到</a:t>
            </a:r>
            <a:r>
              <a:rPr lang="en-US" altLang="zh-CN" sz="2800" b="1" kern="0" dirty="0" err="1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到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j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的最短路径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其值是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该路径上顶点</a:t>
            </a:r>
            <a:r>
              <a:rPr lang="en-US" altLang="zh-CN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j</a:t>
            </a:r>
            <a:r>
              <a:rPr lang="zh-CN" altLang="en-US" sz="2800" b="1" kern="0" dirty="0" smtClean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的前一个顶点</a:t>
            </a:r>
            <a:endParaRPr lang="zh-CN" altLang="en-US" sz="2800" dirty="0">
              <a:solidFill>
                <a:srgbClr val="3F01FF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08" r="88726" b="49999"/>
          <a:stretch/>
        </p:blipFill>
        <p:spPr>
          <a:xfrm>
            <a:off x="636538" y="2730618"/>
            <a:ext cx="413740" cy="422309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4988834" y="4289129"/>
            <a:ext cx="6657181" cy="998141"/>
            <a:chOff x="4106862" y="4596209"/>
            <a:chExt cx="6657181" cy="99814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6862" y="4921250"/>
              <a:ext cx="6464300" cy="67310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 bwMode="auto">
            <a:xfrm>
              <a:off x="4945661" y="4635504"/>
              <a:ext cx="385762" cy="4143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9556255" y="4596209"/>
              <a:ext cx="385762" cy="4143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378281" y="4670429"/>
              <a:ext cx="385762" cy="4143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734" y="5319383"/>
            <a:ext cx="5016500" cy="7747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9809083" y="4407001"/>
            <a:ext cx="385762" cy="4143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5696117" y="2870719"/>
            <a:ext cx="3246985" cy="1823654"/>
            <a:chOff x="4814145" y="3177799"/>
            <a:chExt cx="3246985" cy="1823654"/>
          </a:xfrm>
        </p:grpSpPr>
        <p:grpSp>
          <p:nvGrpSpPr>
            <p:cNvPr id="20" name="组 19"/>
            <p:cNvGrpSpPr/>
            <p:nvPr/>
          </p:nvGrpSpPr>
          <p:grpSpPr>
            <a:xfrm>
              <a:off x="4814145" y="3177799"/>
              <a:ext cx="3039816" cy="1823654"/>
              <a:chOff x="4814145" y="3177799"/>
              <a:chExt cx="3039816" cy="1823654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5661" y="3248853"/>
                <a:ext cx="2908300" cy="1752600"/>
              </a:xfrm>
              <a:prstGeom prst="rect">
                <a:avLst/>
              </a:prstGeom>
            </p:spPr>
          </p:pic>
          <p:sp>
            <p:nvSpPr>
              <p:cNvPr id="19" name="椭圆 18"/>
              <p:cNvSpPr/>
              <p:nvPr/>
            </p:nvSpPr>
            <p:spPr bwMode="auto">
              <a:xfrm>
                <a:off x="4814145" y="3177799"/>
                <a:ext cx="385762" cy="414338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 bwMode="auto">
            <a:xfrm>
              <a:off x="7675368" y="3696318"/>
              <a:ext cx="385762" cy="4143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943" y="2576183"/>
            <a:ext cx="3251200" cy="27432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96113" y="2527203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已经考虑</a:t>
            </a:r>
            <a:r>
              <a:rPr lang="zh-CN" altLang="en-US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过</a:t>
            </a:r>
            <a:r>
              <a:rPr lang="en-US" altLang="zh-CN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zh-CN" altLang="en-US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～</a:t>
            </a:r>
            <a:r>
              <a:rPr lang="en-US" altLang="zh-CN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k-1</a:t>
            </a:r>
            <a:r>
              <a:rPr lang="zh-CN" altLang="en-US" sz="2400" b="1" kern="0" dirty="0" smtClean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的</a:t>
            </a:r>
            <a:endParaRPr lang="en-US" altLang="zh-CN" sz="2400" b="1" kern="0" dirty="0" smtClean="0">
              <a:solidFill>
                <a:srgbClr val="3F01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400" b="1" kern="0" dirty="0" smtClean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顶点</a:t>
            </a:r>
            <a:r>
              <a:rPr lang="zh-CN" altLang="en-US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的情况</a:t>
            </a:r>
            <a:endParaRPr lang="zh-CN" altLang="en-US" sz="2400" b="1" kern="0" dirty="0">
              <a:solidFill>
                <a:srgbClr val="3F01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38" y="3945402"/>
            <a:ext cx="381000" cy="330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616" y="3824261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现在考虑过</a:t>
            </a:r>
            <a:r>
              <a:rPr lang="zh-CN" altLang="en-US" sz="2400" b="1" kern="0" dirty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顶点</a:t>
            </a:r>
            <a:r>
              <a:rPr lang="en-US" altLang="zh-CN" sz="2400" b="1" kern="0" dirty="0" smtClean="0">
                <a:solidFill>
                  <a:srgbClr val="3F01FF"/>
                </a:solidFill>
                <a:latin typeface="STKaiti" charset="-122"/>
                <a:ea typeface="STKaiti" charset="-122"/>
                <a:cs typeface="STKaiti" charset="-122"/>
              </a:rPr>
              <a:t>k</a:t>
            </a:r>
          </a:p>
        </p:txBody>
      </p:sp>
      <p:sp>
        <p:nvSpPr>
          <p:cNvPr id="30" name="矩形 29"/>
          <p:cNvSpPr/>
          <p:nvPr/>
        </p:nvSpPr>
        <p:spPr>
          <a:xfrm>
            <a:off x="680626" y="4534905"/>
            <a:ext cx="470834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若经过顶点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k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的路径更短：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kern="0" dirty="0" smtClean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kern="0" dirty="0" err="1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i="1" kern="0" baseline="-25000" dirty="0" err="1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400" b="1" kern="0" dirty="0" err="1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][j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]=a=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i="1" kern="0" baseline="-2500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k-1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][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否则：</a:t>
            </a:r>
            <a:endParaRPr lang="en-US" altLang="zh-CN" sz="2400" b="1" kern="0" dirty="0" smtClean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b="1" kern="0" dirty="0" err="1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i="1" kern="0" baseline="-25000" dirty="0" err="1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400" b="1" kern="0" dirty="0" err="1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4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][j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]=b= path</a:t>
            </a:r>
            <a:r>
              <a:rPr lang="en-US" altLang="zh-CN" sz="2400" b="1" i="1" kern="0" baseline="-2500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k-1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400" b="1" kern="0" dirty="0" err="1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][j]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不改变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2400" b="1" kern="0" dirty="0" smtClean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2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1129145"/>
            <a:ext cx="4229100" cy="28575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 bwMode="auto">
          <a:xfrm>
            <a:off x="5338763" y="2557895"/>
            <a:ext cx="947737" cy="41390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50" y="1729797"/>
            <a:ext cx="3644900" cy="207010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4661"/>
              </p:ext>
            </p:extLst>
          </p:nvPr>
        </p:nvGraphicFramePr>
        <p:xfrm>
          <a:off x="1028021" y="42790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904702" y="369425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2721" y="1845617"/>
            <a:ext cx="543739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F01FF"/>
                </a:solidFill>
                <a:latin typeface="SimSun" charset="-122"/>
                <a:ea typeface="SimSun" charset="-122"/>
                <a:cs typeface="SimSun" charset="-122"/>
              </a:rPr>
              <a:t>∞</a:t>
            </a:r>
            <a:endParaRPr lang="zh-CN" altLang="en-US" sz="2800" b="1" dirty="0">
              <a:solidFill>
                <a:srgbClr val="3F01FF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4119563" y="5243654"/>
            <a:ext cx="1895466" cy="41390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25382" y="4215066"/>
            <a:ext cx="19896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求</a:t>
            </a:r>
            <a:r>
              <a:rPr lang="en-US" altLang="zh-CN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path,</a:t>
            </a:r>
            <a:r>
              <a:rPr lang="zh-CN" altLang="en-US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2400" b="1" kern="0" dirty="0" err="1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i,j</a:t>
            </a:r>
            <a:r>
              <a:rPr lang="zh-CN" altLang="en-US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）</a:t>
            </a:r>
            <a:endParaRPr lang="en-US" altLang="zh-CN" sz="2400" b="1" kern="0" dirty="0" smtClean="0">
              <a:solidFill>
                <a:srgbClr val="0070C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有边，取</a:t>
            </a:r>
            <a:r>
              <a:rPr lang="en-US" altLang="zh-CN" sz="2400" b="1" kern="0" dirty="0" err="1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i</a:t>
            </a:r>
            <a:endParaRPr lang="en-US" altLang="zh-CN" sz="2400" b="1" kern="0" dirty="0" smtClean="0">
              <a:solidFill>
                <a:srgbClr val="0070C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否则取</a:t>
            </a:r>
            <a:r>
              <a:rPr lang="en-US" altLang="zh-CN" sz="2400" b="1" kern="0" dirty="0" smtClean="0">
                <a:solidFill>
                  <a:srgbClr val="0070C0"/>
                </a:solidFill>
                <a:latin typeface="STKaiti" charset="-122"/>
                <a:ea typeface="STKaiti" charset="-122"/>
                <a:cs typeface="STKaiti" charset="-122"/>
              </a:rPr>
              <a:t>-1</a:t>
            </a:r>
            <a:endParaRPr lang="zh-CN" altLang="en-US" sz="2400" b="1" kern="0" dirty="0">
              <a:solidFill>
                <a:srgbClr val="0070C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61717"/>
              </p:ext>
            </p:extLst>
          </p:nvPr>
        </p:nvGraphicFramePr>
        <p:xfrm>
          <a:off x="6745279" y="421506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621960" y="3630291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1129145"/>
            <a:ext cx="4229100" cy="2857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2822" y="1522109"/>
            <a:ext cx="24160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考虑顶点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en-US" altLang="zh-CN" sz="2400" b="1" kern="0" dirty="0" smtClean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400" b="1" kern="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    没有任何修改</a:t>
            </a:r>
            <a:endParaRPr lang="en-US" altLang="zh-CN" sz="2400" b="1" kern="0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2847" y="2484460"/>
            <a:ext cx="3222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A</a:t>
            </a:r>
            <a:r>
              <a:rPr lang="en-US" altLang="zh-CN" sz="28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=A</a:t>
            </a:r>
            <a:r>
              <a:rPr lang="en-US" altLang="zh-CN" sz="28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-1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,path</a:t>
            </a:r>
            <a:r>
              <a:rPr lang="en-US" altLang="zh-CN" sz="28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=path</a:t>
            </a:r>
            <a:r>
              <a:rPr lang="en-US" altLang="zh-CN" sz="28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-1</a:t>
            </a:r>
            <a:endParaRPr lang="en-US" altLang="zh-CN" sz="2800" b="1" kern="0" baseline="-2500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77718"/>
              </p:ext>
            </p:extLst>
          </p:nvPr>
        </p:nvGraphicFramePr>
        <p:xfrm>
          <a:off x="1785259" y="42790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482571" y="37559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573417"/>
              </p:ext>
            </p:extLst>
          </p:nvPr>
        </p:nvGraphicFramePr>
        <p:xfrm>
          <a:off x="6745279" y="421506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621960" y="3630291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1129145"/>
            <a:ext cx="4229100" cy="2857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54233" y="1435925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考虑顶点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en-US" altLang="zh-CN" sz="2400" b="1" kern="0" dirty="0" smtClean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2834" y="1959145"/>
            <a:ext cx="5413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0       2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由无路径改为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0—1—2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9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path[0][2]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785259" y="42790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482571" y="37559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745279" y="421506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621960" y="3630291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" name="直线箭头连接符 3"/>
          <p:cNvCxnSpPr/>
          <p:nvPr/>
        </p:nvCxnSpPr>
        <p:spPr bwMode="auto">
          <a:xfrm>
            <a:off x="6373805" y="2189977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矩形 4"/>
          <p:cNvSpPr/>
          <p:nvPr/>
        </p:nvSpPr>
        <p:spPr>
          <a:xfrm>
            <a:off x="3436168" y="4822219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9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18129" y="4786476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1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1474" y="37559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1960" y="3636974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4" grpId="0"/>
      <p:bldP spid="5" grpId="0" animBg="1"/>
      <p:bldP spid="15" grpId="0" animBg="1"/>
      <p:bldP spid="16" grpId="0"/>
      <p:bldP spid="1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1129145"/>
            <a:ext cx="4229100" cy="2857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8763" y="1030368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考虑顶点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en-US" altLang="zh-CN" sz="2400" b="1" kern="0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21997"/>
              </p:ext>
            </p:extLst>
          </p:nvPr>
        </p:nvGraphicFramePr>
        <p:xfrm>
          <a:off x="1785259" y="42790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9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482571" y="37559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17560"/>
              </p:ext>
            </p:extLst>
          </p:nvPr>
        </p:nvGraphicFramePr>
        <p:xfrm>
          <a:off x="6745279" y="421506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621960" y="3630291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35890" y="1370961"/>
            <a:ext cx="5413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1       0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由无路径改为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1—2—0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7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path[1][0]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 bwMode="auto">
          <a:xfrm>
            <a:off x="6232984" y="1632973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2331728" y="5281419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7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0454" y="5250552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2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69944" y="2208269"/>
            <a:ext cx="5413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3       0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由无路径改为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3—2—0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path[3][0]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 bwMode="auto">
          <a:xfrm>
            <a:off x="6268142" y="2482290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2293379" y="6222071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4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05986" y="6143818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rgbClr val="C00000"/>
                </a:solidFill>
              </a:rPr>
              <a:t>2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9944" y="2958034"/>
            <a:ext cx="5413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3       1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由无路径改为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3—2—1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path[3][1]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23" name="直线箭头连接符 22"/>
          <p:cNvCxnSpPr/>
          <p:nvPr/>
        </p:nvCxnSpPr>
        <p:spPr bwMode="auto">
          <a:xfrm>
            <a:off x="6268142" y="3232055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4" name="矩形 23"/>
          <p:cNvSpPr/>
          <p:nvPr/>
        </p:nvSpPr>
        <p:spPr>
          <a:xfrm>
            <a:off x="2917267" y="6222071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4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09225" y="6172616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rgbClr val="C00000"/>
                </a:solidFill>
              </a:rPr>
              <a:t>2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0" grpId="0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4" grpId="0" animBg="1"/>
      <p:bldP spid="2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3" y="1129145"/>
            <a:ext cx="4229100" cy="2857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8763" y="1030368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考虑顶点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en-US" altLang="zh-CN" sz="2400" b="1" kern="0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0949"/>
              </p:ext>
            </p:extLst>
          </p:nvPr>
        </p:nvGraphicFramePr>
        <p:xfrm>
          <a:off x="1785259" y="42790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9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482571" y="37559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8887"/>
              </p:ext>
            </p:extLst>
          </p:nvPr>
        </p:nvGraphicFramePr>
        <p:xfrm>
          <a:off x="6745279" y="421506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621960" y="3630291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35890" y="1370961"/>
            <a:ext cx="55386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0       2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0—1—2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0—3—2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8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path[0][2]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 bwMode="auto">
          <a:xfrm>
            <a:off x="6232984" y="1632973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5969944" y="2208269"/>
            <a:ext cx="60676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1       0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1—2—0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1—3—2—0 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6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path[1][0]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 bwMode="auto">
          <a:xfrm>
            <a:off x="6268142" y="2482290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5969944" y="2958034"/>
            <a:ext cx="5163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1       2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1—2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</a:t>
            </a:r>
            <a:r>
              <a:rPr lang="zh-CN" altLang="en-US" sz="2400" b="1" kern="0" dirty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1—3—2 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</a:p>
          <a:p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path[1][2]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改为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endParaRPr lang="en-US" altLang="zh-CN" sz="2400" b="1" kern="0" dirty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23" name="直线箭头连接符 22"/>
          <p:cNvCxnSpPr/>
          <p:nvPr/>
        </p:nvCxnSpPr>
        <p:spPr bwMode="auto">
          <a:xfrm>
            <a:off x="6268142" y="3232055"/>
            <a:ext cx="4143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6" name="矩形 25"/>
          <p:cNvSpPr/>
          <p:nvPr/>
        </p:nvSpPr>
        <p:spPr>
          <a:xfrm>
            <a:off x="3403291" y="4852794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rgbClr val="C00000"/>
                </a:solidFill>
              </a:rPr>
              <a:t>8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403552" y="4760551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rgbClr val="C00000"/>
                </a:solidFill>
              </a:rPr>
              <a:t>3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31728" y="5290780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6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41410" y="5246934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2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15865" y="5345236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3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340912" y="5259273"/>
            <a:ext cx="3016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3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0" grpId="0"/>
      <p:bldP spid="18" grpId="0"/>
      <p:bldP spid="22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85553" y="997447"/>
            <a:ext cx="10731500" cy="3467100"/>
          </a:xfrm>
        </p:spPr>
        <p:txBody>
          <a:bodyPr/>
          <a:lstStyle/>
          <a:p>
            <a:pPr eaLnBrk="1" hangingPunct="1"/>
            <a:r>
              <a:rPr lang="zh-CN" altLang="en-US" b="0" dirty="0">
                <a:latin typeface="Times New Roman" charset="0"/>
                <a:ea typeface="宋体" charset="-122"/>
              </a:rPr>
              <a:t>连通图和强连通图</a:t>
            </a:r>
          </a:p>
          <a:p>
            <a:pPr lvl="1" eaLnBrk="1" hangingPunct="1"/>
            <a:r>
              <a:rPr lang="zh-CN" altLang="en-US" b="0" dirty="0">
                <a:latin typeface="Times New Roman" charset="0"/>
                <a:ea typeface="宋体" charset="-122"/>
              </a:rPr>
              <a:t>无向图的连通性：</a:t>
            </a:r>
          </a:p>
          <a:p>
            <a:pPr lvl="2" eaLnBrk="1" hangingPunct="1"/>
            <a:r>
              <a:rPr lang="zh-CN" altLang="en-US" sz="2800" b="0" dirty="0">
                <a:latin typeface="Times New Roman" charset="0"/>
                <a:ea typeface="宋体" charset="-122"/>
              </a:rPr>
              <a:t>若从</a:t>
            </a:r>
            <a:r>
              <a:rPr lang="zh-CN" altLang="en-US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顶点</a:t>
            </a:r>
            <a:r>
              <a:rPr lang="en-US" altLang="zh-CN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u</a:t>
            </a:r>
            <a:r>
              <a:rPr lang="zh-CN" altLang="en-US" sz="2800" b="0" dirty="0">
                <a:latin typeface="Times New Roman" charset="0"/>
                <a:ea typeface="宋体" charset="-122"/>
              </a:rPr>
              <a:t>到</a:t>
            </a:r>
            <a:r>
              <a:rPr lang="zh-CN" altLang="en-US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顶点</a:t>
            </a:r>
            <a:r>
              <a:rPr lang="en-US" altLang="zh-CN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v</a:t>
            </a:r>
            <a:r>
              <a:rPr lang="zh-CN" altLang="en-US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有路径</a:t>
            </a:r>
            <a:r>
              <a:rPr lang="zh-CN" altLang="en-US" sz="2800" b="0" dirty="0">
                <a:latin typeface="Times New Roman" charset="0"/>
                <a:ea typeface="宋体" charset="-122"/>
              </a:rPr>
              <a:t>，则称顶点</a:t>
            </a:r>
            <a:r>
              <a:rPr lang="en-US" altLang="zh-CN" sz="2800" b="0" dirty="0">
                <a:latin typeface="Times New Roman" charset="0"/>
                <a:ea typeface="宋体" charset="-122"/>
              </a:rPr>
              <a:t>u</a:t>
            </a:r>
            <a:r>
              <a:rPr lang="zh-CN" altLang="en-US" sz="2800" b="0" dirty="0">
                <a:latin typeface="Times New Roman" charset="0"/>
                <a:ea typeface="宋体" charset="-122"/>
              </a:rPr>
              <a:t>和顶点</a:t>
            </a:r>
            <a:r>
              <a:rPr lang="en-US" altLang="zh-CN" sz="2800" b="0" dirty="0">
                <a:latin typeface="Times New Roman" charset="0"/>
                <a:ea typeface="宋体" charset="-122"/>
              </a:rPr>
              <a:t>v</a:t>
            </a:r>
            <a:r>
              <a:rPr lang="zh-CN" altLang="en-US" sz="2800" b="0" dirty="0">
                <a:latin typeface="Times New Roman" charset="0"/>
                <a:ea typeface="宋体" charset="-122"/>
              </a:rPr>
              <a:t>是</a:t>
            </a:r>
            <a:r>
              <a:rPr lang="zh-CN" altLang="en-US" sz="2800" b="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连通</a:t>
            </a:r>
            <a:r>
              <a:rPr lang="zh-CN" altLang="en-US" sz="2800" b="0" dirty="0">
                <a:latin typeface="Times New Roman" charset="0"/>
                <a:ea typeface="宋体" charset="-122"/>
              </a:rPr>
              <a:t>的。</a:t>
            </a:r>
          </a:p>
          <a:p>
            <a:pPr lvl="2" eaLnBrk="1" hangingPunct="1"/>
            <a:r>
              <a:rPr lang="zh-CN" altLang="en-US" sz="2800" b="0" dirty="0">
                <a:latin typeface="Times New Roman" charset="0"/>
                <a:ea typeface="宋体" charset="-122"/>
              </a:rPr>
              <a:t>若图中任意两个顶点都是连通的，则称此无向图为连通图，否则称为非连通图。</a:t>
            </a:r>
            <a:r>
              <a:rPr lang="zh-CN" altLang="en-US" b="0" dirty="0">
                <a:latin typeface="Times New Roman" charset="0"/>
                <a:ea typeface="宋体" charset="-122"/>
              </a:rPr>
              <a:t> </a:t>
            </a:r>
          </a:p>
          <a:p>
            <a:pPr lvl="1" eaLnBrk="1" hangingPunct="1"/>
            <a:r>
              <a:rPr lang="zh-CN" altLang="en-US" b="0" dirty="0">
                <a:latin typeface="Times New Roman" charset="0"/>
                <a:ea typeface="宋体" charset="-122"/>
              </a:rPr>
              <a:t>无向图中，极大的连通子图为该图的</a:t>
            </a:r>
            <a:r>
              <a:rPr lang="zh-CN" altLang="en-US" b="0" dirty="0">
                <a:solidFill>
                  <a:srgbClr val="FF3300"/>
                </a:solidFill>
                <a:latin typeface="Times New Roman" charset="0"/>
                <a:ea typeface="宋体" charset="-122"/>
              </a:rPr>
              <a:t>连通分量</a:t>
            </a:r>
            <a:r>
              <a:rPr lang="zh-CN" altLang="en-US" b="0" dirty="0">
                <a:latin typeface="Times New Roman" charset="0"/>
                <a:ea typeface="宋体" charset="-122"/>
              </a:rPr>
              <a:t>。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096891" y="4117546"/>
            <a:ext cx="3041495" cy="2690811"/>
            <a:chOff x="1488" y="816"/>
            <a:chExt cx="2784" cy="2506"/>
          </a:xfrm>
        </p:grpSpPr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3865" y="816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B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963" y="109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C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1963" y="1582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F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2710" y="248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J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828" y="955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1895" y="3182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1692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>
              <a:off x="4068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1776" y="1056"/>
              <a:ext cx="187" cy="1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1728" y="1056"/>
              <a:ext cx="235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3050" y="2695"/>
              <a:ext cx="950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 flipH="1">
              <a:off x="1895" y="2695"/>
              <a:ext cx="815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Oval 21"/>
            <p:cNvSpPr>
              <a:spLocks noChangeArrowheads="1"/>
            </p:cNvSpPr>
            <p:nvPr/>
          </p:nvSpPr>
          <p:spPr bwMode="auto">
            <a:xfrm>
              <a:off x="3932" y="297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M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1556" y="2974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chemeClr val="hlink"/>
                  </a:solidFill>
                  <a:latin typeface="Arial Narrow" charset="0"/>
                </a:rPr>
                <a:t>L</a:t>
              </a:r>
              <a:endParaRPr kumimoji="1" lang="en-US" altLang="zh-CN" sz="2400" b="1" i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1488" y="81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A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</p:grp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5283702" y="4375017"/>
            <a:ext cx="1357302" cy="475195"/>
            <a:chOff x="2507" y="1164"/>
            <a:chExt cx="1154" cy="348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2507" y="1164"/>
              <a:ext cx="339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D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3321" y="1164"/>
              <a:ext cx="340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E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2846" y="1373"/>
              <a:ext cx="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801953" y="4980048"/>
            <a:ext cx="1808952" cy="1235780"/>
            <a:chOff x="2123" y="1790"/>
            <a:chExt cx="1538" cy="905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982" y="1930"/>
              <a:ext cx="3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3457" y="2138"/>
              <a:ext cx="0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880" y="2064"/>
              <a:ext cx="509" cy="3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H="1">
              <a:off x="2371" y="2069"/>
              <a:ext cx="339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2642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G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3321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H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3321" y="2347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K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123" y="2307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I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7137295" y="5050542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29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300451" y="406927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sp>
        <p:nvSpPr>
          <p:cNvPr id="3" name="矩形 2"/>
          <p:cNvSpPr/>
          <p:nvPr/>
        </p:nvSpPr>
        <p:spPr>
          <a:xfrm>
            <a:off x="923490" y="120704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最终结果</a:t>
            </a:r>
            <a:endParaRPr lang="en-US" altLang="zh-CN" sz="2400" b="1" kern="0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84700"/>
              </p:ext>
            </p:extLst>
          </p:nvPr>
        </p:nvGraphicFramePr>
        <p:xfrm>
          <a:off x="1823501" y="2140894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8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6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598466" y="1437873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11899"/>
              </p:ext>
            </p:extLst>
          </p:nvPr>
        </p:nvGraphicFramePr>
        <p:xfrm>
          <a:off x="6673841" y="22134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550522" y="1628657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5145" y="4956232"/>
            <a:ext cx="65517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A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可得最短路径长度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</a:p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如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A[1][3]=2,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则顶点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到顶点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的最短路径长度为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323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2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300451" y="406927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7.6.2</a:t>
            </a:r>
            <a:r>
              <a:rPr lang="zh-CN" altLang="en-US" kern="0" dirty="0" smtClean="0"/>
              <a:t>  每一对顶点之间的</a:t>
            </a:r>
            <a:r>
              <a:rPr lang="zh-CN" altLang="en-US" kern="0" dirty="0" smtClean="0"/>
              <a:t>最短路径</a:t>
            </a:r>
            <a:endParaRPr lang="zh-CN" altLang="en-US" kern="0" dirty="0"/>
          </a:p>
        </p:txBody>
      </p:sp>
      <p:sp>
        <p:nvSpPr>
          <p:cNvPr id="3" name="矩形 2"/>
          <p:cNvSpPr/>
          <p:nvPr/>
        </p:nvSpPr>
        <p:spPr>
          <a:xfrm>
            <a:off x="923490" y="120704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最终结果</a:t>
            </a:r>
            <a:endParaRPr lang="en-US" altLang="zh-CN" sz="2400" b="1" kern="0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53184"/>
              </p:ext>
            </p:extLst>
          </p:nvPr>
        </p:nvGraphicFramePr>
        <p:xfrm>
          <a:off x="1901154" y="1960936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5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8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7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6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4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412F3"/>
                          </a:solidFill>
                        </a:rPr>
                        <a:t>∞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907204" y="1272544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673841" y="2213432"/>
          <a:ext cx="2629578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36"/>
                <a:gridCol w="636073"/>
                <a:gridCol w="488278"/>
                <a:gridCol w="488278"/>
                <a:gridCol w="549313"/>
              </a:tblGrid>
              <a:tr h="514350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8623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2</a:t>
                      </a:r>
                      <a:endParaRPr lang="zh-CN" altLang="en-US" sz="2400" b="1" dirty="0" smtClean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3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412F3"/>
                          </a:solidFill>
                        </a:rPr>
                        <a:t>-1</a:t>
                      </a:r>
                      <a:endParaRPr lang="zh-CN" altLang="en-US" sz="2400" b="1" dirty="0">
                        <a:solidFill>
                          <a:srgbClr val="F412F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550522" y="1628657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32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2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27985" y="4407703"/>
            <a:ext cx="87062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由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path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可得最短路径</a:t>
            </a:r>
            <a:r>
              <a:rPr lang="en-US" altLang="zh-CN" sz="2400" b="1" kern="0" baseline="-2500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</a:p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如求顶点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到顶点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的最短路径：</a:t>
            </a:r>
            <a:endParaRPr lang="en-US" altLang="zh-CN" sz="2400" b="1" kern="0" dirty="0" smtClean="0">
              <a:solidFill>
                <a:srgbClr val="F412F3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kern="0" baseline="-250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[1][0]=2</a:t>
            </a:r>
          </a:p>
          <a:p>
            <a:r>
              <a:rPr lang="en-US" altLang="zh-CN" sz="24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kern="0" baseline="-250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n-US" altLang="zh-CN" sz="24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][2]=3</a:t>
            </a:r>
            <a:endParaRPr lang="zh-CN" altLang="en-US" sz="24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path</a:t>
            </a:r>
            <a:r>
              <a:rPr lang="en-US" altLang="zh-CN" sz="2400" b="1" kern="0" baseline="-250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n-US" altLang="zh-CN" sz="24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][3]=1</a:t>
            </a:r>
            <a:endParaRPr lang="zh-CN" altLang="en-US" sz="2400" b="1" kern="0" baseline="-250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顶点序列为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则顶点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到顶点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的最短路径为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400" b="1" kern="0" dirty="0" smtClean="0">
                <a:solidFill>
                  <a:srgbClr val="F412F3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57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1728788" cy="762000"/>
          </a:xfrm>
        </p:spPr>
        <p:txBody>
          <a:bodyPr/>
          <a:lstStyle/>
          <a:p>
            <a:pPr algn="l" eaLnBrk="1" hangingPunct="1"/>
            <a:r>
              <a:rPr lang="zh-CN" altLang="en-US" sz="4000"/>
              <a:t>小结：</a:t>
            </a:r>
          </a:p>
        </p:txBody>
      </p:sp>
      <p:sp>
        <p:nvSpPr>
          <p:cNvPr id="1280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004724" y="1258023"/>
            <a:ext cx="8153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图的基本术语及基本操作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图、顶点的度</a:t>
            </a: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、路径、图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的生成树、连通性等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图的存储结构：邻接矩阵、邻接表、十字链表、邻接多重表；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图的遍历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典型应用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最小生成树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拓扑排序、关键路径问题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最短路径问题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b="1" dirty="0"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6733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2606675" cy="76200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图的应用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1524035"/>
            <a:ext cx="11306175" cy="45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047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2606675" cy="76200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图的应用</a:t>
            </a:r>
            <a:endParaRPr lang="zh-CN" altLang="en-US" sz="4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95"/>
            <a:ext cx="12192000" cy="67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1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2606675" cy="76200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图的应用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0"/>
            <a:ext cx="11277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5645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2606675" cy="76200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图的应用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443038"/>
            <a:ext cx="9817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536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2425" y="304800"/>
            <a:ext cx="2606675" cy="76200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图的应用</a:t>
            </a:r>
            <a:endParaRPr lang="zh-CN" altLang="en-US" sz="4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45" y="1171575"/>
            <a:ext cx="9325992" cy="55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88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401782"/>
            <a:ext cx="2654877" cy="641206"/>
          </a:xfrm>
        </p:spPr>
        <p:txBody>
          <a:bodyPr/>
          <a:lstStyle/>
          <a:p>
            <a:pPr eaLnBrk="1" hangingPunct="1"/>
            <a:r>
              <a:rPr lang="zh-CN" altLang="en-US" dirty="0"/>
              <a:t>习题</a:t>
            </a:r>
          </a:p>
        </p:txBody>
      </p:sp>
      <p:sp>
        <p:nvSpPr>
          <p:cNvPr id="1290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412442" y="1265238"/>
            <a:ext cx="8540750" cy="3886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一、 判断题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邻接表只能用于有向图的存储，而邻接矩阵对于有向图和无向图的存储都适用。</a:t>
            </a:r>
            <a:endParaRPr lang="en-US" altLang="zh-CN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2.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对任何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AOV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网拓扑排序的结果是惟一的。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有回路的图不能进行拓扑排序。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4.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AOE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网中一定只有一条关键路径。</a:t>
            </a:r>
          </a:p>
        </p:txBody>
      </p:sp>
      <p:sp>
        <p:nvSpPr>
          <p:cNvPr id="425992" name="Rectangle 8"/>
          <p:cNvSpPr>
            <a:spLocks noChangeArrowheads="1"/>
          </p:cNvSpPr>
          <p:nvPr/>
        </p:nvSpPr>
        <p:spPr bwMode="auto">
          <a:xfrm>
            <a:off x="6916012" y="26289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3200" dirty="0">
                <a:solidFill>
                  <a:srgbClr val="FF0000"/>
                </a:solidFill>
                <a:latin typeface="Times New Roman" charset="0"/>
              </a:rPr>
              <a:t>×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485905" y="3348761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3200" dirty="0">
                <a:solidFill>
                  <a:srgbClr val="FF0000"/>
                </a:solidFill>
                <a:latin typeface="Times New Roman" charset="0"/>
              </a:rPr>
              <a:t>×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211287" y="407422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3200">
                <a:solidFill>
                  <a:srgbClr val="FF0000"/>
                </a:solidFill>
                <a:latin typeface="Times New Roman" charset="0"/>
              </a:rPr>
              <a:t>√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687537" y="4835079"/>
            <a:ext cx="5950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3200" dirty="0">
                <a:solidFill>
                  <a:srgbClr val="FF0000"/>
                </a:solidFill>
                <a:latin typeface="Times New Roman" charset="0"/>
              </a:rPr>
              <a:t>×</a:t>
            </a:r>
          </a:p>
          <a:p>
            <a:endParaRPr kumimoji="1" lang="en-US" altLang="zh-CN" sz="320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439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92" grpId="0" autoUpdateAnimBg="0"/>
      <p:bldP spid="8" grpId="0" autoUpdateAnimBg="0"/>
      <p:bldP spid="10" grpId="0" autoUpdateAnimBg="0"/>
      <p:bldP spid="11" grpId="0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428463" y="1069976"/>
            <a:ext cx="10597282" cy="397307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二、单选题</a:t>
            </a:r>
          </a:p>
          <a:p>
            <a:pPr marL="457200" lvl="1" indent="0" eaLnBrk="1" hangingPunct="1">
              <a:buNone/>
            </a:pP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1. 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关键路径是事件结点网络中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(   )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914400" lvl="2" indent="0" eaLnBrk="1" hangingPunct="1">
              <a:buNone/>
            </a:pPr>
            <a:r>
              <a:rPr lang="en-US" altLang="zh-CN" sz="2200" b="0" dirty="0">
                <a:latin typeface="SimSun" charset="-122"/>
                <a:ea typeface="SimSun" charset="-122"/>
                <a:cs typeface="SimSun" charset="-122"/>
              </a:rPr>
              <a:t>A. </a:t>
            </a:r>
            <a:r>
              <a:rPr lang="zh-CN" altLang="en-US" sz="2200" b="0" dirty="0">
                <a:latin typeface="SimSun" charset="-122"/>
                <a:ea typeface="SimSun" charset="-122"/>
                <a:cs typeface="SimSun" charset="-122"/>
              </a:rPr>
              <a:t>从源点到汇点的最长路径 	</a:t>
            </a:r>
            <a:r>
              <a:rPr lang="en-US" altLang="zh-CN" sz="2200" b="0" dirty="0">
                <a:latin typeface="SimSun" charset="-122"/>
                <a:ea typeface="SimSun" charset="-122"/>
                <a:cs typeface="SimSun" charset="-122"/>
              </a:rPr>
              <a:t>B. </a:t>
            </a:r>
            <a:r>
              <a:rPr lang="zh-CN" altLang="en-US" sz="2200" b="0" dirty="0">
                <a:latin typeface="SimSun" charset="-122"/>
                <a:ea typeface="SimSun" charset="-122"/>
                <a:cs typeface="SimSun" charset="-122"/>
              </a:rPr>
              <a:t>从源点到汇点的最短路径 </a:t>
            </a:r>
          </a:p>
          <a:p>
            <a:pPr marL="914400" lvl="2" indent="0" eaLnBrk="1" hangingPunct="1">
              <a:buNone/>
            </a:pPr>
            <a:r>
              <a:rPr lang="en-US" altLang="zh-CN" sz="2200" b="0" dirty="0">
                <a:latin typeface="SimSun" charset="-122"/>
                <a:ea typeface="SimSun" charset="-122"/>
                <a:cs typeface="SimSun" charset="-122"/>
              </a:rPr>
              <a:t>C. </a:t>
            </a:r>
            <a:r>
              <a:rPr lang="zh-CN" altLang="en-US" sz="2200" b="0" dirty="0">
                <a:latin typeface="SimSun" charset="-122"/>
                <a:ea typeface="SimSun" charset="-122"/>
                <a:cs typeface="SimSun" charset="-122"/>
              </a:rPr>
              <a:t>最长的回路			</a:t>
            </a:r>
            <a:r>
              <a:rPr lang="en-US" altLang="zh-CN" sz="2200" b="0" dirty="0">
                <a:latin typeface="SimSun" charset="-122"/>
                <a:ea typeface="SimSun" charset="-122"/>
                <a:cs typeface="SimSun" charset="-122"/>
              </a:rPr>
              <a:t>D. </a:t>
            </a:r>
            <a:r>
              <a:rPr lang="zh-CN" altLang="en-US" sz="2200" b="0" dirty="0">
                <a:latin typeface="SimSun" charset="-122"/>
                <a:ea typeface="SimSun" charset="-122"/>
                <a:cs typeface="SimSun" charset="-122"/>
              </a:rPr>
              <a:t>最短的回路 </a:t>
            </a:r>
          </a:p>
          <a:p>
            <a:pPr marL="457200" lvl="1" indent="0" eaLnBrk="1" hangingPunct="1">
              <a:buNone/>
            </a:pP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2.—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个加权的无向连通图的最小生成树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________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marL="457200" lvl="1" indent="0" eaLnBrk="1" hangingPunct="1">
              <a:buNone/>
            </a:pP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A.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有一棵或多棵			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B. 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只有一棵</a:t>
            </a:r>
          </a:p>
          <a:p>
            <a:pPr marL="457200" lvl="1" indent="0" eaLnBrk="1" hangingPunct="1">
              <a:buNone/>
            </a:pP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C.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一定有多棵			</a:t>
            </a:r>
            <a:r>
              <a:rPr lang="en-US" altLang="zh-CN" sz="2600" b="0" dirty="0">
                <a:latin typeface="SimSun" charset="-122"/>
                <a:ea typeface="SimSun" charset="-122"/>
                <a:cs typeface="SimSun" charset="-122"/>
              </a:rPr>
              <a:t>D. </a:t>
            </a:r>
            <a:r>
              <a:rPr lang="zh-CN" altLang="en-US" sz="2600" b="0" dirty="0">
                <a:latin typeface="SimSun" charset="-122"/>
                <a:ea typeface="SimSun" charset="-122"/>
                <a:cs typeface="SimSun" charset="-122"/>
              </a:rPr>
              <a:t>可能不存在</a:t>
            </a:r>
            <a:endParaRPr lang="en-US" altLang="zh-CN" sz="2600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无向图的邻接矩阵是一个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lvl="1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A.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对称矩阵	     		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B.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零矩阵        </a:t>
            </a:r>
          </a:p>
          <a:p>
            <a:pPr lvl="1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		 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C.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上三角矩阵			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D.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对角距阵</a:t>
            </a:r>
          </a:p>
          <a:p>
            <a:pPr marL="457200" lvl="1" indent="0" eaLnBrk="1" hangingPunct="1">
              <a:buNone/>
            </a:pPr>
            <a:endParaRPr lang="en-US" altLang="zh-CN" sz="2600" b="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28037" name="Text Box 5"/>
          <p:cNvSpPr txBox="1">
            <a:spLocks noChangeArrowheads="1"/>
          </p:cNvSpPr>
          <p:nvPr/>
        </p:nvSpPr>
        <p:spPr bwMode="auto">
          <a:xfrm>
            <a:off x="6684819" y="1607128"/>
            <a:ext cx="4572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28038" name="Text Box 6"/>
          <p:cNvSpPr txBox="1">
            <a:spLocks noChangeArrowheads="1"/>
          </p:cNvSpPr>
          <p:nvPr/>
        </p:nvSpPr>
        <p:spPr bwMode="auto">
          <a:xfrm>
            <a:off x="8049492" y="2677968"/>
            <a:ext cx="4572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84819" y="4174259"/>
            <a:ext cx="4572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415637"/>
            <a:ext cx="2654877" cy="641206"/>
          </a:xfrm>
        </p:spPr>
        <p:txBody>
          <a:bodyPr/>
          <a:lstStyle/>
          <a:p>
            <a:pPr eaLnBrk="1" hangingPunct="1"/>
            <a:r>
              <a:rPr lang="zh-CN" altLang="en-US" dirty="0"/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172855173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7" grpId="0" animBg="1" autoUpdateAnimBg="0"/>
      <p:bldP spid="428038" grpId="0" animBg="1" autoUpdateAnimBg="0"/>
      <p:bldP spid="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08216" y="2012156"/>
            <a:ext cx="1831975" cy="552450"/>
            <a:chOff x="2507" y="1164"/>
            <a:chExt cx="1154" cy="348"/>
          </a:xfrm>
        </p:grpSpPr>
        <p:sp>
          <p:nvSpPr>
            <p:cNvPr id="26653" name="Oval 5"/>
            <p:cNvSpPr>
              <a:spLocks noChangeArrowheads="1"/>
            </p:cNvSpPr>
            <p:nvPr/>
          </p:nvSpPr>
          <p:spPr bwMode="auto">
            <a:xfrm>
              <a:off x="2507" y="1164"/>
              <a:ext cx="339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D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6654" name="Oval 6"/>
            <p:cNvSpPr>
              <a:spLocks noChangeArrowheads="1"/>
            </p:cNvSpPr>
            <p:nvPr/>
          </p:nvSpPr>
          <p:spPr bwMode="auto">
            <a:xfrm>
              <a:off x="3321" y="1164"/>
              <a:ext cx="340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E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6655" name="Line 7"/>
            <p:cNvSpPr>
              <a:spLocks noChangeShapeType="1"/>
            </p:cNvSpPr>
            <p:nvPr/>
          </p:nvSpPr>
          <p:spPr bwMode="auto">
            <a:xfrm>
              <a:off x="2846" y="1373"/>
              <a:ext cx="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644529" y="1404937"/>
            <a:ext cx="4419600" cy="3978275"/>
            <a:chOff x="1488" y="816"/>
            <a:chExt cx="2784" cy="2506"/>
          </a:xfrm>
        </p:grpSpPr>
        <p:sp>
          <p:nvSpPr>
            <p:cNvPr id="26638" name="Oval 9"/>
            <p:cNvSpPr>
              <a:spLocks noChangeArrowheads="1"/>
            </p:cNvSpPr>
            <p:nvPr/>
          </p:nvSpPr>
          <p:spPr bwMode="auto">
            <a:xfrm>
              <a:off x="3865" y="816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B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39" name="Oval 10"/>
            <p:cNvSpPr>
              <a:spLocks noChangeArrowheads="1"/>
            </p:cNvSpPr>
            <p:nvPr/>
          </p:nvSpPr>
          <p:spPr bwMode="auto">
            <a:xfrm>
              <a:off x="1963" y="109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C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40" name="Oval 11"/>
            <p:cNvSpPr>
              <a:spLocks noChangeArrowheads="1"/>
            </p:cNvSpPr>
            <p:nvPr/>
          </p:nvSpPr>
          <p:spPr bwMode="auto">
            <a:xfrm>
              <a:off x="1963" y="1582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F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41" name="Oval 12"/>
            <p:cNvSpPr>
              <a:spLocks noChangeArrowheads="1"/>
            </p:cNvSpPr>
            <p:nvPr/>
          </p:nvSpPr>
          <p:spPr bwMode="auto">
            <a:xfrm>
              <a:off x="2710" y="248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J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42" name="Line 13"/>
            <p:cNvSpPr>
              <a:spLocks noChangeShapeType="1"/>
            </p:cNvSpPr>
            <p:nvPr/>
          </p:nvSpPr>
          <p:spPr bwMode="auto">
            <a:xfrm>
              <a:off x="1828" y="955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3" name="Line 14"/>
            <p:cNvSpPr>
              <a:spLocks noChangeShapeType="1"/>
            </p:cNvSpPr>
            <p:nvPr/>
          </p:nvSpPr>
          <p:spPr bwMode="auto">
            <a:xfrm>
              <a:off x="1895" y="3182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4" name="Line 15"/>
            <p:cNvSpPr>
              <a:spLocks noChangeShapeType="1"/>
            </p:cNvSpPr>
            <p:nvPr/>
          </p:nvSpPr>
          <p:spPr bwMode="auto">
            <a:xfrm>
              <a:off x="1692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5" name="Line 16"/>
            <p:cNvSpPr>
              <a:spLocks noChangeShapeType="1"/>
            </p:cNvSpPr>
            <p:nvPr/>
          </p:nvSpPr>
          <p:spPr bwMode="auto">
            <a:xfrm>
              <a:off x="4068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6" name="Line 17"/>
            <p:cNvSpPr>
              <a:spLocks noChangeShapeType="1"/>
            </p:cNvSpPr>
            <p:nvPr/>
          </p:nvSpPr>
          <p:spPr bwMode="auto">
            <a:xfrm>
              <a:off x="1776" y="1056"/>
              <a:ext cx="187" cy="1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7" name="Line 18"/>
            <p:cNvSpPr>
              <a:spLocks noChangeShapeType="1"/>
            </p:cNvSpPr>
            <p:nvPr/>
          </p:nvSpPr>
          <p:spPr bwMode="auto">
            <a:xfrm>
              <a:off x="1728" y="1056"/>
              <a:ext cx="235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8" name="Line 19"/>
            <p:cNvSpPr>
              <a:spLocks noChangeShapeType="1"/>
            </p:cNvSpPr>
            <p:nvPr/>
          </p:nvSpPr>
          <p:spPr bwMode="auto">
            <a:xfrm>
              <a:off x="3050" y="2695"/>
              <a:ext cx="950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9" name="Line 20"/>
            <p:cNvSpPr>
              <a:spLocks noChangeShapeType="1"/>
            </p:cNvSpPr>
            <p:nvPr/>
          </p:nvSpPr>
          <p:spPr bwMode="auto">
            <a:xfrm flipH="1">
              <a:off x="1895" y="2695"/>
              <a:ext cx="815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50" name="Oval 21"/>
            <p:cNvSpPr>
              <a:spLocks noChangeArrowheads="1"/>
            </p:cNvSpPr>
            <p:nvPr/>
          </p:nvSpPr>
          <p:spPr bwMode="auto">
            <a:xfrm>
              <a:off x="3932" y="297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M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51" name="Oval 22"/>
            <p:cNvSpPr>
              <a:spLocks noChangeArrowheads="1"/>
            </p:cNvSpPr>
            <p:nvPr/>
          </p:nvSpPr>
          <p:spPr bwMode="auto">
            <a:xfrm>
              <a:off x="1556" y="2974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chemeClr val="hlink"/>
                  </a:solidFill>
                  <a:latin typeface="Arial Narrow" charset="0"/>
                </a:rPr>
                <a:t>L</a:t>
              </a:r>
              <a:endParaRPr kumimoji="1" lang="en-US" altLang="zh-CN" sz="2400" b="1" i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652" name="Oval 23"/>
            <p:cNvSpPr>
              <a:spLocks noChangeArrowheads="1"/>
            </p:cNvSpPr>
            <p:nvPr/>
          </p:nvSpPr>
          <p:spPr bwMode="auto">
            <a:xfrm>
              <a:off x="1488" y="81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A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570041" y="2785267"/>
            <a:ext cx="2365375" cy="1436688"/>
            <a:chOff x="2171" y="1790"/>
            <a:chExt cx="1490" cy="905"/>
          </a:xfrm>
        </p:grpSpPr>
        <p:sp>
          <p:nvSpPr>
            <p:cNvPr id="26630" name="Line 25"/>
            <p:cNvSpPr>
              <a:spLocks noChangeShapeType="1"/>
            </p:cNvSpPr>
            <p:nvPr/>
          </p:nvSpPr>
          <p:spPr bwMode="auto">
            <a:xfrm>
              <a:off x="2982" y="1930"/>
              <a:ext cx="3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1" name="Line 26"/>
            <p:cNvSpPr>
              <a:spLocks noChangeShapeType="1"/>
            </p:cNvSpPr>
            <p:nvPr/>
          </p:nvSpPr>
          <p:spPr bwMode="auto">
            <a:xfrm>
              <a:off x="3457" y="2138"/>
              <a:ext cx="0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2" name="Line 27"/>
            <p:cNvSpPr>
              <a:spLocks noChangeShapeType="1"/>
            </p:cNvSpPr>
            <p:nvPr/>
          </p:nvSpPr>
          <p:spPr bwMode="auto">
            <a:xfrm>
              <a:off x="2880" y="2064"/>
              <a:ext cx="509" cy="3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3" name="Line 28"/>
            <p:cNvSpPr>
              <a:spLocks noChangeShapeType="1"/>
            </p:cNvSpPr>
            <p:nvPr/>
          </p:nvSpPr>
          <p:spPr bwMode="auto">
            <a:xfrm flipH="1">
              <a:off x="2371" y="2069"/>
              <a:ext cx="339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4" name="Oval 29"/>
            <p:cNvSpPr>
              <a:spLocks noChangeArrowheads="1"/>
            </p:cNvSpPr>
            <p:nvPr/>
          </p:nvSpPr>
          <p:spPr bwMode="auto">
            <a:xfrm>
              <a:off x="2642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G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6635" name="Oval 30"/>
            <p:cNvSpPr>
              <a:spLocks noChangeArrowheads="1"/>
            </p:cNvSpPr>
            <p:nvPr/>
          </p:nvSpPr>
          <p:spPr bwMode="auto">
            <a:xfrm>
              <a:off x="3321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H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6636" name="Oval 31"/>
            <p:cNvSpPr>
              <a:spLocks noChangeArrowheads="1"/>
            </p:cNvSpPr>
            <p:nvPr/>
          </p:nvSpPr>
          <p:spPr bwMode="auto">
            <a:xfrm>
              <a:off x="3321" y="2347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K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26637" name="Oval 32"/>
            <p:cNvSpPr>
              <a:spLocks noChangeArrowheads="1"/>
            </p:cNvSpPr>
            <p:nvPr/>
          </p:nvSpPr>
          <p:spPr bwMode="auto">
            <a:xfrm>
              <a:off x="2171" y="2315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I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</p:grpSp>
      <p:sp>
        <p:nvSpPr>
          <p:cNvPr id="32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8297867" y="1459706"/>
            <a:ext cx="1831975" cy="552450"/>
            <a:chOff x="2507" y="1164"/>
            <a:chExt cx="1154" cy="34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507" y="1164"/>
              <a:ext cx="339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D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3321" y="1164"/>
              <a:ext cx="340" cy="34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E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846" y="1373"/>
              <a:ext cx="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8" name="Group 24"/>
          <p:cNvGrpSpPr>
            <a:grpSpLocks/>
          </p:cNvGrpSpPr>
          <p:nvPr/>
        </p:nvGrpSpPr>
        <p:grpSpPr bwMode="auto">
          <a:xfrm>
            <a:off x="7714465" y="2406646"/>
            <a:ext cx="2416175" cy="1436688"/>
            <a:chOff x="2139" y="1790"/>
            <a:chExt cx="1522" cy="905"/>
          </a:xfrm>
        </p:grpSpPr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982" y="1930"/>
              <a:ext cx="3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3457" y="2138"/>
              <a:ext cx="0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2880" y="2064"/>
              <a:ext cx="509" cy="3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 flipH="1">
              <a:off x="2371" y="2069"/>
              <a:ext cx="339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Oval 29"/>
            <p:cNvSpPr>
              <a:spLocks noChangeArrowheads="1"/>
            </p:cNvSpPr>
            <p:nvPr/>
          </p:nvSpPr>
          <p:spPr bwMode="auto">
            <a:xfrm>
              <a:off x="2642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G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44" name="Oval 30"/>
            <p:cNvSpPr>
              <a:spLocks noChangeArrowheads="1"/>
            </p:cNvSpPr>
            <p:nvPr/>
          </p:nvSpPr>
          <p:spPr bwMode="auto">
            <a:xfrm>
              <a:off x="3321" y="1790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H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45" name="Oval 31"/>
            <p:cNvSpPr>
              <a:spLocks noChangeArrowheads="1"/>
            </p:cNvSpPr>
            <p:nvPr/>
          </p:nvSpPr>
          <p:spPr bwMode="auto">
            <a:xfrm>
              <a:off x="3321" y="2347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K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2139" y="2315"/>
              <a:ext cx="340" cy="348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Arial Narrow" charset="0"/>
                </a:rPr>
                <a:t>I</a:t>
              </a:r>
              <a:endParaRPr kumimoji="1" lang="en-US" altLang="zh-CN" sz="2400" b="1" baseline="-25000">
                <a:latin typeface="Arial Narrow" charset="0"/>
              </a:endParaRPr>
            </a:p>
          </p:txBody>
        </p:sp>
      </p:grpSp>
      <p:grpSp>
        <p:nvGrpSpPr>
          <p:cNvPr id="47" name="Group 8"/>
          <p:cNvGrpSpPr>
            <a:grpSpLocks/>
          </p:cNvGrpSpPr>
          <p:nvPr/>
        </p:nvGrpSpPr>
        <p:grpSpPr bwMode="auto">
          <a:xfrm>
            <a:off x="8128009" y="4128287"/>
            <a:ext cx="2240761" cy="2162174"/>
            <a:chOff x="1488" y="816"/>
            <a:chExt cx="2784" cy="2506"/>
          </a:xfrm>
        </p:grpSpPr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3865" y="816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B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1963" y="109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C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1963" y="1582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F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2710" y="248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J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1828" y="955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1895" y="3182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5"/>
            <p:cNvSpPr>
              <a:spLocks noChangeShapeType="1"/>
            </p:cNvSpPr>
            <p:nvPr/>
          </p:nvSpPr>
          <p:spPr bwMode="auto">
            <a:xfrm>
              <a:off x="1692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>
              <a:off x="4068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Line 17"/>
            <p:cNvSpPr>
              <a:spLocks noChangeShapeType="1"/>
            </p:cNvSpPr>
            <p:nvPr/>
          </p:nvSpPr>
          <p:spPr bwMode="auto">
            <a:xfrm>
              <a:off x="1776" y="1056"/>
              <a:ext cx="187" cy="1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>
              <a:off x="1728" y="1056"/>
              <a:ext cx="235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19"/>
            <p:cNvSpPr>
              <a:spLocks noChangeShapeType="1"/>
            </p:cNvSpPr>
            <p:nvPr/>
          </p:nvSpPr>
          <p:spPr bwMode="auto">
            <a:xfrm>
              <a:off x="3050" y="2695"/>
              <a:ext cx="950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H="1">
              <a:off x="1895" y="2695"/>
              <a:ext cx="815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3932" y="297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M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auto">
            <a:xfrm>
              <a:off x="1556" y="2974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chemeClr val="hlink"/>
                  </a:solidFill>
                  <a:latin typeface="Arial Narrow" charset="0"/>
                </a:rPr>
                <a:t>L</a:t>
              </a:r>
              <a:endParaRPr kumimoji="1" lang="en-US" altLang="zh-CN" sz="2400" b="1" i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62" name="Oval 23"/>
            <p:cNvSpPr>
              <a:spLocks noChangeArrowheads="1"/>
            </p:cNvSpPr>
            <p:nvPr/>
          </p:nvSpPr>
          <p:spPr bwMode="auto">
            <a:xfrm>
              <a:off x="1488" y="81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A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81061" y="3187699"/>
            <a:ext cx="312984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图</a:t>
            </a:r>
            <a:r>
              <a:rPr kumimoji="1" lang="en-US" altLang="zh-CN" sz="2400" dirty="0" smtClean="0"/>
              <a:t>G4</a:t>
            </a:r>
            <a:r>
              <a:rPr kumimoji="1" lang="zh-CN" altLang="en-US" sz="2400" dirty="0" smtClean="0"/>
              <a:t>不</a:t>
            </a:r>
            <a:r>
              <a:rPr kumimoji="1" lang="zh-CN" altLang="en-US" sz="2400" dirty="0"/>
              <a:t>是连通图，但它有三个连通分量</a:t>
            </a:r>
          </a:p>
        </p:txBody>
      </p:sp>
      <p:sp>
        <p:nvSpPr>
          <p:cNvPr id="68" name="矩形 67"/>
          <p:cNvSpPr/>
          <p:nvPr/>
        </p:nvSpPr>
        <p:spPr>
          <a:xfrm>
            <a:off x="2345734" y="5440344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278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248354" y="1125394"/>
            <a:ext cx="9682882" cy="397307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	</a:t>
            </a:r>
            <a:r>
              <a:rPr lang="zh-CN" altLang="en-US" sz="3600" b="0" dirty="0">
                <a:latin typeface="SimSun" charset="-122"/>
                <a:ea typeface="SimSun" charset="-122"/>
                <a:cs typeface="SimSun" charset="-122"/>
              </a:rPr>
              <a:t>	</a:t>
            </a:r>
            <a:endParaRPr lang="en-US" altLang="zh-CN" sz="2800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4.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下列有关图遍历的说法中不正确的是</a:t>
            </a:r>
            <a:r>
              <a:rPr lang="en-US" altLang="zh-CN" b="0" dirty="0">
                <a:latin typeface="SimSun" charset="-122"/>
                <a:ea typeface="SimSun" charset="-122"/>
                <a:cs typeface="SimSun" charset="-122"/>
              </a:rPr>
              <a:t>_______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  <a:p>
            <a:pPr lvl="2" eaLnBrk="1" hangingPunct="1">
              <a:buNone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A.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连通图深度优先搜索是个递归过程</a:t>
            </a:r>
          </a:p>
          <a:p>
            <a:pPr lvl="2" eaLnBrk="1" hangingPunct="1">
              <a:buNone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B.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图的广度优先搜索中邻接点的寻找具有“先进先出”的特征</a:t>
            </a:r>
          </a:p>
          <a:p>
            <a:pPr lvl="2" eaLnBrk="1" hangingPunct="1">
              <a:buNone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C.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非连通图不能用深度优先搜索法    </a:t>
            </a:r>
          </a:p>
          <a:p>
            <a:pPr lvl="2" eaLnBrk="1" hangingPunct="1">
              <a:buNone/>
            </a:pPr>
            <a:r>
              <a:rPr lang="en-US" altLang="zh-CN" sz="2800" b="0" dirty="0">
                <a:latin typeface="SimSun" charset="-122"/>
                <a:ea typeface="SimSun" charset="-122"/>
                <a:cs typeface="SimSun" charset="-122"/>
              </a:rPr>
              <a:t>D.</a:t>
            </a:r>
            <a:r>
              <a:rPr lang="zh-CN" altLang="en-US" sz="2800" b="0" dirty="0">
                <a:latin typeface="SimSun" charset="-122"/>
                <a:ea typeface="SimSun" charset="-122"/>
                <a:cs typeface="SimSun" charset="-122"/>
              </a:rPr>
              <a:t>图的遍历要求每一顶点仅被防问一次</a:t>
            </a:r>
          </a:p>
          <a:p>
            <a:pPr marL="457200" lvl="1" indent="0" eaLnBrk="1" hangingPunct="1">
              <a:buNone/>
            </a:pPr>
            <a:endParaRPr lang="zh-CN" altLang="en-US" sz="2600" b="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endParaRPr lang="en-US" altLang="zh-CN" sz="2600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215746" y="1638877"/>
            <a:ext cx="4572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401782"/>
            <a:ext cx="2654877" cy="641206"/>
          </a:xfrm>
        </p:spPr>
        <p:txBody>
          <a:bodyPr/>
          <a:lstStyle/>
          <a:p>
            <a:pPr eaLnBrk="1" hangingPunct="1"/>
            <a:r>
              <a:rPr lang="zh-CN" altLang="en-US"/>
              <a:t>习题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56649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173293" y="1127125"/>
            <a:ext cx="9139940" cy="3886200"/>
          </a:xfrm>
        </p:spPr>
        <p:txBody>
          <a:bodyPr/>
          <a:lstStyle/>
          <a:p>
            <a:pPr lvl="1"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有向图的连通性</a:t>
            </a:r>
          </a:p>
          <a:p>
            <a:pPr lvl="2"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在有向图中，若从顶点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u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到顶点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有路径，则称从顶点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和顶点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是连通的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;</a:t>
            </a:r>
          </a:p>
          <a:p>
            <a:pPr lvl="2"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若图中任意两个顶点都是连通的，则称此有向图为</a:t>
            </a:r>
            <a:r>
              <a:rPr lang="zh-CN" altLang="en-US" sz="2800" dirty="0">
                <a:solidFill>
                  <a:srgbClr val="FF3300"/>
                </a:solidFill>
                <a:latin typeface="SimSun" charset="-122"/>
                <a:ea typeface="SimSun" charset="-122"/>
                <a:cs typeface="SimSun" charset="-122"/>
              </a:rPr>
              <a:t>强连通图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，否则称为非强连通图。 </a:t>
            </a:r>
          </a:p>
          <a:p>
            <a:pPr lvl="1"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有向图中，极大的强连通子图为该图的</a:t>
            </a:r>
            <a:r>
              <a:rPr lang="zh-CN" altLang="en-US" dirty="0">
                <a:solidFill>
                  <a:srgbClr val="FF3300"/>
                </a:solidFill>
                <a:latin typeface="SimSun" charset="-122"/>
                <a:ea typeface="SimSun" charset="-122"/>
                <a:cs typeface="SimSun" charset="-122"/>
              </a:rPr>
              <a:t>强连通分量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。</a:t>
            </a:r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440239" y="5013325"/>
            <a:ext cx="24622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5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不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是强连通图</a:t>
            </a:r>
            <a:endParaRPr kumimoji="1"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但它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有强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连通分量</a:t>
            </a:r>
            <a:endParaRPr kumimoji="1" lang="zh-CN" altLang="en-US" sz="2400" dirty="0">
              <a:solidFill>
                <a:srgbClr val="FF0000"/>
              </a:solidFill>
              <a:latin typeface="Times New Roman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097841" y="4641230"/>
            <a:ext cx="1661294" cy="1665458"/>
            <a:chOff x="4080" y="3172"/>
            <a:chExt cx="810" cy="748"/>
          </a:xfrm>
        </p:grpSpPr>
        <p:sp>
          <p:nvSpPr>
            <p:cNvPr id="406534" name="Text Box 6"/>
            <p:cNvSpPr txBox="1">
              <a:spLocks noChangeArrowheads="1"/>
            </p:cNvSpPr>
            <p:nvPr/>
          </p:nvSpPr>
          <p:spPr bwMode="auto">
            <a:xfrm>
              <a:off x="4099" y="3172"/>
              <a:ext cx="144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V1</a:t>
              </a:r>
            </a:p>
          </p:txBody>
        </p:sp>
        <p:sp>
          <p:nvSpPr>
            <p:cNvPr id="27666" name="Line 8"/>
            <p:cNvSpPr>
              <a:spLocks noChangeShapeType="1"/>
            </p:cNvSpPr>
            <p:nvPr/>
          </p:nvSpPr>
          <p:spPr bwMode="auto">
            <a:xfrm>
              <a:off x="4162" y="3316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406537" name="Text Box 9"/>
            <p:cNvSpPr txBox="1">
              <a:spLocks noChangeArrowheads="1"/>
            </p:cNvSpPr>
            <p:nvPr/>
          </p:nvSpPr>
          <p:spPr bwMode="auto">
            <a:xfrm>
              <a:off x="4080" y="3796"/>
              <a:ext cx="144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V3</a:t>
              </a:r>
            </a:p>
          </p:txBody>
        </p:sp>
        <p:sp>
          <p:nvSpPr>
            <p:cNvPr id="406538" name="Rectangle 10"/>
            <p:cNvSpPr>
              <a:spLocks noChangeArrowheads="1"/>
            </p:cNvSpPr>
            <p:nvPr/>
          </p:nvSpPr>
          <p:spPr bwMode="auto">
            <a:xfrm>
              <a:off x="4752" y="3796"/>
              <a:ext cx="138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V4</a:t>
              </a:r>
            </a:p>
          </p:txBody>
        </p:sp>
        <p:sp>
          <p:nvSpPr>
            <p:cNvPr id="27669" name="Line 11"/>
            <p:cNvSpPr>
              <a:spLocks noChangeShapeType="1"/>
            </p:cNvSpPr>
            <p:nvPr/>
          </p:nvSpPr>
          <p:spPr bwMode="auto">
            <a:xfrm flipH="1" flipV="1">
              <a:off x="4224" y="3316"/>
              <a:ext cx="52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70" name="Line 12"/>
            <p:cNvSpPr>
              <a:spLocks noChangeShapeType="1"/>
            </p:cNvSpPr>
            <p:nvPr/>
          </p:nvSpPr>
          <p:spPr bwMode="auto">
            <a:xfrm>
              <a:off x="4236" y="390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7655" name="Group 15"/>
          <p:cNvGrpSpPr>
            <a:grpSpLocks/>
          </p:cNvGrpSpPr>
          <p:nvPr/>
        </p:nvGrpSpPr>
        <p:grpSpPr bwMode="auto">
          <a:xfrm>
            <a:off x="1800719" y="4632326"/>
            <a:ext cx="1765999" cy="1486935"/>
            <a:chOff x="576" y="3126"/>
            <a:chExt cx="800" cy="772"/>
          </a:xfrm>
        </p:grpSpPr>
        <p:sp>
          <p:nvSpPr>
            <p:cNvPr id="406544" name="Text Box 16"/>
            <p:cNvSpPr txBox="1">
              <a:spLocks noChangeArrowheads="1"/>
            </p:cNvSpPr>
            <p:nvPr/>
          </p:nvSpPr>
          <p:spPr bwMode="auto">
            <a:xfrm>
              <a:off x="595" y="3130"/>
              <a:ext cx="14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V1</a:t>
              </a:r>
            </a:p>
          </p:txBody>
        </p:sp>
        <p:sp>
          <p:nvSpPr>
            <p:cNvPr id="406545" name="Text Box 17"/>
            <p:cNvSpPr txBox="1">
              <a:spLocks noChangeArrowheads="1"/>
            </p:cNvSpPr>
            <p:nvPr/>
          </p:nvSpPr>
          <p:spPr bwMode="auto">
            <a:xfrm>
              <a:off x="1219" y="3126"/>
              <a:ext cx="14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V2</a:t>
              </a:r>
            </a:p>
          </p:txBody>
        </p:sp>
        <p:sp>
          <p:nvSpPr>
            <p:cNvPr id="27658" name="Line 18"/>
            <p:cNvSpPr>
              <a:spLocks noChangeShapeType="1"/>
            </p:cNvSpPr>
            <p:nvPr/>
          </p:nvSpPr>
          <p:spPr bwMode="auto">
            <a:xfrm>
              <a:off x="739" y="322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59" name="Line 19"/>
            <p:cNvSpPr>
              <a:spLocks noChangeShapeType="1"/>
            </p:cNvSpPr>
            <p:nvPr/>
          </p:nvSpPr>
          <p:spPr bwMode="auto">
            <a:xfrm>
              <a:off x="658" y="327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406548" name="Text Box 20"/>
            <p:cNvSpPr txBox="1">
              <a:spLocks noChangeArrowheads="1"/>
            </p:cNvSpPr>
            <p:nvPr/>
          </p:nvSpPr>
          <p:spPr bwMode="auto">
            <a:xfrm>
              <a:off x="576" y="3754"/>
              <a:ext cx="14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V3</a:t>
              </a:r>
            </a:p>
          </p:txBody>
        </p:sp>
        <p:sp>
          <p:nvSpPr>
            <p:cNvPr id="406549" name="Rectangle 21"/>
            <p:cNvSpPr>
              <a:spLocks noChangeArrowheads="1"/>
            </p:cNvSpPr>
            <p:nvPr/>
          </p:nvSpPr>
          <p:spPr bwMode="auto">
            <a:xfrm>
              <a:off x="1248" y="3754"/>
              <a:ext cx="12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宋体" pitchFamily="2" charset="-122"/>
                </a:rPr>
                <a:t>V4</a:t>
              </a:r>
            </a:p>
          </p:txBody>
        </p:sp>
        <p:sp>
          <p:nvSpPr>
            <p:cNvPr id="27662" name="Line 22"/>
            <p:cNvSpPr>
              <a:spLocks noChangeShapeType="1"/>
            </p:cNvSpPr>
            <p:nvPr/>
          </p:nvSpPr>
          <p:spPr bwMode="auto">
            <a:xfrm>
              <a:off x="720" y="384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Line 23"/>
            <p:cNvSpPr>
              <a:spLocks noChangeShapeType="1"/>
            </p:cNvSpPr>
            <p:nvPr/>
          </p:nvSpPr>
          <p:spPr bwMode="auto">
            <a:xfrm flipH="1" flipV="1">
              <a:off x="684" y="3264"/>
              <a:ext cx="576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1" y="228600"/>
            <a:ext cx="8145836" cy="762000"/>
          </a:xfrm>
        </p:spPr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.1 图的定义及基本术语</a:t>
            </a:r>
          </a:p>
        </p:txBody>
      </p:sp>
      <p:sp>
        <p:nvSpPr>
          <p:cNvPr id="24" name="矩形 23"/>
          <p:cNvSpPr/>
          <p:nvPr/>
        </p:nvSpPr>
        <p:spPr>
          <a:xfrm>
            <a:off x="2306878" y="6168641"/>
            <a:ext cx="788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000" b="1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000" b="1" baseline="-2500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2733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1126031" y="1310482"/>
            <a:ext cx="10086611" cy="1486696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rgbClr val="FF0000"/>
              </a:buClr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生成树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lnSpc>
                <a:spcPct val="90000"/>
              </a:lnSpc>
              <a:buClr>
                <a:srgbClr val="FF0000"/>
              </a:buClr>
              <a:buNone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设无向图</a:t>
            </a:r>
            <a:r>
              <a:rPr lang="en-US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G</a:t>
            </a:r>
            <a:r>
              <a:rPr lang="zh-CN" altLang="en-US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是含有</a:t>
            </a:r>
            <a:r>
              <a:rPr lang="en-US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zh-CN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个顶点的连通图， 则图</a:t>
            </a:r>
            <a:r>
              <a:rPr lang="en-US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G</a:t>
            </a:r>
            <a:r>
              <a:rPr lang="zh-CN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的生成树是含有</a:t>
            </a:r>
            <a:r>
              <a:rPr lang="en-US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zh-CN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个顶点，且只有</a:t>
            </a:r>
            <a:r>
              <a:rPr lang="en-US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n-1</a:t>
            </a:r>
            <a:r>
              <a:rPr lang="zh-CN" altLang="zh-CN" sz="28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条边的连通子图</a:t>
            </a:r>
            <a:endParaRPr lang="zh-CN" altLang="en-US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indent="-457200">
              <a:lnSpc>
                <a:spcPct val="90000"/>
              </a:lnSpc>
              <a:spcBef>
                <a:spcPct val="50000"/>
              </a:spcBef>
              <a:buClrTx/>
              <a:buNone/>
            </a:pPr>
            <a:endParaRPr lang="en-US" altLang="zh-CN" sz="20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1" y="228600"/>
            <a:ext cx="8145836" cy="762000"/>
          </a:xfrm>
        </p:spPr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23" name="Group 8"/>
          <p:cNvGrpSpPr>
            <a:grpSpLocks/>
          </p:cNvGrpSpPr>
          <p:nvPr/>
        </p:nvGrpSpPr>
        <p:grpSpPr bwMode="auto">
          <a:xfrm>
            <a:off x="7150555" y="2893975"/>
            <a:ext cx="2815604" cy="2586034"/>
            <a:chOff x="1488" y="816"/>
            <a:chExt cx="2784" cy="2506"/>
          </a:xfrm>
        </p:grpSpPr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3865" y="816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B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1963" y="109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C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1963" y="1582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F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2710" y="248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J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>
              <a:off x="1895" y="3182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15"/>
            <p:cNvSpPr>
              <a:spLocks noChangeShapeType="1"/>
            </p:cNvSpPr>
            <p:nvPr/>
          </p:nvSpPr>
          <p:spPr bwMode="auto">
            <a:xfrm>
              <a:off x="1692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>
              <a:off x="4068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>
              <a:off x="1776" y="1056"/>
              <a:ext cx="187" cy="1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8"/>
            <p:cNvSpPr>
              <a:spLocks noChangeShapeType="1"/>
            </p:cNvSpPr>
            <p:nvPr/>
          </p:nvSpPr>
          <p:spPr bwMode="auto">
            <a:xfrm>
              <a:off x="1728" y="1056"/>
              <a:ext cx="235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20"/>
            <p:cNvSpPr>
              <a:spLocks noChangeShapeType="1"/>
            </p:cNvSpPr>
            <p:nvPr/>
          </p:nvSpPr>
          <p:spPr bwMode="auto">
            <a:xfrm flipH="1">
              <a:off x="1895" y="2695"/>
              <a:ext cx="815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Oval 21"/>
            <p:cNvSpPr>
              <a:spLocks noChangeArrowheads="1"/>
            </p:cNvSpPr>
            <p:nvPr/>
          </p:nvSpPr>
          <p:spPr bwMode="auto">
            <a:xfrm>
              <a:off x="3932" y="297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M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37" name="Oval 22"/>
            <p:cNvSpPr>
              <a:spLocks noChangeArrowheads="1"/>
            </p:cNvSpPr>
            <p:nvPr/>
          </p:nvSpPr>
          <p:spPr bwMode="auto">
            <a:xfrm>
              <a:off x="1556" y="2974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chemeClr val="hlink"/>
                  </a:solidFill>
                  <a:latin typeface="Arial Narrow" charset="0"/>
                </a:rPr>
                <a:t>L</a:t>
              </a:r>
              <a:endParaRPr kumimoji="1" lang="en-US" altLang="zh-CN" sz="2400" b="1" i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38" name="Oval 23"/>
            <p:cNvSpPr>
              <a:spLocks noChangeArrowheads="1"/>
            </p:cNvSpPr>
            <p:nvPr/>
          </p:nvSpPr>
          <p:spPr bwMode="auto">
            <a:xfrm>
              <a:off x="1488" y="81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A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</p:grpSp>
      <p:grpSp>
        <p:nvGrpSpPr>
          <p:cNvPr id="39" name="Group 8"/>
          <p:cNvGrpSpPr>
            <a:grpSpLocks/>
          </p:cNvGrpSpPr>
          <p:nvPr/>
        </p:nvGrpSpPr>
        <p:grpSpPr bwMode="auto">
          <a:xfrm>
            <a:off x="1794436" y="2797401"/>
            <a:ext cx="2815604" cy="2586034"/>
            <a:chOff x="1488" y="816"/>
            <a:chExt cx="2784" cy="2506"/>
          </a:xfrm>
        </p:grpSpPr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3865" y="816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B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1963" y="109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C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1963" y="1582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F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2710" y="248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J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1828" y="955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>
              <a:off x="1895" y="3182"/>
              <a:ext cx="20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15"/>
            <p:cNvSpPr>
              <a:spLocks noChangeShapeType="1"/>
            </p:cNvSpPr>
            <p:nvPr/>
          </p:nvSpPr>
          <p:spPr bwMode="auto">
            <a:xfrm>
              <a:off x="1692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>
              <a:off x="4068" y="1164"/>
              <a:ext cx="0" cy="18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>
              <a:off x="1776" y="1056"/>
              <a:ext cx="187" cy="1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>
              <a:off x="1728" y="1056"/>
              <a:ext cx="235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>
              <a:off x="3050" y="2695"/>
              <a:ext cx="950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H="1">
              <a:off x="1895" y="2695"/>
              <a:ext cx="815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Oval 21"/>
            <p:cNvSpPr>
              <a:spLocks noChangeArrowheads="1"/>
            </p:cNvSpPr>
            <p:nvPr/>
          </p:nvSpPr>
          <p:spPr bwMode="auto">
            <a:xfrm>
              <a:off x="3932" y="2974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M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1556" y="2974"/>
              <a:ext cx="339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chemeClr val="hlink"/>
                  </a:solidFill>
                  <a:latin typeface="Arial Narrow" charset="0"/>
                </a:rPr>
                <a:t>L</a:t>
              </a:r>
              <a:endParaRPr kumimoji="1" lang="en-US" altLang="zh-CN" sz="2400" b="1" i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  <p:sp>
          <p:nvSpPr>
            <p:cNvPr id="54" name="Oval 23"/>
            <p:cNvSpPr>
              <a:spLocks noChangeArrowheads="1"/>
            </p:cNvSpPr>
            <p:nvPr/>
          </p:nvSpPr>
          <p:spPr bwMode="auto">
            <a:xfrm>
              <a:off x="1488" y="816"/>
              <a:ext cx="340" cy="3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Arial Narrow" charset="0"/>
                </a:rPr>
                <a:t>A</a:t>
              </a:r>
              <a:endParaRPr kumimoji="1" lang="en-US" altLang="zh-CN" sz="2400" b="1" baseline="-25000">
                <a:solidFill>
                  <a:schemeClr val="hlink"/>
                </a:solidFill>
                <a:latin typeface="Arial Narrow" charset="0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2746824" y="5636658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zh-CN" altLang="en-US" sz="2400"/>
          </a:p>
        </p:txBody>
      </p:sp>
      <p:sp>
        <p:nvSpPr>
          <p:cNvPr id="56" name="矩形 55"/>
          <p:cNvSpPr/>
          <p:nvPr/>
        </p:nvSpPr>
        <p:spPr>
          <a:xfrm>
            <a:off x="7824226" y="5537026"/>
            <a:ext cx="2141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的生成树</a:t>
            </a:r>
            <a:endParaRPr lang="zh-CN" altLang="en-US" sz="2400"/>
          </a:p>
        </p:txBody>
      </p:sp>
      <p:grpSp>
        <p:nvGrpSpPr>
          <p:cNvPr id="58" name="Group 18"/>
          <p:cNvGrpSpPr>
            <a:grpSpLocks/>
          </p:cNvGrpSpPr>
          <p:nvPr/>
        </p:nvGrpSpPr>
        <p:grpSpPr bwMode="auto">
          <a:xfrm>
            <a:off x="4462859" y="5867490"/>
            <a:ext cx="2894012" cy="685800"/>
            <a:chOff x="1779" y="3312"/>
            <a:chExt cx="1823" cy="432"/>
          </a:xfrm>
          <a:solidFill>
            <a:schemeClr val="accent2"/>
          </a:solidFill>
        </p:grpSpPr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1779" y="3312"/>
              <a:ext cx="579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生成树</a:t>
              </a:r>
              <a:endParaRPr kumimoji="1" lang="zh-CN" altLang="en-US" sz="2400">
                <a:solidFill>
                  <a:srgbClr val="0000CC"/>
                </a:solidFill>
                <a:latin typeface="Times New Roman" charset="0"/>
              </a:endParaRPr>
            </a:p>
          </p:txBody>
        </p:sp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2403" y="3336"/>
              <a:ext cx="480" cy="187"/>
              <a:chOff x="1632" y="3144"/>
              <a:chExt cx="480" cy="187"/>
            </a:xfrm>
            <a:grpFill/>
          </p:grpSpPr>
          <p:sp>
            <p:nvSpPr>
              <p:cNvPr id="68" name="Line 7"/>
              <p:cNvSpPr>
                <a:spLocks noChangeShapeType="1"/>
              </p:cNvSpPr>
              <p:nvPr/>
            </p:nvSpPr>
            <p:spPr bwMode="auto">
              <a:xfrm>
                <a:off x="1632" y="3216"/>
                <a:ext cx="384" cy="0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8"/>
              <p:cNvSpPr>
                <a:spLocks noChangeShapeType="1"/>
              </p:cNvSpPr>
              <p:nvPr/>
            </p:nvSpPr>
            <p:spPr bwMode="auto">
              <a:xfrm>
                <a:off x="1632" y="3264"/>
                <a:ext cx="384" cy="0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9"/>
              <p:cNvSpPr>
                <a:spLocks noChangeShapeType="1"/>
              </p:cNvSpPr>
              <p:nvPr/>
            </p:nvSpPr>
            <p:spPr bwMode="auto">
              <a:xfrm>
                <a:off x="1920" y="3144"/>
                <a:ext cx="192" cy="96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10"/>
              <p:cNvSpPr>
                <a:spLocks noChangeShapeType="1"/>
              </p:cNvSpPr>
              <p:nvPr/>
            </p:nvSpPr>
            <p:spPr bwMode="auto">
              <a:xfrm flipH="1">
                <a:off x="1916" y="3235"/>
                <a:ext cx="192" cy="96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2949" y="3322"/>
              <a:ext cx="653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n-1</a:t>
              </a:r>
              <a:r>
                <a:rPr kumimoji="1" lang="zh-CN" altLang="zh-CN" sz="2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条边</a:t>
              </a:r>
              <a:endParaRPr kumimoji="1" lang="zh-CN" altLang="en-US" sz="2400">
                <a:solidFill>
                  <a:srgbClr val="0000CC"/>
                </a:solidFill>
                <a:latin typeface="Times New Roman" charset="0"/>
              </a:endParaRPr>
            </a:p>
          </p:txBody>
        </p:sp>
        <p:grpSp>
          <p:nvGrpSpPr>
            <p:cNvPr id="62" name="Group 12"/>
            <p:cNvGrpSpPr>
              <a:grpSpLocks/>
            </p:cNvGrpSpPr>
            <p:nvPr/>
          </p:nvGrpSpPr>
          <p:grpSpPr bwMode="auto">
            <a:xfrm>
              <a:off x="2349" y="3532"/>
              <a:ext cx="524" cy="182"/>
              <a:chOff x="1498" y="3340"/>
              <a:chExt cx="524" cy="182"/>
            </a:xfrm>
            <a:grpFill/>
          </p:grpSpPr>
          <p:sp>
            <p:nvSpPr>
              <p:cNvPr id="64" name="Line 13"/>
              <p:cNvSpPr>
                <a:spLocks noChangeShapeType="1"/>
              </p:cNvSpPr>
              <p:nvPr/>
            </p:nvSpPr>
            <p:spPr bwMode="auto">
              <a:xfrm>
                <a:off x="1602" y="3408"/>
                <a:ext cx="414" cy="0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>
                <a:off x="1608" y="3454"/>
                <a:ext cx="414" cy="0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 flipH="1">
                <a:off x="1498" y="3340"/>
                <a:ext cx="192" cy="96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508" y="3426"/>
                <a:ext cx="192" cy="96"/>
              </a:xfrm>
              <a:prstGeom prst="line">
                <a:avLst/>
              </a:pr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lIns="0" tIns="0" rIns="0" bIns="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>
              <a:off x="2595" y="3504"/>
              <a:ext cx="240" cy="240"/>
            </a:xfrm>
            <a:prstGeom prst="line">
              <a:avLst/>
            </a:prstGeom>
            <a:grpFill/>
            <a:ln w="9525">
              <a:solidFill>
                <a:srgbClr val="FF33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64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3811" y="443488"/>
            <a:ext cx="36920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7.2  </a:t>
            </a:r>
            <a:r>
              <a:rPr kumimoji="1" lang="zh-CN" altLang="en-US" sz="36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图的存储表示</a:t>
            </a:r>
          </a:p>
        </p:txBody>
      </p:sp>
      <p:sp>
        <p:nvSpPr>
          <p:cNvPr id="15363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117725" y="1828800"/>
            <a:ext cx="6750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 dirty="0">
                <a:latin typeface="SimSun" charset="-122"/>
                <a:ea typeface="SimSun" charset="-122"/>
                <a:cs typeface="SimSun" charset="-122"/>
              </a:rPr>
              <a:t>7.2.1 </a:t>
            </a:r>
            <a:r>
              <a:rPr kumimoji="1" lang="zh-CN" altLang="en-US" sz="3200" b="1" dirty="0">
                <a:latin typeface="SimSun" charset="-122"/>
                <a:ea typeface="SimSun" charset="-122"/>
                <a:cs typeface="SimSun" charset="-122"/>
              </a:rPr>
              <a:t>图的数组</a:t>
            </a:r>
            <a:r>
              <a:rPr kumimoji="1" lang="en-US" altLang="zh-CN" sz="3200" b="1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zh-CN" altLang="en-US" sz="3200" b="1" dirty="0">
                <a:latin typeface="SimSun" charset="-122"/>
                <a:ea typeface="SimSun" charset="-122"/>
                <a:cs typeface="SimSun" charset="-122"/>
              </a:rPr>
              <a:t>邻接矩阵</a:t>
            </a:r>
            <a:r>
              <a:rPr kumimoji="1" lang="en-US" altLang="zh-CN" sz="3200" b="1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kumimoji="1" lang="zh-CN" altLang="en-US" sz="3200" b="1" dirty="0">
                <a:latin typeface="SimSun" charset="-122"/>
                <a:ea typeface="SimSun" charset="-122"/>
                <a:cs typeface="SimSun" charset="-122"/>
              </a:rPr>
              <a:t>存储表</a:t>
            </a: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示</a:t>
            </a:r>
          </a:p>
        </p:txBody>
      </p:sp>
      <p:sp>
        <p:nvSpPr>
          <p:cNvPr id="15364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133600" y="2895600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latin typeface="SimSun" charset="-122"/>
                <a:ea typeface="SimSun" charset="-122"/>
                <a:cs typeface="SimSun" charset="-122"/>
              </a:rPr>
              <a:t>7.2.2 </a:t>
            </a: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图的邻接表存储表示</a:t>
            </a:r>
          </a:p>
        </p:txBody>
      </p:sp>
      <p:sp>
        <p:nvSpPr>
          <p:cNvPr id="15365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120900" y="4038600"/>
            <a:ext cx="65453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latin typeface="SimSun" charset="-122"/>
                <a:ea typeface="SimSun" charset="-122"/>
                <a:cs typeface="SimSun" charset="-122"/>
              </a:rPr>
              <a:t>7.2.3 </a:t>
            </a: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有向图的十字链表存储表示 </a:t>
            </a:r>
          </a:p>
        </p:txBody>
      </p:sp>
      <p:sp>
        <p:nvSpPr>
          <p:cNvPr id="15366" name="Text Box 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117725" y="5181600"/>
            <a:ext cx="6750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latin typeface="SimSun" charset="-122"/>
                <a:ea typeface="SimSun" charset="-122"/>
                <a:cs typeface="SimSun" charset="-122"/>
              </a:rPr>
              <a:t>7.2.4 </a:t>
            </a: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无向图的邻接多重表存储表示</a:t>
            </a:r>
          </a:p>
        </p:txBody>
      </p:sp>
    </p:spTree>
    <p:extLst>
      <p:ext uri="{BB962C8B-B14F-4D97-AF65-F5344CB8AC3E}">
        <p14:creationId xmlns:p14="http://schemas.microsoft.com/office/powerpoint/2010/main" val="19073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  <p:bldP spid="15363" grpId="0" autoUpdateAnimBg="0"/>
      <p:bldP spid="15364" grpId="0" autoUpdateAnimBg="0"/>
      <p:bldP spid="15365" grpId="0" autoUpdateAnimBg="0"/>
      <p:bldP spid="1536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03375" y="284813"/>
            <a:ext cx="8540750" cy="837550"/>
          </a:xfrm>
        </p:spPr>
        <p:txBody>
          <a:bodyPr/>
          <a:lstStyle/>
          <a:p>
            <a:pPr eaLnBrk="1" hangingPunct="1"/>
            <a:r>
              <a:rPr lang="en-US" altLang="zh-CN"/>
              <a:t>7.2.1 </a:t>
            </a:r>
            <a:r>
              <a:rPr lang="zh-CN" altLang="en-US" kern="1200"/>
              <a:t>图的邻接矩阵表示法</a:t>
            </a:r>
          </a:p>
        </p:txBody>
      </p:sp>
      <p:sp>
        <p:nvSpPr>
          <p:cNvPr id="3076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74825" y="1268413"/>
            <a:ext cx="8540750" cy="3886200"/>
          </a:xfrm>
        </p:spPr>
        <p:txBody>
          <a:bodyPr/>
          <a:lstStyle/>
          <a:p>
            <a:pPr eaLnBrk="1" hangingPunct="1"/>
            <a:r>
              <a:rPr lang="en-US" altLang="zh-CN" dirty="0"/>
              <a:t>  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定义： 对图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＝＜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＞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其中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＝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{v</a:t>
            </a:r>
            <a:r>
              <a:rPr lang="en-US" altLang="zh-CN" baseline="-2500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,v</a:t>
            </a:r>
            <a:r>
              <a:rPr lang="en-US" altLang="zh-CN" baseline="-2500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,……,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en-US" altLang="zh-CN" baseline="-25000" dirty="0" err="1"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}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，定义矩阵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en-US" altLang="zh-CN" baseline="-25000" dirty="0" err="1">
                <a:latin typeface="SimSun" charset="-122"/>
                <a:ea typeface="SimSun" charset="-122"/>
                <a:cs typeface="SimSun" charset="-122"/>
              </a:rPr>
              <a:t>n×n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＝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en-US" altLang="zh-CN" baseline="-25000" dirty="0" err="1">
                <a:latin typeface="SimSun" charset="-122"/>
                <a:ea typeface="SimSun" charset="-122"/>
                <a:cs typeface="SimSun" charset="-122"/>
              </a:rPr>
              <a:t>ij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en-US" altLang="zh-CN" baseline="-25000" dirty="0" err="1">
                <a:latin typeface="SimSun" charset="-122"/>
                <a:ea typeface="SimSun" charset="-122"/>
                <a:cs typeface="SimSun" charset="-122"/>
              </a:rPr>
              <a:t>n×n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令：</a:t>
            </a:r>
          </a:p>
          <a:p>
            <a:pPr eaLnBrk="1" hangingPunct="1"/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</p:txBody>
      </p:sp>
      <p:graphicFrame>
        <p:nvGraphicFramePr>
          <p:cNvPr id="407556" name="Object 4"/>
          <p:cNvGraphicFramePr>
            <a:graphicFrameLocks noChangeAspect="1"/>
          </p:cNvGraphicFramePr>
          <p:nvPr/>
        </p:nvGraphicFramePr>
        <p:xfrm>
          <a:off x="2063750" y="2852738"/>
          <a:ext cx="38100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8" name="Equation" r:id="rId4" imgW="1473120" imgH="888840" progId="Equation.3">
                  <p:embed/>
                </p:oleObj>
              </mc:Choice>
              <mc:Fallback>
                <p:oleObj name="Equation" r:id="rId4" imgW="14731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2852738"/>
                        <a:ext cx="381000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75364" y="3500438"/>
            <a:ext cx="4194175" cy="1752600"/>
            <a:chOff x="2436" y="1776"/>
            <a:chExt cx="2642" cy="1104"/>
          </a:xfrm>
        </p:grpSpPr>
        <p:sp>
          <p:nvSpPr>
            <p:cNvPr id="3084" name="Text Box 6" descr="深色上对角线"/>
            <p:cNvSpPr txBox="1">
              <a:spLocks noChangeArrowheads="1"/>
            </p:cNvSpPr>
            <p:nvPr/>
          </p:nvSpPr>
          <p:spPr bwMode="auto">
            <a:xfrm>
              <a:off x="2436" y="238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a</a:t>
              </a:r>
              <a:r>
                <a:rPr kumimoji="1" lang="en-US" altLang="zh-CN" sz="2400" b="1" baseline="-25000">
                  <a:latin typeface="Arial Narrow" charset="0"/>
                </a:rPr>
                <a:t>ij</a:t>
              </a:r>
              <a:r>
                <a:rPr kumimoji="1" lang="zh-CN" altLang="en-US" sz="2400" b="1">
                  <a:latin typeface="Arial Narrow" charset="0"/>
                </a:rPr>
                <a:t>＝</a:t>
              </a:r>
            </a:p>
          </p:txBody>
        </p:sp>
        <p:sp>
          <p:nvSpPr>
            <p:cNvPr id="3085" name="AutoShape 7" descr="深色上对角线"/>
            <p:cNvSpPr>
              <a:spLocks/>
            </p:cNvSpPr>
            <p:nvPr/>
          </p:nvSpPr>
          <p:spPr bwMode="auto">
            <a:xfrm>
              <a:off x="2890" y="2256"/>
              <a:ext cx="134" cy="538"/>
            </a:xfrm>
            <a:prstGeom prst="leftBrace">
              <a:avLst>
                <a:gd name="adj1" fmla="val 33458"/>
                <a:gd name="adj2" fmla="val 50000"/>
              </a:avLst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6" name="Text Box 8" descr="深色上对角线"/>
            <p:cNvSpPr txBox="1">
              <a:spLocks noChangeArrowheads="1"/>
            </p:cNvSpPr>
            <p:nvPr/>
          </p:nvSpPr>
          <p:spPr bwMode="auto">
            <a:xfrm>
              <a:off x="3110" y="2156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1		[v</a:t>
              </a:r>
              <a:r>
                <a:rPr kumimoji="1" lang="en-US" altLang="zh-CN" sz="2400" b="1" baseline="-25000">
                  <a:latin typeface="Arial Narrow" charset="0"/>
                </a:rPr>
                <a:t>i</a:t>
              </a:r>
              <a:r>
                <a:rPr kumimoji="1" lang="en-US" altLang="zh-CN" sz="2400" b="1">
                  <a:latin typeface="Arial Narrow" charset="0"/>
                </a:rPr>
                <a:t>,v</a:t>
              </a:r>
              <a:r>
                <a:rPr kumimoji="1" lang="en-US" altLang="zh-CN" sz="2400" b="1" baseline="-25000">
                  <a:latin typeface="Arial Narrow" charset="0"/>
                </a:rPr>
                <a:t>j</a:t>
              </a:r>
              <a:r>
                <a:rPr kumimoji="1" lang="en-US" altLang="zh-CN" sz="2400" b="1">
                  <a:latin typeface="Arial Narrow" charset="0"/>
                </a:rPr>
                <a:t>]</a:t>
              </a:r>
              <a:r>
                <a:rPr kumimoji="1" lang="en-US" altLang="zh-CN" b="1">
                  <a:latin typeface="Arial Narrow" charset="0"/>
                </a:rPr>
                <a:t>∈</a:t>
              </a:r>
              <a:r>
                <a:rPr kumimoji="1" lang="en-US" altLang="zh-CN" sz="2400" b="1">
                  <a:latin typeface="Arial Narrow" charset="0"/>
                </a:rPr>
                <a:t>E</a:t>
              </a:r>
            </a:p>
          </p:txBody>
        </p:sp>
        <p:sp>
          <p:nvSpPr>
            <p:cNvPr id="3087" name="Text Box 9" descr="深色上对角线"/>
            <p:cNvSpPr txBox="1">
              <a:spLocks noChangeArrowheads="1"/>
            </p:cNvSpPr>
            <p:nvPr/>
          </p:nvSpPr>
          <p:spPr bwMode="auto">
            <a:xfrm>
              <a:off x="3100" y="2592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0		[v</a:t>
              </a:r>
              <a:r>
                <a:rPr kumimoji="1" lang="en-US" altLang="zh-CN" sz="2400" b="1" baseline="-25000">
                  <a:latin typeface="Arial Narrow" charset="0"/>
                </a:rPr>
                <a:t>i</a:t>
              </a:r>
              <a:r>
                <a:rPr kumimoji="1" lang="en-US" altLang="zh-CN" sz="2400" b="1">
                  <a:latin typeface="Arial Narrow" charset="0"/>
                </a:rPr>
                <a:t>,v</a:t>
              </a:r>
              <a:r>
                <a:rPr kumimoji="1" lang="en-US" altLang="zh-CN" sz="2400" b="1" baseline="-25000">
                  <a:latin typeface="Arial Narrow" charset="0"/>
                </a:rPr>
                <a:t>j</a:t>
              </a:r>
              <a:r>
                <a:rPr kumimoji="1" lang="en-US" altLang="zh-CN" sz="2400" b="1">
                  <a:latin typeface="Arial Narrow" charset="0"/>
                </a:rPr>
                <a:t>]</a:t>
              </a:r>
              <a:r>
                <a:rPr kumimoji="1" lang="en-US" altLang="zh-CN" sz="2400" b="1">
                  <a:latin typeface="Arial Narrow" charset="0"/>
                  <a:sym typeface="Symbol" charset="2"/>
                </a:rPr>
                <a:t> </a:t>
              </a:r>
              <a:r>
                <a:rPr kumimoji="1" lang="en-US" altLang="zh-CN" sz="2400" b="1">
                  <a:latin typeface="Times New Roman" charset="0"/>
                  <a:sym typeface="Symbol" charset="2"/>
                </a:rPr>
                <a:t></a:t>
              </a:r>
              <a:r>
                <a:rPr kumimoji="1" lang="en-US" altLang="zh-CN" sz="2400" b="1">
                  <a:latin typeface="Arial Narrow" charset="0"/>
                </a:rPr>
                <a:t>E</a:t>
              </a:r>
            </a:p>
          </p:txBody>
        </p:sp>
        <p:sp>
          <p:nvSpPr>
            <p:cNvPr id="3088" name="Text Box 10" descr="深色上对角线"/>
            <p:cNvSpPr txBox="1">
              <a:spLocks noChangeArrowheads="1"/>
            </p:cNvSpPr>
            <p:nvPr/>
          </p:nvSpPr>
          <p:spPr bwMode="auto">
            <a:xfrm>
              <a:off x="2544" y="1776"/>
              <a:ext cx="20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Arial Narrow" charset="0"/>
                </a:rPr>
                <a:t>若</a:t>
              </a:r>
              <a:r>
                <a:rPr kumimoji="1" lang="en-US" altLang="zh-CN" sz="2400" b="1">
                  <a:latin typeface="Arial Narrow" charset="0"/>
                </a:rPr>
                <a:t>G</a:t>
              </a:r>
              <a:r>
                <a:rPr kumimoji="1" lang="zh-CN" altLang="en-US" sz="2400" b="1">
                  <a:latin typeface="Arial Narrow" charset="0"/>
                </a:rPr>
                <a:t>为简单图，则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078539" y="3500438"/>
            <a:ext cx="4194175" cy="1752600"/>
            <a:chOff x="2436" y="1776"/>
            <a:chExt cx="2642" cy="1104"/>
          </a:xfrm>
        </p:grpSpPr>
        <p:sp>
          <p:nvSpPr>
            <p:cNvPr id="3079" name="Text Box 12" descr="深色上对角线"/>
            <p:cNvSpPr txBox="1">
              <a:spLocks noChangeArrowheads="1"/>
            </p:cNvSpPr>
            <p:nvPr/>
          </p:nvSpPr>
          <p:spPr bwMode="auto">
            <a:xfrm>
              <a:off x="2436" y="238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a</a:t>
              </a:r>
              <a:r>
                <a:rPr kumimoji="1" lang="en-US" altLang="zh-CN" sz="2400" b="1" baseline="-25000">
                  <a:latin typeface="Arial Narrow" charset="0"/>
                </a:rPr>
                <a:t>ij</a:t>
              </a:r>
              <a:r>
                <a:rPr kumimoji="1" lang="zh-CN" altLang="en-US" sz="2400" b="1">
                  <a:latin typeface="Arial Narrow" charset="0"/>
                </a:rPr>
                <a:t>＝</a:t>
              </a:r>
            </a:p>
          </p:txBody>
        </p:sp>
        <p:sp>
          <p:nvSpPr>
            <p:cNvPr id="3080" name="AutoShape 13" descr="深色上对角线"/>
            <p:cNvSpPr>
              <a:spLocks/>
            </p:cNvSpPr>
            <p:nvPr/>
          </p:nvSpPr>
          <p:spPr bwMode="auto">
            <a:xfrm>
              <a:off x="2890" y="2256"/>
              <a:ext cx="134" cy="538"/>
            </a:xfrm>
            <a:prstGeom prst="leftBrace">
              <a:avLst>
                <a:gd name="adj1" fmla="val 33458"/>
                <a:gd name="adj2" fmla="val 50000"/>
              </a:avLst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" name="Text Box 14" descr="深色上对角线"/>
            <p:cNvSpPr txBox="1">
              <a:spLocks noChangeArrowheads="1"/>
            </p:cNvSpPr>
            <p:nvPr/>
          </p:nvSpPr>
          <p:spPr bwMode="auto">
            <a:xfrm>
              <a:off x="3110" y="2156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w(v</a:t>
              </a:r>
              <a:r>
                <a:rPr kumimoji="1" lang="en-US" altLang="zh-CN" sz="2400" b="1" baseline="-25000">
                  <a:latin typeface="Arial Narrow" charset="0"/>
                </a:rPr>
                <a:t>i</a:t>
              </a:r>
              <a:r>
                <a:rPr kumimoji="1" lang="en-US" altLang="zh-CN" sz="2400" b="1">
                  <a:latin typeface="Arial Narrow" charset="0"/>
                </a:rPr>
                <a:t>,v</a:t>
              </a:r>
              <a:r>
                <a:rPr kumimoji="1" lang="en-US" altLang="zh-CN" sz="2400" b="1" baseline="-25000">
                  <a:latin typeface="Arial Narrow" charset="0"/>
                </a:rPr>
                <a:t>j</a:t>
              </a:r>
              <a:r>
                <a:rPr kumimoji="1" lang="en-US" altLang="zh-CN" sz="2400" b="1">
                  <a:latin typeface="Arial Narrow" charset="0"/>
                </a:rPr>
                <a:t>)		[v</a:t>
              </a:r>
              <a:r>
                <a:rPr kumimoji="1" lang="en-US" altLang="zh-CN" sz="2400" b="1" baseline="-25000">
                  <a:latin typeface="Arial Narrow" charset="0"/>
                </a:rPr>
                <a:t>i</a:t>
              </a:r>
              <a:r>
                <a:rPr kumimoji="1" lang="en-US" altLang="zh-CN" sz="2400" b="1">
                  <a:latin typeface="Arial Narrow" charset="0"/>
                </a:rPr>
                <a:t>,v</a:t>
              </a:r>
              <a:r>
                <a:rPr kumimoji="1" lang="en-US" altLang="zh-CN" sz="2400" b="1" baseline="-25000">
                  <a:latin typeface="Arial Narrow" charset="0"/>
                </a:rPr>
                <a:t>j</a:t>
              </a:r>
              <a:r>
                <a:rPr kumimoji="1" lang="en-US" altLang="zh-CN" sz="2400" b="1">
                  <a:latin typeface="Arial Narrow" charset="0"/>
                </a:rPr>
                <a:t>]</a:t>
              </a:r>
              <a:r>
                <a:rPr kumimoji="1" lang="en-US" altLang="zh-CN" b="1">
                  <a:latin typeface="Arial Narrow" charset="0"/>
                </a:rPr>
                <a:t>∈</a:t>
              </a:r>
              <a:r>
                <a:rPr kumimoji="1" lang="en-US" altLang="zh-CN" sz="2400" b="1">
                  <a:latin typeface="Arial Narrow" charset="0"/>
                </a:rPr>
                <a:t>E</a:t>
              </a:r>
            </a:p>
          </p:txBody>
        </p:sp>
        <p:sp>
          <p:nvSpPr>
            <p:cNvPr id="3082" name="Text Box 15" descr="深色上对角线"/>
            <p:cNvSpPr txBox="1">
              <a:spLocks noChangeArrowheads="1"/>
            </p:cNvSpPr>
            <p:nvPr/>
          </p:nvSpPr>
          <p:spPr bwMode="auto">
            <a:xfrm>
              <a:off x="3100" y="2592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Arial Narrow" charset="0"/>
                </a:rPr>
                <a:t>∞		[v</a:t>
              </a:r>
              <a:r>
                <a:rPr kumimoji="1" lang="en-US" altLang="zh-CN" sz="2400" b="1" baseline="-25000">
                  <a:latin typeface="Arial Narrow" charset="0"/>
                </a:rPr>
                <a:t>i</a:t>
              </a:r>
              <a:r>
                <a:rPr kumimoji="1" lang="en-US" altLang="zh-CN" sz="2400" b="1">
                  <a:latin typeface="Arial Narrow" charset="0"/>
                </a:rPr>
                <a:t>,v</a:t>
              </a:r>
              <a:r>
                <a:rPr kumimoji="1" lang="en-US" altLang="zh-CN" sz="2400" b="1" baseline="-25000">
                  <a:latin typeface="Arial Narrow" charset="0"/>
                </a:rPr>
                <a:t>j</a:t>
              </a:r>
              <a:r>
                <a:rPr kumimoji="1" lang="en-US" altLang="zh-CN" sz="2400" b="1">
                  <a:latin typeface="Arial Narrow" charset="0"/>
                </a:rPr>
                <a:t>]</a:t>
              </a:r>
              <a:r>
                <a:rPr kumimoji="1" lang="en-US" altLang="zh-CN" sz="2400" b="1">
                  <a:latin typeface="Arial Narrow" charset="0"/>
                  <a:sym typeface="Symbol" charset="2"/>
                </a:rPr>
                <a:t> </a:t>
              </a:r>
              <a:r>
                <a:rPr kumimoji="1" lang="en-US" altLang="zh-CN" sz="2400" b="1">
                  <a:latin typeface="Times New Roman" charset="0"/>
                  <a:sym typeface="Symbol" charset="2"/>
                </a:rPr>
                <a:t></a:t>
              </a:r>
              <a:r>
                <a:rPr kumimoji="1" lang="en-US" altLang="zh-CN" sz="2400" b="1">
                  <a:latin typeface="Arial Narrow" charset="0"/>
                </a:rPr>
                <a:t>E</a:t>
              </a:r>
            </a:p>
          </p:txBody>
        </p:sp>
        <p:sp>
          <p:nvSpPr>
            <p:cNvPr id="3083" name="Text Box 16" descr="深色上对角线"/>
            <p:cNvSpPr txBox="1">
              <a:spLocks noChangeArrowheads="1"/>
            </p:cNvSpPr>
            <p:nvPr/>
          </p:nvSpPr>
          <p:spPr bwMode="auto">
            <a:xfrm>
              <a:off x="2544" y="1776"/>
              <a:ext cx="20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Arial Narrow" charset="0"/>
                </a:rPr>
                <a:t>若</a:t>
              </a:r>
              <a:r>
                <a:rPr kumimoji="1" lang="en-US" altLang="zh-CN" sz="2400" b="1" dirty="0">
                  <a:latin typeface="Arial Narrow" charset="0"/>
                </a:rPr>
                <a:t>G</a:t>
              </a:r>
              <a:r>
                <a:rPr kumimoji="1" lang="zh-CN" altLang="en-US" sz="2400" b="1" dirty="0">
                  <a:latin typeface="Arial Narrow" charset="0"/>
                </a:rPr>
                <a:t>为赋权图，则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04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7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48541" y="1418828"/>
            <a:ext cx="3244850" cy="2051844"/>
            <a:chOff x="-364" y="1488"/>
            <a:chExt cx="2044" cy="1008"/>
          </a:xfrm>
        </p:grpSpPr>
        <p:grpSp>
          <p:nvGrpSpPr>
            <p:cNvPr id="4128" name="Group 14"/>
            <p:cNvGrpSpPr>
              <a:grpSpLocks/>
            </p:cNvGrpSpPr>
            <p:nvPr/>
          </p:nvGrpSpPr>
          <p:grpSpPr bwMode="auto">
            <a:xfrm>
              <a:off x="336" y="1488"/>
              <a:ext cx="1344" cy="1008"/>
              <a:chOff x="4176" y="912"/>
              <a:chExt cx="912" cy="864"/>
            </a:xfrm>
          </p:grpSpPr>
          <p:sp>
            <p:nvSpPr>
              <p:cNvPr id="4130" name="Oval 15"/>
              <p:cNvSpPr>
                <a:spLocks noChangeArrowheads="1"/>
              </p:cNvSpPr>
              <p:nvPr/>
            </p:nvSpPr>
            <p:spPr bwMode="auto">
              <a:xfrm>
                <a:off x="4848" y="9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2</a:t>
                </a:r>
              </a:p>
            </p:txBody>
          </p:sp>
          <p:sp>
            <p:nvSpPr>
              <p:cNvPr id="4131" name="Oval 16"/>
              <p:cNvSpPr>
                <a:spLocks noChangeArrowheads="1"/>
              </p:cNvSpPr>
              <p:nvPr/>
            </p:nvSpPr>
            <p:spPr bwMode="auto">
              <a:xfrm>
                <a:off x="4176" y="9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1</a:t>
                </a:r>
              </a:p>
            </p:txBody>
          </p:sp>
          <p:sp>
            <p:nvSpPr>
              <p:cNvPr id="4132" name="Oval 17"/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4</a:t>
                </a:r>
              </a:p>
            </p:txBody>
          </p:sp>
          <p:sp>
            <p:nvSpPr>
              <p:cNvPr id="4133" name="Oval 18"/>
              <p:cNvSpPr>
                <a:spLocks noChangeArrowheads="1"/>
              </p:cNvSpPr>
              <p:nvPr/>
            </p:nvSpPr>
            <p:spPr bwMode="auto">
              <a:xfrm>
                <a:off x="4848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5</a:t>
                </a:r>
              </a:p>
            </p:txBody>
          </p:sp>
          <p:sp>
            <p:nvSpPr>
              <p:cNvPr id="4134" name="Oval 19"/>
              <p:cNvSpPr>
                <a:spLocks noChangeArrowheads="1"/>
              </p:cNvSpPr>
              <p:nvPr/>
            </p:nvSpPr>
            <p:spPr bwMode="auto">
              <a:xfrm>
                <a:off x="4512" y="120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3</a:t>
                </a:r>
              </a:p>
            </p:txBody>
          </p:sp>
          <p:sp>
            <p:nvSpPr>
              <p:cNvPr id="4135" name="Line 20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6" name="Line 21"/>
              <p:cNvSpPr>
                <a:spLocks noChangeShapeType="1"/>
              </p:cNvSpPr>
              <p:nvPr/>
            </p:nvSpPr>
            <p:spPr bwMode="auto">
              <a:xfrm>
                <a:off x="4320" y="115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7" name="Line 22"/>
              <p:cNvSpPr>
                <a:spLocks noChangeShapeType="1"/>
              </p:cNvSpPr>
              <p:nvPr/>
            </p:nvSpPr>
            <p:spPr bwMode="auto">
              <a:xfrm>
                <a:off x="4992" y="115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8" name="Line 23"/>
              <p:cNvSpPr>
                <a:spLocks noChangeShapeType="1"/>
              </p:cNvSpPr>
              <p:nvPr/>
            </p:nvSpPr>
            <p:spPr bwMode="auto">
              <a:xfrm flipH="1">
                <a:off x="4752" y="1104"/>
                <a:ext cx="144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9" name="Line 24"/>
              <p:cNvSpPr>
                <a:spLocks noChangeShapeType="1"/>
              </p:cNvSpPr>
              <p:nvPr/>
            </p:nvSpPr>
            <p:spPr bwMode="auto">
              <a:xfrm flipH="1">
                <a:off x="4416" y="1440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40" name="Line 25"/>
              <p:cNvSpPr>
                <a:spLocks noChangeShapeType="1"/>
              </p:cNvSpPr>
              <p:nvPr/>
            </p:nvSpPr>
            <p:spPr bwMode="auto">
              <a:xfrm>
                <a:off x="4704" y="1440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29" name="Rectangle 26"/>
            <p:cNvSpPr>
              <a:spLocks noChangeArrowheads="1"/>
            </p:cNvSpPr>
            <p:nvPr/>
          </p:nvSpPr>
          <p:spPr bwMode="auto">
            <a:xfrm>
              <a:off x="-364" y="1680"/>
              <a:ext cx="113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solidFill>
                    <a:schemeClr val="hlink"/>
                  </a:solidFill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11" name="Group 56"/>
          <p:cNvGrpSpPr>
            <a:grpSpLocks/>
          </p:cNvGrpSpPr>
          <p:nvPr/>
        </p:nvGrpSpPr>
        <p:grpSpPr bwMode="auto">
          <a:xfrm>
            <a:off x="4838699" y="1540853"/>
            <a:ext cx="5400676" cy="2147888"/>
            <a:chOff x="2064" y="1480"/>
            <a:chExt cx="3402" cy="1353"/>
          </a:xfrm>
        </p:grpSpPr>
        <p:sp>
          <p:nvSpPr>
            <p:cNvPr id="4107" name="Text Box 52"/>
            <p:cNvSpPr txBox="1">
              <a:spLocks noChangeArrowheads="1"/>
            </p:cNvSpPr>
            <p:nvPr/>
          </p:nvSpPr>
          <p:spPr bwMode="auto">
            <a:xfrm>
              <a:off x="2064" y="2160"/>
              <a:ext cx="1089" cy="2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/>
                <a:t>G2.arcs </a:t>
              </a:r>
              <a:r>
                <a:rPr kumimoji="1" lang="en-US" altLang="zh-CN" sz="2400" b="1">
                  <a:latin typeface="宋体" charset="-122"/>
                </a:rPr>
                <a:t>=</a:t>
              </a:r>
            </a:p>
          </p:txBody>
        </p:sp>
        <p:sp>
          <p:nvSpPr>
            <p:cNvPr id="325685" name="Rectangle 53"/>
            <p:cNvSpPr>
              <a:spLocks noChangeArrowheads="1"/>
            </p:cNvSpPr>
            <p:nvPr/>
          </p:nvSpPr>
          <p:spPr bwMode="auto">
            <a:xfrm>
              <a:off x="2064" y="1480"/>
              <a:ext cx="34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itchFamily="2" charset="-122"/>
                </a:rPr>
                <a:t>G2.vexs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[]={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“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v1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v2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v3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v4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v5</a:t>
              </a:r>
              <a:r>
                <a:rPr kumimoji="1" lang="en-US" altLang="zh-CN" sz="2400">
                  <a:latin typeface="Times New Roman"/>
                  <a:ea typeface="宋体" pitchFamily="2" charset="-122"/>
                </a:rPr>
                <a:t>”</a:t>
              </a:r>
              <a:r>
                <a:rPr kumimoji="1" lang="en-US" altLang="zh-CN" sz="2400">
                  <a:latin typeface="宋体" pitchFamily="2" charset="-122"/>
                  <a:ea typeface="宋体" pitchFamily="2" charset="-122"/>
                </a:rPr>
                <a:t>}</a:t>
              </a:r>
            </a:p>
          </p:txBody>
        </p:sp>
        <p:graphicFrame>
          <p:nvGraphicFramePr>
            <p:cNvPr id="4098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815535"/>
                </p:ext>
              </p:extLst>
            </p:nvPr>
          </p:nvGraphicFramePr>
          <p:xfrm>
            <a:off x="2880" y="1752"/>
            <a:ext cx="1776" cy="1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8" name="Equation" r:id="rId3" imgW="1143000" imgH="1117440" progId="Equation.3">
                    <p:embed/>
                  </p:oleObj>
                </mc:Choice>
                <mc:Fallback>
                  <p:oleObj name="Equation" r:id="rId3" imgW="1143000" imgH="1117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752"/>
                          <a:ext cx="1776" cy="1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Rectangle 2"/>
          <p:cNvSpPr txBox="1">
            <a:spLocks noRot="1" noChangeArrowheads="1"/>
          </p:cNvSpPr>
          <p:nvPr/>
        </p:nvSpPr>
        <p:spPr>
          <a:xfrm>
            <a:off x="1603375" y="284813"/>
            <a:ext cx="8540750" cy="837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507447" y="4306278"/>
            <a:ext cx="9253304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>
                <a:solidFill>
                  <a:srgbClr val="FF3300"/>
                </a:solidFill>
                <a:latin typeface="Times New Roman" charset="0"/>
              </a:rPr>
              <a:t>1.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</a:rPr>
              <a:t>无向图的邻接矩阵是对称矩阵</a:t>
            </a:r>
            <a:endParaRPr kumimoji="1" lang="en-US" altLang="zh-CN" sz="2800"/>
          </a:p>
          <a:p>
            <a:pPr>
              <a:lnSpc>
                <a:spcPct val="150000"/>
              </a:lnSpc>
            </a:pPr>
            <a:r>
              <a:rPr kumimoji="1" lang="en-US" altLang="zh-CN" sz="2800" b="1">
                <a:solidFill>
                  <a:srgbClr val="FF3300"/>
                </a:solidFill>
                <a:latin typeface="Times New Roman" charset="0"/>
              </a:rPr>
              <a:t>2.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</a:rPr>
              <a:t>无向图中顶点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charset="0"/>
              </a:rPr>
              <a:t>V</a:t>
            </a:r>
            <a:r>
              <a:rPr kumimoji="1" lang="en-US" altLang="zh-CN" sz="2800" b="1" baseline="-2500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</a:rPr>
              <a:t>的度等于矩阵中第</a:t>
            </a:r>
            <a:r>
              <a:rPr kumimoji="1" lang="en-US" altLang="zh-CN" sz="2800" b="1" err="1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</a:rPr>
              <a:t>行（或第</a:t>
            </a:r>
            <a:r>
              <a:rPr kumimoji="1" lang="en-US" altLang="zh-CN" sz="2800" b="1" err="1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</a:rPr>
              <a:t>列）的和</a:t>
            </a:r>
            <a:endParaRPr kumimoji="1" lang="en-US" altLang="zh-CN" sz="2800" b="1">
              <a:solidFill>
                <a:srgbClr val="FF33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0595" y="1462007"/>
            <a:ext cx="3108325" cy="1982869"/>
            <a:chOff x="-182" y="192"/>
            <a:chExt cx="1958" cy="958"/>
          </a:xfrm>
        </p:grpSpPr>
        <p:grpSp>
          <p:nvGrpSpPr>
            <p:cNvPr id="4141" name="Group 3"/>
            <p:cNvGrpSpPr>
              <a:grpSpLocks/>
            </p:cNvGrpSpPr>
            <p:nvPr/>
          </p:nvGrpSpPr>
          <p:grpSpPr bwMode="auto">
            <a:xfrm>
              <a:off x="384" y="192"/>
              <a:ext cx="1392" cy="958"/>
              <a:chOff x="2544" y="960"/>
              <a:chExt cx="912" cy="816"/>
            </a:xfrm>
          </p:grpSpPr>
          <p:sp>
            <p:nvSpPr>
              <p:cNvPr id="4143" name="Oval 4"/>
              <p:cNvSpPr>
                <a:spLocks noChangeArrowheads="1"/>
              </p:cNvSpPr>
              <p:nvPr/>
            </p:nvSpPr>
            <p:spPr bwMode="auto">
              <a:xfrm>
                <a:off x="3216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2</a:t>
                </a:r>
              </a:p>
            </p:txBody>
          </p:sp>
          <p:sp>
            <p:nvSpPr>
              <p:cNvPr id="4144" name="Oval 5"/>
              <p:cNvSpPr>
                <a:spLocks noChangeArrowheads="1"/>
              </p:cNvSpPr>
              <p:nvPr/>
            </p:nvSpPr>
            <p:spPr bwMode="auto">
              <a:xfrm>
                <a:off x="2544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1</a:t>
                </a:r>
              </a:p>
            </p:txBody>
          </p:sp>
          <p:sp>
            <p:nvSpPr>
              <p:cNvPr id="4145" name="Oval 6"/>
              <p:cNvSpPr>
                <a:spLocks noChangeArrowheads="1"/>
              </p:cNvSpPr>
              <p:nvPr/>
            </p:nvSpPr>
            <p:spPr bwMode="auto">
              <a:xfrm>
                <a:off x="2544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3</a:t>
                </a:r>
              </a:p>
            </p:txBody>
          </p:sp>
          <p:sp>
            <p:nvSpPr>
              <p:cNvPr id="4146" name="Oval 7"/>
              <p:cNvSpPr>
                <a:spLocks noChangeArrowheads="1"/>
              </p:cNvSpPr>
              <p:nvPr/>
            </p:nvSpPr>
            <p:spPr bwMode="auto">
              <a:xfrm>
                <a:off x="3216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chemeClr val="hlink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chemeClr val="hlink"/>
                    </a:solidFill>
                    <a:latin typeface="Arial Narrow" charset="0"/>
                  </a:rPr>
                  <a:t>4</a:t>
                </a:r>
              </a:p>
            </p:txBody>
          </p:sp>
          <p:sp>
            <p:nvSpPr>
              <p:cNvPr id="4147" name="Line 8"/>
              <p:cNvSpPr>
                <a:spLocks noChangeShapeType="1"/>
              </p:cNvSpPr>
              <p:nvPr/>
            </p:nvSpPr>
            <p:spPr bwMode="auto">
              <a:xfrm>
                <a:off x="2784" y="105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48" name="Line 9"/>
              <p:cNvSpPr>
                <a:spLocks noChangeShapeType="1"/>
              </p:cNvSpPr>
              <p:nvPr/>
            </p:nvSpPr>
            <p:spPr bwMode="auto">
              <a:xfrm>
                <a:off x="2640" y="120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49" name="Line 10"/>
              <p:cNvSpPr>
                <a:spLocks noChangeShapeType="1"/>
              </p:cNvSpPr>
              <p:nvPr/>
            </p:nvSpPr>
            <p:spPr bwMode="auto">
              <a:xfrm>
                <a:off x="2784" y="1680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50" name="Line 11"/>
              <p:cNvSpPr>
                <a:spLocks noChangeShapeType="1"/>
              </p:cNvSpPr>
              <p:nvPr/>
            </p:nvSpPr>
            <p:spPr bwMode="auto">
              <a:xfrm flipH="1" flipV="1">
                <a:off x="2736" y="1152"/>
                <a:ext cx="528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42" name="Rectangle 12"/>
            <p:cNvSpPr>
              <a:spLocks noChangeArrowheads="1"/>
            </p:cNvSpPr>
            <p:nvPr/>
          </p:nvSpPr>
          <p:spPr bwMode="auto">
            <a:xfrm>
              <a:off x="-182" y="576"/>
              <a:ext cx="80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solidFill>
                    <a:schemeClr val="hlink"/>
                  </a:solidFill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9" name="Group 55"/>
          <p:cNvGrpSpPr>
            <a:grpSpLocks/>
          </p:cNvGrpSpPr>
          <p:nvPr/>
        </p:nvGrpSpPr>
        <p:grpSpPr bwMode="auto">
          <a:xfrm>
            <a:off x="4334141" y="1462007"/>
            <a:ext cx="5638800" cy="2182813"/>
            <a:chOff x="1831" y="90"/>
            <a:chExt cx="3552" cy="1375"/>
          </a:xfrm>
        </p:grpSpPr>
        <p:graphicFrame>
          <p:nvGraphicFramePr>
            <p:cNvPr id="4100" name="Object 44"/>
            <p:cNvGraphicFramePr>
              <a:graphicFrameLocks noChangeAspect="1"/>
            </p:cNvGraphicFramePr>
            <p:nvPr/>
          </p:nvGraphicFramePr>
          <p:xfrm>
            <a:off x="3014" y="513"/>
            <a:ext cx="1592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3" name="Equation" r:id="rId3" imgW="927000" imgH="888840" progId="Equation.3">
                    <p:embed/>
                  </p:oleObj>
                </mc:Choice>
                <mc:Fallback>
                  <p:oleObj name="Equation" r:id="rId3" imgW="92700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" y="513"/>
                          <a:ext cx="1592" cy="95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5677" name="Rectangle 45"/>
            <p:cNvSpPr>
              <a:spLocks noChangeArrowheads="1"/>
            </p:cNvSpPr>
            <p:nvPr/>
          </p:nvSpPr>
          <p:spPr bwMode="auto">
            <a:xfrm>
              <a:off x="1831" y="90"/>
              <a:ext cx="3552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  <a:defRPr/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G1.vexs[]={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“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v1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v2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v3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v4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}</a:t>
              </a:r>
            </a:p>
          </p:txBody>
        </p:sp>
        <p:sp>
          <p:nvSpPr>
            <p:cNvPr id="4112" name="Text Box 46"/>
            <p:cNvSpPr txBox="1">
              <a:spLocks noChangeArrowheads="1"/>
            </p:cNvSpPr>
            <p:nvPr/>
          </p:nvSpPr>
          <p:spPr bwMode="auto">
            <a:xfrm>
              <a:off x="2109" y="754"/>
              <a:ext cx="905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宋体" charset="-122"/>
                </a:rPr>
                <a:t>G1.arcs=</a:t>
              </a:r>
            </a:p>
          </p:txBody>
        </p:sp>
      </p:grpSp>
      <p:sp>
        <p:nvSpPr>
          <p:cNvPr id="55" name="Rectangle 2"/>
          <p:cNvSpPr txBox="1">
            <a:spLocks noRot="1" noChangeArrowheads="1"/>
          </p:cNvSpPr>
          <p:nvPr/>
        </p:nvSpPr>
        <p:spPr>
          <a:xfrm>
            <a:off x="1603375" y="284813"/>
            <a:ext cx="8540750" cy="837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603375" y="4465439"/>
            <a:ext cx="9253304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3300"/>
                </a:solidFill>
                <a:latin typeface="Times New Roman" charset="0"/>
              </a:rPr>
              <a:t>对于有向图，邻接矩阵第</a:t>
            </a:r>
            <a:r>
              <a:rPr kumimoji="1" lang="en-US" altLang="zh-CN" sz="2800" b="1" dirty="0" err="1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charset="0"/>
              </a:rPr>
              <a:t>行的和是顶点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charset="0"/>
              </a:rPr>
              <a:t>V</a:t>
            </a:r>
            <a:r>
              <a:rPr kumimoji="1" lang="en-US" altLang="zh-CN" sz="2800" b="1" baseline="-25000" dirty="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charset="0"/>
              </a:rPr>
              <a:t>的出度，</a:t>
            </a:r>
            <a:r>
              <a:rPr kumimoji="1" lang="zh-CN" altLang="en-US" sz="2800" b="1" dirty="0" smtClean="0">
                <a:solidFill>
                  <a:srgbClr val="FF3300"/>
                </a:solidFill>
                <a:latin typeface="Times New Roman" charset="0"/>
              </a:rPr>
              <a:t>第</a:t>
            </a:r>
            <a:r>
              <a:rPr kumimoji="1" lang="en-US" altLang="zh-CN" sz="2800" b="1" dirty="0" err="1" smtClean="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 dirty="0" smtClean="0">
                <a:solidFill>
                  <a:srgbClr val="FF3300"/>
                </a:solidFill>
                <a:latin typeface="Times New Roman" charset="0"/>
              </a:rPr>
              <a:t>列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charset="0"/>
              </a:rPr>
              <a:t>的和是顶点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charset="0"/>
              </a:rPr>
              <a:t>V</a:t>
            </a:r>
            <a:r>
              <a:rPr kumimoji="1" lang="en-US" altLang="zh-CN" sz="2800" b="1" baseline="-25000" dirty="0">
                <a:solidFill>
                  <a:srgbClr val="FF3300"/>
                </a:solidFill>
                <a:latin typeface="Times New Roman" charset="0"/>
              </a:rPr>
              <a:t>i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charset="0"/>
              </a:rPr>
              <a:t>的入度</a:t>
            </a:r>
            <a:endParaRPr kumimoji="1" lang="en-US" altLang="zh-CN" sz="2800" b="1" dirty="0">
              <a:solidFill>
                <a:srgbClr val="FF33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3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77055" y="1959626"/>
            <a:ext cx="3655049" cy="2746518"/>
            <a:chOff x="-192" y="2806"/>
            <a:chExt cx="2112" cy="1226"/>
          </a:xfrm>
        </p:grpSpPr>
        <p:sp>
          <p:nvSpPr>
            <p:cNvPr id="4113" name="Rectangle 28"/>
            <p:cNvSpPr>
              <a:spLocks noChangeArrowheads="1"/>
            </p:cNvSpPr>
            <p:nvPr/>
          </p:nvSpPr>
          <p:spPr bwMode="auto">
            <a:xfrm>
              <a:off x="-192" y="3168"/>
              <a:ext cx="806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chemeClr val="hlink"/>
                  </a:solidFill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solidFill>
                    <a:schemeClr val="hlink"/>
                  </a:solidFill>
                  <a:latin typeface="Times New Roman" charset="0"/>
                </a:rPr>
                <a:t>3</a:t>
              </a:r>
            </a:p>
          </p:txBody>
        </p:sp>
        <p:grpSp>
          <p:nvGrpSpPr>
            <p:cNvPr id="4114" name="Group 29"/>
            <p:cNvGrpSpPr>
              <a:grpSpLocks/>
            </p:cNvGrpSpPr>
            <p:nvPr/>
          </p:nvGrpSpPr>
          <p:grpSpPr bwMode="auto">
            <a:xfrm>
              <a:off x="480" y="2806"/>
              <a:ext cx="1440" cy="1226"/>
              <a:chOff x="480" y="2806"/>
              <a:chExt cx="1440" cy="1226"/>
            </a:xfrm>
          </p:grpSpPr>
          <p:grpSp>
            <p:nvGrpSpPr>
              <p:cNvPr id="4115" name="Group 30"/>
              <p:cNvGrpSpPr>
                <a:grpSpLocks/>
              </p:cNvGrpSpPr>
              <p:nvPr/>
            </p:nvGrpSpPr>
            <p:grpSpPr bwMode="auto">
              <a:xfrm>
                <a:off x="528" y="2966"/>
                <a:ext cx="1392" cy="922"/>
                <a:chOff x="2544" y="960"/>
                <a:chExt cx="912" cy="816"/>
              </a:xfrm>
            </p:grpSpPr>
            <p:sp>
              <p:nvSpPr>
                <p:cNvPr id="4120" name="Oval 31"/>
                <p:cNvSpPr>
                  <a:spLocks noChangeArrowheads="1"/>
                </p:cNvSpPr>
                <p:nvPr/>
              </p:nvSpPr>
              <p:spPr bwMode="auto">
                <a:xfrm>
                  <a:off x="3216" y="960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400" b="1">
                      <a:solidFill>
                        <a:schemeClr val="hlink"/>
                      </a:solidFill>
                      <a:latin typeface="Arial Narrow" charset="0"/>
                    </a:rPr>
                    <a:t>v</a:t>
                  </a:r>
                  <a:r>
                    <a:rPr kumimoji="1" lang="en-US" altLang="zh-CN" sz="2400" b="1" baseline="-25000">
                      <a:solidFill>
                        <a:schemeClr val="hlink"/>
                      </a:solidFill>
                      <a:latin typeface="Arial Narrow" charset="0"/>
                    </a:rPr>
                    <a:t>2</a:t>
                  </a:r>
                </a:p>
              </p:txBody>
            </p:sp>
            <p:sp>
              <p:nvSpPr>
                <p:cNvPr id="4121" name="Oval 32"/>
                <p:cNvSpPr>
                  <a:spLocks noChangeArrowheads="1"/>
                </p:cNvSpPr>
                <p:nvPr/>
              </p:nvSpPr>
              <p:spPr bwMode="auto">
                <a:xfrm>
                  <a:off x="2544" y="960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400" b="1">
                      <a:solidFill>
                        <a:schemeClr val="hlink"/>
                      </a:solidFill>
                      <a:latin typeface="Arial Narrow" charset="0"/>
                    </a:rPr>
                    <a:t>v</a:t>
                  </a:r>
                  <a:r>
                    <a:rPr kumimoji="1" lang="en-US" altLang="zh-CN" sz="2400" b="1" baseline="-25000">
                      <a:solidFill>
                        <a:schemeClr val="hlink"/>
                      </a:solidFill>
                      <a:latin typeface="Arial Narrow" charset="0"/>
                    </a:rPr>
                    <a:t>1</a:t>
                  </a:r>
                </a:p>
              </p:txBody>
            </p:sp>
            <p:sp>
              <p:nvSpPr>
                <p:cNvPr id="4122" name="Oval 33"/>
                <p:cNvSpPr>
                  <a:spLocks noChangeArrowheads="1"/>
                </p:cNvSpPr>
                <p:nvPr/>
              </p:nvSpPr>
              <p:spPr bwMode="auto">
                <a:xfrm>
                  <a:off x="2544" y="15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400" b="1">
                      <a:solidFill>
                        <a:schemeClr val="hlink"/>
                      </a:solidFill>
                      <a:latin typeface="Arial Narrow" charset="0"/>
                    </a:rPr>
                    <a:t>v</a:t>
                  </a:r>
                  <a:r>
                    <a:rPr kumimoji="1" lang="en-US" altLang="zh-CN" sz="2400" b="1" baseline="-25000">
                      <a:solidFill>
                        <a:schemeClr val="hlink"/>
                      </a:solidFill>
                      <a:latin typeface="Arial Narrow" charset="0"/>
                    </a:rPr>
                    <a:t>3</a:t>
                  </a:r>
                </a:p>
              </p:txBody>
            </p:sp>
            <p:sp>
              <p:nvSpPr>
                <p:cNvPr id="4123" name="Oval 34"/>
                <p:cNvSpPr>
                  <a:spLocks noChangeArrowheads="1"/>
                </p:cNvSpPr>
                <p:nvPr/>
              </p:nvSpPr>
              <p:spPr bwMode="auto">
                <a:xfrm>
                  <a:off x="3216" y="15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400" b="1">
                      <a:solidFill>
                        <a:schemeClr val="hlink"/>
                      </a:solidFill>
                      <a:latin typeface="Arial Narrow" charset="0"/>
                    </a:rPr>
                    <a:t>v</a:t>
                  </a:r>
                  <a:r>
                    <a:rPr kumimoji="1" lang="en-US" altLang="zh-CN" sz="2400" b="1" baseline="-25000">
                      <a:solidFill>
                        <a:schemeClr val="hlink"/>
                      </a:solidFill>
                      <a:latin typeface="Arial Narrow" charset="0"/>
                    </a:rPr>
                    <a:t>4</a:t>
                  </a:r>
                </a:p>
              </p:txBody>
            </p:sp>
            <p:sp>
              <p:nvSpPr>
                <p:cNvPr id="4124" name="Line 35"/>
                <p:cNvSpPr>
                  <a:spLocks noChangeShapeType="1"/>
                </p:cNvSpPr>
                <p:nvPr/>
              </p:nvSpPr>
              <p:spPr bwMode="auto">
                <a:xfrm>
                  <a:off x="2784" y="105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25" name="Line 36"/>
                <p:cNvSpPr>
                  <a:spLocks noChangeShapeType="1"/>
                </p:cNvSpPr>
                <p:nvPr/>
              </p:nvSpPr>
              <p:spPr bwMode="auto">
                <a:xfrm>
                  <a:off x="2640" y="120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26" name="Line 37"/>
                <p:cNvSpPr>
                  <a:spLocks noChangeShapeType="1"/>
                </p:cNvSpPr>
                <p:nvPr/>
              </p:nvSpPr>
              <p:spPr bwMode="auto">
                <a:xfrm>
                  <a:off x="2784" y="1680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27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2736" y="1152"/>
                  <a:ext cx="528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116" name="Text Box 39"/>
              <p:cNvSpPr txBox="1">
                <a:spLocks noChangeArrowheads="1"/>
              </p:cNvSpPr>
              <p:nvPr/>
            </p:nvSpPr>
            <p:spPr bwMode="auto">
              <a:xfrm>
                <a:off x="1104" y="280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hlink"/>
                    </a:solidFill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4117" name="Text Box 40"/>
              <p:cNvSpPr txBox="1">
                <a:spLocks noChangeArrowheads="1"/>
              </p:cNvSpPr>
              <p:nvPr/>
            </p:nvSpPr>
            <p:spPr bwMode="auto">
              <a:xfrm>
                <a:off x="480" y="3264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hlink"/>
                    </a:solidFill>
                    <a:latin typeface="Times New Roman" charset="0"/>
                  </a:rPr>
                  <a:t>2</a:t>
                </a:r>
              </a:p>
            </p:txBody>
          </p:sp>
          <p:sp>
            <p:nvSpPr>
              <p:cNvPr id="4118" name="Text Box 41"/>
              <p:cNvSpPr txBox="1">
                <a:spLocks noChangeArrowheads="1"/>
              </p:cNvSpPr>
              <p:nvPr/>
            </p:nvSpPr>
            <p:spPr bwMode="auto">
              <a:xfrm>
                <a:off x="1056" y="336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hlink"/>
                    </a:solidFill>
                    <a:latin typeface="Times New Roman" charset="0"/>
                  </a:rPr>
                  <a:t>3</a:t>
                </a:r>
              </a:p>
            </p:txBody>
          </p:sp>
          <p:sp>
            <p:nvSpPr>
              <p:cNvPr id="4119" name="Text Box 42"/>
              <p:cNvSpPr txBox="1">
                <a:spLocks noChangeArrowheads="1"/>
              </p:cNvSpPr>
              <p:nvPr/>
            </p:nvSpPr>
            <p:spPr bwMode="auto">
              <a:xfrm>
                <a:off x="1104" y="3744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hlink"/>
                    </a:solidFill>
                    <a:latin typeface="Times New Roman" charset="0"/>
                  </a:rPr>
                  <a:t>4 </a:t>
                </a:r>
              </a:p>
            </p:txBody>
          </p:sp>
        </p:grpSp>
      </p:grpSp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4706859" y="2204244"/>
            <a:ext cx="5181600" cy="2470150"/>
            <a:chOff x="1750" y="2744"/>
            <a:chExt cx="3264" cy="1556"/>
          </a:xfrm>
          <a:noFill/>
        </p:grpSpPr>
        <p:sp>
          <p:nvSpPr>
            <p:cNvPr id="325680" name="Rectangle 48"/>
            <p:cNvSpPr>
              <a:spLocks noChangeArrowheads="1"/>
            </p:cNvSpPr>
            <p:nvPr/>
          </p:nvSpPr>
          <p:spPr bwMode="auto">
            <a:xfrm>
              <a:off x="1750" y="2744"/>
              <a:ext cx="3264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  <a:defRPr/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itchFamily="2" charset="-122"/>
                </a:rPr>
                <a:t>G3.vexs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[]={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“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v1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v2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v3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v4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/>
                  <a:ea typeface="宋体" pitchFamily="2" charset="-122"/>
                </a:rPr>
                <a:t>”</a:t>
              </a:r>
              <a:r>
                <a:rPr kumimoji="1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宋体" pitchFamily="2" charset="-122"/>
                  <a:ea typeface="宋体" pitchFamily="2" charset="-122"/>
                </a:rPr>
                <a:t>}</a:t>
              </a:r>
            </a:p>
          </p:txBody>
        </p:sp>
        <p:sp>
          <p:nvSpPr>
            <p:cNvPr id="4110" name="Text Box 49"/>
            <p:cNvSpPr txBox="1">
              <a:spLocks noChangeArrowheads="1"/>
            </p:cNvSpPr>
            <p:nvPr/>
          </p:nvSpPr>
          <p:spPr bwMode="auto">
            <a:xfrm>
              <a:off x="2064" y="3612"/>
              <a:ext cx="997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/>
                <a:t>G3.arcs</a:t>
              </a:r>
              <a:r>
                <a:rPr kumimoji="1" lang="en-US" altLang="zh-CN" sz="2400"/>
                <a:t> </a:t>
              </a:r>
              <a:r>
                <a:rPr kumimoji="1" lang="en-US" altLang="zh-CN" sz="2400" b="1">
                  <a:latin typeface="宋体" charset="-122"/>
                </a:rPr>
                <a:t>=</a:t>
              </a:r>
            </a:p>
          </p:txBody>
        </p:sp>
        <p:graphicFrame>
          <p:nvGraphicFramePr>
            <p:cNvPr id="4099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834141"/>
                </p:ext>
              </p:extLst>
            </p:nvPr>
          </p:nvGraphicFramePr>
          <p:xfrm>
            <a:off x="3045" y="3236"/>
            <a:ext cx="1771" cy="1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71" name="Equation" r:id="rId3" imgW="1066680" imgH="888840" progId="Equation.3">
                    <p:embed/>
                  </p:oleObj>
                </mc:Choice>
                <mc:Fallback>
                  <p:oleObj name="Equation" r:id="rId3" imgW="106668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5" y="3236"/>
                          <a:ext cx="1771" cy="10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Rectangle 2"/>
          <p:cNvSpPr txBox="1">
            <a:spLocks noRot="1" noChangeArrowheads="1"/>
          </p:cNvSpPr>
          <p:nvPr/>
        </p:nvSpPr>
        <p:spPr>
          <a:xfrm>
            <a:off x="1603375" y="284813"/>
            <a:ext cx="8540750" cy="837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</p:spTree>
    <p:extLst>
      <p:ext uri="{BB962C8B-B14F-4D97-AF65-F5344CB8AC3E}">
        <p14:creationId xmlns:p14="http://schemas.microsoft.com/office/powerpoint/2010/main" val="10021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539">
            <a:extLst>
              <a:ext uri="{FF2B5EF4-FFF2-40B4-BE49-F238E27FC236}">
                <a16:creationId xmlns="" xmlns:a16="http://schemas.microsoft.com/office/drawing/2014/main" id="{84075083-1B50-444E-A4F4-FEDAFE0F0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图结构</a:t>
            </a:r>
          </a:p>
        </p:txBody>
      </p:sp>
      <p:sp>
        <p:nvSpPr>
          <p:cNvPr id="75778" name="Rectangle 694">
            <a:extLst>
              <a:ext uri="{FF2B5EF4-FFF2-40B4-BE49-F238E27FC236}">
                <a16:creationId xmlns="" xmlns:a16="http://schemas.microsoft.com/office/drawing/2014/main" id="{BC7E054D-272F-4F5D-AA71-1064C7F03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1177925"/>
            <a:ext cx="198804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SzPct val="55000"/>
              <a:buFont typeface="Wingdings" panose="05000000000000000000" pitchFamily="2" charset="2"/>
              <a:buChar char="n"/>
              <a:defRPr kumimoji="1" sz="22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Arial Narrow" panose="020B060602020203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应用实例：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solidFill>
                  <a:schemeClr val="hlink"/>
                </a:solidFill>
                <a:ea typeface="宋体" panose="02010600030101010101" pitchFamily="2" charset="-122"/>
              </a:rPr>
              <a:t>地图导航</a:t>
            </a:r>
          </a:p>
        </p:txBody>
      </p:sp>
      <p:pic>
        <p:nvPicPr>
          <p:cNvPr id="75779" name="图片 154">
            <a:extLst>
              <a:ext uri="{FF2B5EF4-FFF2-40B4-BE49-F238E27FC236}">
                <a16:creationId xmlns="" xmlns:a16="http://schemas.microsoft.com/office/drawing/2014/main" id="{69F929AE-081D-44D4-B9B9-6F95F6A3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555875"/>
            <a:ext cx="422275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 22">
            <a:extLst>
              <a:ext uri="{FF2B5EF4-FFF2-40B4-BE49-F238E27FC236}">
                <a16:creationId xmlns="" xmlns:a16="http://schemas.microsoft.com/office/drawing/2014/main" id="{23717232-84EC-4689-A48C-AAA62CB6BA61}"/>
              </a:ext>
            </a:extLst>
          </p:cNvPr>
          <p:cNvGrpSpPr>
            <a:grpSpLocks/>
          </p:cNvGrpSpPr>
          <p:nvPr/>
        </p:nvGrpSpPr>
        <p:grpSpPr bwMode="auto">
          <a:xfrm>
            <a:off x="7102475" y="2555875"/>
            <a:ext cx="2103438" cy="1720850"/>
            <a:chOff x="6197551" y="2498972"/>
            <a:chExt cx="2102858" cy="1721978"/>
          </a:xfrm>
        </p:grpSpPr>
        <p:grpSp>
          <p:nvGrpSpPr>
            <p:cNvPr id="75784" name="组 23">
              <a:extLst>
                <a:ext uri="{FF2B5EF4-FFF2-40B4-BE49-F238E27FC236}">
                  <a16:creationId xmlns="" xmlns:a16="http://schemas.microsoft.com/office/drawing/2014/main" id="{F1B78081-6B12-41D4-917A-849B6A10F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7551" y="2498972"/>
              <a:ext cx="2102858" cy="1721978"/>
              <a:chOff x="6197551" y="2498972"/>
              <a:chExt cx="2102858" cy="1721978"/>
            </a:xfrm>
          </p:grpSpPr>
          <p:sp>
            <p:nvSpPr>
              <p:cNvPr id="35" name="椭圆 34">
                <a:extLst>
                  <a:ext uri="{FF2B5EF4-FFF2-40B4-BE49-F238E27FC236}">
                    <a16:creationId xmlns="" xmlns:a16="http://schemas.microsoft.com/office/drawing/2014/main" id="{0962E428-E3D1-49EB-B94F-4F4B23102274}"/>
                  </a:ext>
                </a:extLst>
              </p:cNvPr>
              <p:cNvSpPr/>
              <p:nvPr/>
            </p:nvSpPr>
            <p:spPr>
              <a:xfrm rot="11075572" flipV="1">
                <a:off x="7383087" y="3881002"/>
                <a:ext cx="290432" cy="3399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B</a:t>
                </a:r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="" xmlns:a16="http://schemas.microsoft.com/office/drawing/2014/main" id="{1145BF9D-929E-4E82-9198-46AC73C42D93}"/>
                  </a:ext>
                </a:extLst>
              </p:cNvPr>
              <p:cNvSpPr/>
              <p:nvPr/>
            </p:nvSpPr>
            <p:spPr>
              <a:xfrm rot="21443927">
                <a:off x="6507029" y="2967592"/>
                <a:ext cx="290432" cy="285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A</a:t>
                </a:r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="" xmlns:a16="http://schemas.microsoft.com/office/drawing/2014/main" id="{3B76DF3D-2A6D-46C0-94B4-A4AD34ABBF94}"/>
                  </a:ext>
                </a:extLst>
              </p:cNvPr>
              <p:cNvSpPr/>
              <p:nvPr/>
            </p:nvSpPr>
            <p:spPr>
              <a:xfrm rot="11075572" flipV="1">
                <a:off x="7065675" y="2498972"/>
                <a:ext cx="290432" cy="3399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E</a:t>
                </a:r>
                <a:endParaRPr kumimoji="1"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="" xmlns:a16="http://schemas.microsoft.com/office/drawing/2014/main" id="{CDE9EC24-1E07-4662-8F22-13B24200B57B}"/>
                  </a:ext>
                </a:extLst>
              </p:cNvPr>
              <p:cNvSpPr/>
              <p:nvPr/>
            </p:nvSpPr>
            <p:spPr>
              <a:xfrm rot="11075572" flipV="1">
                <a:off x="6197551" y="3607773"/>
                <a:ext cx="290433" cy="3399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D</a:t>
                </a:r>
                <a:endParaRPr kumimoji="1"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="" xmlns:a16="http://schemas.microsoft.com/office/drawing/2014/main" id="{C0CE7EF2-2FE2-485B-9098-440AF7470D0B}"/>
                  </a:ext>
                </a:extLst>
              </p:cNvPr>
              <p:cNvSpPr/>
              <p:nvPr/>
            </p:nvSpPr>
            <p:spPr>
              <a:xfrm rot="11075572" flipV="1">
                <a:off x="8009976" y="3607773"/>
                <a:ext cx="290433" cy="3399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F</a:t>
                </a:r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="" xmlns:a16="http://schemas.microsoft.com/office/drawing/2014/main" id="{9495A341-E2D6-4B02-A42F-A519C11516C2}"/>
                  </a:ext>
                </a:extLst>
              </p:cNvPr>
              <p:cNvSpPr/>
              <p:nvPr/>
            </p:nvSpPr>
            <p:spPr>
              <a:xfrm rot="11075572" flipV="1">
                <a:off x="7905230" y="2940586"/>
                <a:ext cx="288845" cy="3399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C</a:t>
                </a:r>
                <a:endParaRPr kumimoji="1" lang="zh-CN" altLang="en-US"/>
              </a:p>
            </p:txBody>
          </p:sp>
        </p:grpSp>
        <p:grpSp>
          <p:nvGrpSpPr>
            <p:cNvPr id="75785" name="组 24">
              <a:extLst>
                <a:ext uri="{FF2B5EF4-FFF2-40B4-BE49-F238E27FC236}">
                  <a16:creationId xmlns="" xmlns:a16="http://schemas.microsoft.com/office/drawing/2014/main" id="{16499095-FC4E-4B75-A46E-A36C067862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2601" y="2669105"/>
              <a:ext cx="1826380" cy="1521456"/>
              <a:chOff x="6342602" y="2657490"/>
              <a:chExt cx="1826380" cy="1521456"/>
            </a:xfrm>
          </p:grpSpPr>
          <p:cxnSp>
            <p:nvCxnSpPr>
              <p:cNvPr id="26" name="直线连接符 25">
                <a:extLst>
                  <a:ext uri="{FF2B5EF4-FFF2-40B4-BE49-F238E27FC236}">
                    <a16:creationId xmlns="" xmlns:a16="http://schemas.microsoft.com/office/drawing/2014/main" id="{261409A6-6D54-49F3-9DD3-76D52B1ED82A}"/>
                  </a:ext>
                </a:extLst>
              </p:cNvPr>
              <p:cNvCxnSpPr>
                <a:stCxn id="35" idx="6"/>
                <a:endCxn id="34" idx="0"/>
              </p:cNvCxnSpPr>
              <p:nvPr/>
            </p:nvCxnSpPr>
            <p:spPr>
              <a:xfrm flipH="1">
                <a:off x="6645104" y="2657331"/>
                <a:ext cx="420572" cy="30976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="" xmlns:a16="http://schemas.microsoft.com/office/drawing/2014/main" id="{596C779B-DA3C-45D5-BA65-AC712791A92E}"/>
                  </a:ext>
                </a:extLst>
              </p:cNvPr>
              <p:cNvCxnSpPr>
                <a:stCxn id="34" idx="2"/>
              </p:cNvCxnSpPr>
              <p:nvPr/>
            </p:nvCxnSpPr>
            <p:spPr>
              <a:xfrm flipH="1">
                <a:off x="6341975" y="3116419"/>
                <a:ext cx="165054" cy="47973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="" xmlns:a16="http://schemas.microsoft.com/office/drawing/2014/main" id="{43F232CC-78A3-4D02-838B-4E53028A5492}"/>
                  </a:ext>
                </a:extLst>
              </p:cNvPr>
              <p:cNvCxnSpPr>
                <a:stCxn id="34" idx="6"/>
                <a:endCxn id="38" idx="6"/>
              </p:cNvCxnSpPr>
              <p:nvPr/>
            </p:nvCxnSpPr>
            <p:spPr>
              <a:xfrm flipV="1">
                <a:off x="6795875" y="3098945"/>
                <a:ext cx="1109356" cy="476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="" xmlns:a16="http://schemas.microsoft.com/office/drawing/2014/main" id="{C7989E32-A2C3-4594-AB6E-5A7C069CD19B}"/>
                  </a:ext>
                </a:extLst>
              </p:cNvPr>
              <p:cNvCxnSpPr>
                <a:stCxn id="35" idx="2"/>
                <a:endCxn id="38" idx="7"/>
              </p:cNvCxnSpPr>
              <p:nvPr/>
            </p:nvCxnSpPr>
            <p:spPr>
              <a:xfrm>
                <a:off x="7356107" y="2681159"/>
                <a:ext cx="599909" cy="30023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9">
                <a:extLst>
                  <a:ext uri="{FF2B5EF4-FFF2-40B4-BE49-F238E27FC236}">
                    <a16:creationId xmlns="" xmlns:a16="http://schemas.microsoft.com/office/drawing/2014/main" id="{A37C1BBB-3F2D-40DF-8BCB-A8C388B4A9A6}"/>
                  </a:ext>
                </a:extLst>
              </p:cNvPr>
              <p:cNvCxnSpPr>
                <a:stCxn id="36" idx="3"/>
                <a:endCxn id="32" idx="5"/>
              </p:cNvCxnSpPr>
              <p:nvPr/>
            </p:nvCxnSpPr>
            <p:spPr>
              <a:xfrm>
                <a:off x="6434025" y="3905924"/>
                <a:ext cx="980804" cy="2573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>
                <a:extLst>
                  <a:ext uri="{FF2B5EF4-FFF2-40B4-BE49-F238E27FC236}">
                    <a16:creationId xmlns="" xmlns:a16="http://schemas.microsoft.com/office/drawing/2014/main" id="{3B2C6003-FFBE-4FFA-9EC0-5474F3285704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flipH="1" flipV="1">
                <a:off x="8057589" y="3251445"/>
                <a:ext cx="111094" cy="3574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="" xmlns:a16="http://schemas.microsoft.com/office/drawing/2014/main" id="{2737DD13-BA43-470C-A130-89A85F842858}"/>
                  </a:ext>
                </a:extLst>
              </p:cNvPr>
              <p:cNvCxnSpPr>
                <a:stCxn id="32" idx="2"/>
              </p:cNvCxnSpPr>
              <p:nvPr/>
            </p:nvCxnSpPr>
            <p:spPr>
              <a:xfrm flipV="1">
                <a:off x="7671933" y="3251445"/>
                <a:ext cx="385656" cy="8117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>
                <a:extLst>
                  <a:ext uri="{FF2B5EF4-FFF2-40B4-BE49-F238E27FC236}">
                    <a16:creationId xmlns="" xmlns:a16="http://schemas.microsoft.com/office/drawing/2014/main" id="{B247C9B1-744F-43F1-BB74-DFA91B55E303}"/>
                  </a:ext>
                </a:extLst>
              </p:cNvPr>
              <p:cNvCxnSpPr>
                <a:stCxn id="34" idx="4"/>
                <a:endCxn id="32" idx="7"/>
              </p:cNvCxnSpPr>
              <p:nvPr/>
            </p:nvCxnSpPr>
            <p:spPr>
              <a:xfrm>
                <a:off x="6657800" y="3253033"/>
                <a:ext cx="777660" cy="6703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>
                <a:extLst>
                  <a:ext uri="{FF2B5EF4-FFF2-40B4-BE49-F238E27FC236}">
                    <a16:creationId xmlns="" xmlns:a16="http://schemas.microsoft.com/office/drawing/2014/main" id="{65CA5D2D-97AB-4CCA-8EC2-F8AC8A535536}"/>
                  </a:ext>
                </a:extLst>
              </p:cNvPr>
              <p:cNvCxnSpPr>
                <a:stCxn id="32" idx="3"/>
                <a:endCxn id="37" idx="4"/>
              </p:cNvCxnSpPr>
              <p:nvPr/>
            </p:nvCxnSpPr>
            <p:spPr>
              <a:xfrm flipV="1">
                <a:off x="7619560" y="3947226"/>
                <a:ext cx="522144" cy="2319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691">
            <a:extLst>
              <a:ext uri="{FF2B5EF4-FFF2-40B4-BE49-F238E27FC236}">
                <a16:creationId xmlns="" xmlns:a16="http://schemas.microsoft.com/office/drawing/2014/main" id="{ACA387B9-9838-4285-A509-C4EDE8072DF7}"/>
              </a:ext>
            </a:extLst>
          </p:cNvPr>
          <p:cNvGrpSpPr>
            <a:grpSpLocks/>
          </p:cNvGrpSpPr>
          <p:nvPr/>
        </p:nvGrpSpPr>
        <p:grpSpPr bwMode="auto">
          <a:xfrm>
            <a:off x="6498073" y="4665636"/>
            <a:ext cx="4187825" cy="1038225"/>
            <a:chOff x="2892" y="1166"/>
            <a:chExt cx="2638" cy="654"/>
          </a:xfrm>
        </p:grpSpPr>
        <p:sp>
          <p:nvSpPr>
            <p:cNvPr id="75782" name="AutoShape 692">
              <a:extLst>
                <a:ext uri="{FF2B5EF4-FFF2-40B4-BE49-F238E27FC236}">
                  <a16:creationId xmlns="" xmlns:a16="http://schemas.microsoft.com/office/drawing/2014/main" id="{2168F815-FD4C-4651-BBC4-9610FFCB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1166"/>
              <a:ext cx="2638" cy="654"/>
            </a:xfrm>
            <a:prstGeom prst="irregularSeal2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rgbClr val="006600"/>
                </a:buClr>
                <a:buSzPct val="55000"/>
                <a:buFont typeface="Wingdings" panose="05000000000000000000" pitchFamily="2" charset="2"/>
                <a:buChar char="n"/>
                <a:defRPr kumimoji="1" sz="22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zh-CN" altLang="en-US" sz="24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网型结构</a:t>
              </a:r>
            </a:p>
          </p:txBody>
        </p:sp>
        <p:sp>
          <p:nvSpPr>
            <p:cNvPr id="75783" name="Line 693">
              <a:extLst>
                <a:ext uri="{FF2B5EF4-FFF2-40B4-BE49-F238E27FC236}">
                  <a16:creationId xmlns="" xmlns:a16="http://schemas.microsoft.com/office/drawing/2014/main" id="{8121BC78-E37E-434E-B35E-6489A6F59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53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78B0F2C-A96C-48C3-83BC-6DC5509851C5}"/>
              </a:ext>
            </a:extLst>
          </p:cNvPr>
          <p:cNvSpPr txBox="1"/>
          <p:nvPr/>
        </p:nvSpPr>
        <p:spPr>
          <a:xfrm>
            <a:off x="7004957" y="6009932"/>
            <a:ext cx="5187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图是一种非线性结构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1228777" y="1390182"/>
            <a:ext cx="10366323" cy="506141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-------C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语言描述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---------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#define INIFINITY  INT_MAX   		// 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最大值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#define MAX_VERTEX_NUM   20    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       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//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最大顶点数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typedef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enum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{DG,DN,UDG,UDN}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GraphKind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; //{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有向图，有向网，无向图，无向网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typedef  struct {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  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VertexType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vexs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[MAX_VERTEX_NUM]; //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顶点</a:t>
            </a:r>
            <a:endParaRPr lang="en-US" altLang="zh-CN" sz="2400" dirty="0">
              <a:latin typeface="Times New Roman" charset="0"/>
              <a:ea typeface="宋体" charset="-122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Times New Roman" charset="0"/>
                <a:ea typeface="宋体" charset="-122"/>
              </a:rPr>
              <a:t>    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int arcs[MAX_VERTEX_NUM][MAX_VERTEX_NUM]; //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邻接矩阵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zh-CN" altLang="en-US" sz="2400" dirty="0">
                <a:latin typeface="Times New Roman" charset="0"/>
                <a:ea typeface="宋体" charset="-122"/>
              </a:rPr>
              <a:t>   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int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vexnum,arcnum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;	//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顶点数和弧的数目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zh-CN" altLang="en-US" sz="2400" dirty="0">
                <a:latin typeface="Times New Roman" charset="0"/>
                <a:ea typeface="宋体" charset="-122"/>
              </a:rPr>
              <a:t>   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GraphKink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 kind;	    //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图的种类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  <a:ea typeface="宋体" charset="-122"/>
              </a:rPr>
              <a:t>}</a:t>
            </a:r>
            <a:r>
              <a:rPr lang="en-US" altLang="zh-CN" sz="2400" dirty="0" err="1">
                <a:latin typeface="Times New Roman" charset="0"/>
                <a:ea typeface="宋体" charset="-122"/>
              </a:rPr>
              <a:t>MGraph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 ; </a:t>
            </a:r>
            <a:endParaRPr lang="en-US" altLang="zh-CN" sz="2400" dirty="0">
              <a:solidFill>
                <a:schemeClr val="hlink"/>
              </a:solidFill>
              <a:latin typeface="Times New Roman" charset="0"/>
              <a:ea typeface="宋体" charset="-122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1603375" y="284813"/>
            <a:ext cx="8540750" cy="837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</p:spTree>
    <p:extLst>
      <p:ext uri="{BB962C8B-B14F-4D97-AF65-F5344CB8AC3E}">
        <p14:creationId xmlns:p14="http://schemas.microsoft.com/office/powerpoint/2010/main" val="16162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7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7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7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7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6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6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76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76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2" grpId="0" uiExpand="1" build="p" bldLvl="5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18238" y="1039163"/>
            <a:ext cx="11146762" cy="56880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Status </a:t>
            </a:r>
            <a:r>
              <a:rPr lang="en-US" altLang="zh-CN" sz="2400" dirty="0" err="1">
                <a:latin typeface="Times New Roman" charset="0"/>
              </a:rPr>
              <a:t>CreateUDN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dirty="0" err="1">
                <a:latin typeface="Times New Roman" charset="0"/>
              </a:rPr>
              <a:t>MGraph</a:t>
            </a:r>
            <a:r>
              <a:rPr lang="en-US" altLang="zh-CN" sz="2400" dirty="0">
                <a:latin typeface="Times New Roman" charset="0"/>
              </a:rPr>
              <a:t> &amp;G){//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</a:rPr>
              <a:t>建立一个无向网</a:t>
            </a:r>
            <a:endParaRPr lang="en-US" altLang="zh-CN" sz="2400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</a:t>
            </a:r>
            <a:r>
              <a:rPr lang="en-US" altLang="zh-CN" sz="2400" dirty="0" err="1">
                <a:latin typeface="Times New Roman" charset="0"/>
              </a:rPr>
              <a:t>scanf</a:t>
            </a:r>
            <a:r>
              <a:rPr lang="en-US" altLang="zh-CN" sz="2400" dirty="0">
                <a:latin typeface="Times New Roman" charset="0"/>
              </a:rPr>
              <a:t>(&amp;G.</a:t>
            </a:r>
            <a:r>
              <a:rPr lang="en-US" altLang="zh-CN" sz="2400" dirty="0" err="1">
                <a:latin typeface="Times New Roman" charset="0"/>
              </a:rPr>
              <a:t>vexnum</a:t>
            </a:r>
            <a:r>
              <a:rPr lang="en-US" altLang="zh-CN" sz="2400" dirty="0">
                <a:latin typeface="Times New Roman" charset="0"/>
              </a:rPr>
              <a:t>,&amp;</a:t>
            </a:r>
            <a:r>
              <a:rPr lang="en-US" altLang="zh-CN" sz="2400" dirty="0" err="1">
                <a:latin typeface="Times New Roman" charset="0"/>
              </a:rPr>
              <a:t>G.arcnum</a:t>
            </a:r>
            <a:r>
              <a:rPr lang="en-US" altLang="zh-CN" sz="2400" dirty="0">
                <a:latin typeface="Times New Roman" charset="0"/>
              </a:rPr>
              <a:t>);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for (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=0;i&lt;</a:t>
            </a:r>
            <a:r>
              <a:rPr lang="en-US" altLang="zh-CN" sz="2400" dirty="0" err="1">
                <a:latin typeface="Times New Roman" charset="0"/>
              </a:rPr>
              <a:t>G.vexnum;i</a:t>
            </a:r>
            <a:r>
              <a:rPr lang="en-US" altLang="zh-CN" sz="2400" dirty="0">
                <a:latin typeface="Times New Roman" charset="0"/>
              </a:rPr>
              <a:t>++) </a:t>
            </a:r>
            <a:r>
              <a:rPr lang="en-US" altLang="zh-CN" sz="2400" dirty="0" err="1">
                <a:latin typeface="Times New Roman" charset="0"/>
              </a:rPr>
              <a:t>scanf</a:t>
            </a:r>
            <a:r>
              <a:rPr lang="en-US" altLang="zh-CN" sz="2400" dirty="0">
                <a:latin typeface="Times New Roman" charset="0"/>
              </a:rPr>
              <a:t>(&amp;</a:t>
            </a:r>
            <a:r>
              <a:rPr lang="en-US" altLang="zh-CN" sz="2400" dirty="0" err="1">
                <a:latin typeface="Times New Roman" charset="0"/>
              </a:rPr>
              <a:t>G.vexs</a:t>
            </a:r>
            <a:r>
              <a:rPr lang="en-US" altLang="zh-CN" sz="2400" dirty="0">
                <a:latin typeface="Times New Roman" charset="0"/>
              </a:rPr>
              <a:t>[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]);//</a:t>
            </a:r>
            <a:r>
              <a:rPr lang="zh-CN" altLang="en-US" sz="2400" dirty="0">
                <a:latin typeface="Times New Roman" charset="0"/>
              </a:rPr>
              <a:t>输入顶点</a:t>
            </a:r>
            <a:endParaRPr lang="en-US" altLang="zh-CN" sz="2400" dirty="0">
              <a:latin typeface="Times New Roman" charset="0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for (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=0;i&lt;</a:t>
            </a:r>
            <a:r>
              <a:rPr lang="en-US" altLang="zh-CN" sz="2400" dirty="0" err="1">
                <a:latin typeface="Times New Roman" charset="0"/>
              </a:rPr>
              <a:t>G.vexnum;i</a:t>
            </a:r>
            <a:r>
              <a:rPr lang="en-US" altLang="zh-CN" sz="2400" dirty="0">
                <a:latin typeface="Times New Roman" charset="0"/>
              </a:rPr>
              <a:t>++) 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		for (j=0;j&lt;</a:t>
            </a:r>
            <a:r>
              <a:rPr lang="en-US" altLang="zh-CN" sz="2400" dirty="0" err="1">
                <a:latin typeface="Times New Roman" charset="0"/>
              </a:rPr>
              <a:t>G.vexnum;j</a:t>
            </a:r>
            <a:r>
              <a:rPr lang="en-US" altLang="zh-CN" sz="2400" dirty="0">
                <a:latin typeface="Times New Roman" charset="0"/>
              </a:rPr>
              <a:t>++) </a:t>
            </a:r>
            <a:r>
              <a:rPr lang="en-US" altLang="zh-CN" sz="2400" dirty="0" err="1">
                <a:latin typeface="Times New Roman" charset="0"/>
              </a:rPr>
              <a:t>G.arcs</a:t>
            </a:r>
            <a:r>
              <a:rPr lang="en-US" altLang="zh-CN" sz="2400" dirty="0">
                <a:latin typeface="Times New Roman" charset="0"/>
              </a:rPr>
              <a:t>[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][j]=INFINITY;//</a:t>
            </a:r>
            <a:r>
              <a:rPr lang="zh-CN" altLang="en-US" sz="2400" dirty="0">
                <a:latin typeface="Times New Roman" charset="0"/>
              </a:rPr>
              <a:t>初始化邻接矩阵</a:t>
            </a:r>
            <a:endParaRPr lang="en-US" altLang="zh-CN" sz="2400" dirty="0">
              <a:latin typeface="Times New Roman" charset="0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for (k=0;k&lt;</a:t>
            </a:r>
            <a:r>
              <a:rPr lang="en-US" altLang="zh-CN" sz="2400" dirty="0" err="1">
                <a:latin typeface="Times New Roman" charset="0"/>
              </a:rPr>
              <a:t>G.arcnum;k</a:t>
            </a:r>
            <a:r>
              <a:rPr lang="en-US" altLang="zh-CN" sz="2400" dirty="0">
                <a:latin typeface="Times New Roman" charset="0"/>
              </a:rPr>
              <a:t>++) {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    	 </a:t>
            </a:r>
            <a:r>
              <a:rPr lang="en-US" altLang="zh-CN" sz="2400" dirty="0" err="1">
                <a:latin typeface="Times New Roman" charset="0"/>
              </a:rPr>
              <a:t>scanf</a:t>
            </a:r>
            <a:r>
              <a:rPr lang="en-US" altLang="zh-CN" sz="2400" dirty="0">
                <a:latin typeface="Times New Roman" charset="0"/>
              </a:rPr>
              <a:t>(&amp;v1,&amp;v2,&amp;w);//</a:t>
            </a:r>
            <a:r>
              <a:rPr lang="zh-CN" altLang="en-US" sz="2400" dirty="0">
                <a:latin typeface="Times New Roman" charset="0"/>
              </a:rPr>
              <a:t>输入一条边的顶点及权值</a:t>
            </a:r>
            <a:endParaRPr lang="en-US" altLang="zh-CN" sz="2400" dirty="0">
              <a:latin typeface="Times New Roman" charset="0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    	 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=</a:t>
            </a:r>
            <a:r>
              <a:rPr lang="en-US" altLang="zh-CN" sz="2400" dirty="0" err="1">
                <a:latin typeface="Times New Roman" charset="0"/>
              </a:rPr>
              <a:t>LovateVex</a:t>
            </a:r>
            <a:r>
              <a:rPr lang="en-US" altLang="zh-CN" sz="2400" dirty="0">
                <a:latin typeface="Times New Roman" charset="0"/>
              </a:rPr>
              <a:t>(G,v1);  j=</a:t>
            </a:r>
            <a:r>
              <a:rPr lang="en-US" altLang="zh-CN" sz="2400" dirty="0" err="1">
                <a:latin typeface="Times New Roman" charset="0"/>
              </a:rPr>
              <a:t>LovateVex</a:t>
            </a:r>
            <a:r>
              <a:rPr lang="en-US" altLang="zh-CN" sz="2400" dirty="0">
                <a:latin typeface="Times New Roman" charset="0"/>
              </a:rPr>
              <a:t>(G,v2);  </a:t>
            </a:r>
            <a:r>
              <a:rPr lang="en-US" altLang="zh-CN" sz="2400" dirty="0" err="1">
                <a:latin typeface="Times New Roman" charset="0"/>
              </a:rPr>
              <a:t>G.arcs</a:t>
            </a:r>
            <a:r>
              <a:rPr lang="en-US" altLang="zh-CN" sz="2400" dirty="0">
                <a:latin typeface="Times New Roman" charset="0"/>
              </a:rPr>
              <a:t>[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][j]=w;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      	</a:t>
            </a:r>
            <a:r>
              <a:rPr lang="en-US" altLang="zh-CN" sz="2400" dirty="0" err="1">
                <a:latin typeface="Times New Roman" charset="0"/>
              </a:rPr>
              <a:t>G.arcs</a:t>
            </a:r>
            <a:r>
              <a:rPr lang="en-US" altLang="zh-CN" sz="2400" dirty="0">
                <a:latin typeface="Times New Roman" charset="0"/>
              </a:rPr>
              <a:t>[j][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]=</a:t>
            </a:r>
            <a:r>
              <a:rPr lang="en-US" altLang="zh-CN" sz="2400" dirty="0" err="1">
                <a:latin typeface="Times New Roman" charset="0"/>
              </a:rPr>
              <a:t>G.arcs</a:t>
            </a:r>
            <a:r>
              <a:rPr lang="en-US" altLang="zh-CN" sz="2400" dirty="0">
                <a:latin typeface="Times New Roman" charset="0"/>
              </a:rPr>
              <a:t>[</a:t>
            </a:r>
            <a:r>
              <a:rPr lang="en-US" altLang="zh-CN" sz="2400" dirty="0" err="1">
                <a:latin typeface="Times New Roman" charset="0"/>
              </a:rPr>
              <a:t>i</a:t>
            </a:r>
            <a:r>
              <a:rPr lang="en-US" altLang="zh-CN" sz="2400" dirty="0">
                <a:latin typeface="Times New Roman" charset="0"/>
              </a:rPr>
              <a:t>][j];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</a:t>
            </a:r>
            <a:r>
              <a:rPr lang="zh-CN" altLang="en-US" sz="2400" dirty="0">
                <a:latin typeface="Times New Roman" charset="0"/>
              </a:rPr>
              <a:t>  </a:t>
            </a:r>
            <a:r>
              <a:rPr lang="en-US" altLang="zh-CN" sz="2400" dirty="0">
                <a:latin typeface="Times New Roman" charset="0"/>
              </a:rPr>
              <a:t>}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  return OK;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altLang="zh-CN" sz="2400" dirty="0">
                <a:latin typeface="Times New Roman" charset="0"/>
              </a:rPr>
              <a:t> }//</a:t>
            </a:r>
            <a:r>
              <a:rPr lang="en-US" altLang="zh-CN" sz="2400" dirty="0" err="1">
                <a:latin typeface="Times New Roman" charset="0"/>
              </a:rPr>
              <a:t>CreateUDN</a:t>
            </a:r>
            <a:endParaRPr lang="en-US" altLang="zh-CN" sz="2400" dirty="0">
              <a:latin typeface="Times New Roman" charset="0"/>
            </a:endParaRP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</p:spTree>
    <p:extLst>
      <p:ext uri="{BB962C8B-B14F-4D97-AF65-F5344CB8AC3E}">
        <p14:creationId xmlns:p14="http://schemas.microsoft.com/office/powerpoint/2010/main" val="19147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3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3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3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13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uiExpand="1" build="p" bldLvl="5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324496" y="1503859"/>
            <a:ext cx="10184060" cy="455216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int </a:t>
            </a:r>
            <a:r>
              <a:rPr lang="en-US" altLang="zh-CN" sz="2800" dirty="0" err="1">
                <a:latin typeface="Times New Roman" charset="0"/>
              </a:rPr>
              <a:t>LovateVex</a:t>
            </a:r>
            <a:r>
              <a:rPr lang="en-US" altLang="zh-CN" sz="2800" dirty="0">
                <a:latin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MGraph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G,VertexType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v) {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int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;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for(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=0;i&lt;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G.vexnum;i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++) {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  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if(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G.vexs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]==v)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          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return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;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return 0;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</p:spTree>
    <p:extLst>
      <p:ext uri="{BB962C8B-B14F-4D97-AF65-F5344CB8AC3E}">
        <p14:creationId xmlns:p14="http://schemas.microsoft.com/office/powerpoint/2010/main" val="25561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build="p" bldLvl="5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63321" y="1661247"/>
            <a:ext cx="4983602" cy="2220913"/>
            <a:chOff x="1978" y="628"/>
            <a:chExt cx="3257" cy="1399"/>
          </a:xfrm>
        </p:grpSpPr>
        <p:sp>
          <p:nvSpPr>
            <p:cNvPr id="6162" name="Text Box 3"/>
            <p:cNvSpPr txBox="1">
              <a:spLocks noChangeArrowheads="1"/>
            </p:cNvSpPr>
            <p:nvPr/>
          </p:nvSpPr>
          <p:spPr bwMode="auto">
            <a:xfrm>
              <a:off x="1978" y="1264"/>
              <a:ext cx="1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Arial Narrow" charset="0"/>
                </a:rPr>
                <a:t>G2.arcs[ ][ </a:t>
              </a:r>
              <a:r>
                <a:rPr kumimoji="1" lang="en-US" altLang="zh-CN" sz="2400" b="1" dirty="0" smtClean="0">
                  <a:latin typeface="Arial Narrow" charset="0"/>
                </a:rPr>
                <a:t>]</a:t>
              </a:r>
              <a:r>
                <a:rPr kumimoji="1" lang="zh-CN" altLang="en-US" sz="2400" b="1" dirty="0" smtClean="0">
                  <a:latin typeface="Arial Narrow" charset="0"/>
                </a:rPr>
                <a:t> </a:t>
              </a:r>
              <a:r>
                <a:rPr kumimoji="1" lang="en-US" altLang="zh-CN" sz="2400" b="1" dirty="0" smtClean="0">
                  <a:latin typeface="Arial Narrow" charset="0"/>
                </a:rPr>
                <a:t>=</a:t>
              </a:r>
              <a:endParaRPr kumimoji="1" lang="en-US" altLang="zh-CN" sz="2400" b="1" dirty="0">
                <a:latin typeface="Arial Narrow" charset="0"/>
              </a:endParaRPr>
            </a:p>
          </p:txBody>
        </p:sp>
        <p:sp>
          <p:nvSpPr>
            <p:cNvPr id="6163" name="Rectangle 4"/>
            <p:cNvSpPr>
              <a:spLocks noChangeArrowheads="1"/>
            </p:cNvSpPr>
            <p:nvPr/>
          </p:nvSpPr>
          <p:spPr bwMode="auto">
            <a:xfrm>
              <a:off x="2016" y="628"/>
              <a:ext cx="32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Arial Narrow" charset="0"/>
                </a:rPr>
                <a:t>G2.vexs [ ]</a:t>
              </a:r>
              <a:r>
                <a:rPr kumimoji="1" lang="zh-CN" altLang="en-US" sz="2400" b="1">
                  <a:latin typeface="Arial Narrow" charset="0"/>
                </a:rPr>
                <a:t>＝</a:t>
              </a:r>
              <a:r>
                <a:rPr kumimoji="1" lang="en-US" altLang="zh-CN" sz="2400" b="1">
                  <a:latin typeface="Arial Narrow" charset="0"/>
                </a:rPr>
                <a:t>{“v</a:t>
              </a:r>
              <a:r>
                <a:rPr kumimoji="1" lang="en-US" altLang="zh-CN" sz="2400" b="1" baseline="-25000">
                  <a:latin typeface="Arial Narrow" charset="0"/>
                </a:rPr>
                <a:t>1</a:t>
              </a:r>
              <a:r>
                <a:rPr kumimoji="1" lang="en-US" altLang="zh-CN" sz="2400" b="1">
                  <a:latin typeface="Arial Narrow" charset="0"/>
                </a:rPr>
                <a:t>”, “v</a:t>
              </a:r>
              <a:r>
                <a:rPr kumimoji="1" lang="en-US" altLang="zh-CN" sz="2400" b="1" baseline="-25000">
                  <a:latin typeface="Arial Narrow" charset="0"/>
                </a:rPr>
                <a:t>2</a:t>
              </a:r>
              <a:r>
                <a:rPr kumimoji="1" lang="en-US" altLang="zh-CN" sz="2400" b="1">
                  <a:latin typeface="Arial Narrow" charset="0"/>
                </a:rPr>
                <a:t>”, “v</a:t>
              </a:r>
              <a:r>
                <a:rPr kumimoji="1" lang="en-US" altLang="zh-CN" sz="2400" b="1" baseline="-25000">
                  <a:latin typeface="Arial Narrow" charset="0"/>
                </a:rPr>
                <a:t>3</a:t>
              </a:r>
              <a:r>
                <a:rPr kumimoji="1" lang="en-US" altLang="zh-CN" sz="2400" b="1">
                  <a:latin typeface="Arial Narrow" charset="0"/>
                </a:rPr>
                <a:t>”, “v</a:t>
              </a:r>
              <a:r>
                <a:rPr kumimoji="1" lang="en-US" altLang="zh-CN" sz="2400" b="1" baseline="-25000">
                  <a:latin typeface="Arial Narrow" charset="0"/>
                </a:rPr>
                <a:t>4</a:t>
              </a:r>
              <a:r>
                <a:rPr kumimoji="1" lang="en-US" altLang="zh-CN" sz="2400" b="1">
                  <a:latin typeface="Arial Narrow" charset="0"/>
                </a:rPr>
                <a:t>”, “v</a:t>
              </a:r>
              <a:r>
                <a:rPr kumimoji="1" lang="en-US" altLang="zh-CN" sz="2400" b="1" baseline="-25000">
                  <a:latin typeface="Arial Narrow" charset="0"/>
                </a:rPr>
                <a:t>5</a:t>
              </a:r>
              <a:r>
                <a:rPr kumimoji="1" lang="en-US" altLang="zh-CN" sz="2400" b="1">
                  <a:latin typeface="Arial Narrow" charset="0"/>
                </a:rPr>
                <a:t>”}</a:t>
              </a:r>
            </a:p>
          </p:txBody>
        </p:sp>
        <p:graphicFrame>
          <p:nvGraphicFramePr>
            <p:cNvPr id="614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9669019"/>
                </p:ext>
              </p:extLst>
            </p:nvPr>
          </p:nvGraphicFramePr>
          <p:xfrm>
            <a:off x="3134" y="946"/>
            <a:ext cx="1776" cy="1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7" name="Equation" r:id="rId3" imgW="1143000" imgH="1117440" progId="Equation.3">
                    <p:embed/>
                  </p:oleObj>
                </mc:Choice>
                <mc:Fallback>
                  <p:oleObj name="Equation" r:id="rId3" imgW="1143000" imgH="1117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4" y="946"/>
                          <a:ext cx="1776" cy="1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631" name="Rectangle 7"/>
          <p:cNvSpPr>
            <a:spLocks noChangeArrowheads="1"/>
          </p:cNvSpPr>
          <p:nvPr/>
        </p:nvSpPr>
        <p:spPr bwMode="auto">
          <a:xfrm>
            <a:off x="1456138" y="3880573"/>
            <a:ext cx="96817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914400" indent="-4572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5000"/>
              <a:buFont typeface="Wingdings" charset="2"/>
              <a:buChar char="n"/>
            </a:pPr>
            <a:r>
              <a:rPr kumimoji="1" lang="zh-CN" altLang="en-US" sz="2400" b="1">
                <a:latin typeface="Arial Narrow" charset="0"/>
              </a:rPr>
              <a:t>优点：</a:t>
            </a:r>
            <a:endParaRPr kumimoji="1" lang="en-US" altLang="zh-CN" sz="2400" b="1">
              <a:latin typeface="Arial Narrow" charset="0"/>
            </a:endParaRPr>
          </a:p>
          <a:p>
            <a:pPr marL="0" indent="0" eaLnBrk="1" hangingPunct="1"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kumimoji="1" lang="zh-CN" altLang="en-US" sz="2400" b="1">
                <a:latin typeface="Arial Narrow" charset="0"/>
              </a:rPr>
              <a:t>        </a:t>
            </a:r>
            <a:r>
              <a:rPr kumimoji="1" lang="en-US" altLang="zh-CN" sz="2400" err="1">
                <a:latin typeface="Arial Narrow" charset="0"/>
              </a:rPr>
              <a:t>LovateVex</a:t>
            </a:r>
            <a:r>
              <a:rPr kumimoji="1" lang="en-US" altLang="zh-CN" sz="2400">
                <a:latin typeface="Arial Narrow" charset="0"/>
              </a:rPr>
              <a:t>(</a:t>
            </a:r>
            <a:r>
              <a:rPr kumimoji="1" lang="en-US" altLang="zh-CN" sz="2400" err="1">
                <a:latin typeface="Arial Narrow" charset="0"/>
              </a:rPr>
              <a:t>G,v</a:t>
            </a:r>
            <a:r>
              <a:rPr kumimoji="1" lang="en-US" altLang="zh-CN" sz="2400">
                <a:latin typeface="Arial Narrow" charset="0"/>
              </a:rPr>
              <a:t>)</a:t>
            </a:r>
            <a:r>
              <a:rPr kumimoji="1" lang="zh-CN" altLang="en-US" sz="2400">
                <a:latin typeface="Arial Narrow" charset="0"/>
              </a:rPr>
              <a:t>、判断图中任意两个顶点是否邻接、寻找顶点的邻接点、求顶点的度等操作</a:t>
            </a:r>
            <a:r>
              <a:rPr lang="zh-CN" altLang="en-US" sz="2400"/>
              <a:t>易于实现、且算法较为直观、简单、易于理解。</a:t>
            </a:r>
            <a:endParaRPr kumimoji="1" lang="zh-CN" altLang="en-US" sz="2400">
              <a:latin typeface="Arial Narrow" charset="0"/>
            </a:endParaRP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SzPct val="75000"/>
              <a:buFont typeface="Wingdings" charset="2"/>
              <a:buChar char="n"/>
            </a:pPr>
            <a:r>
              <a:rPr kumimoji="1" lang="zh-CN" altLang="en-US" sz="2400" b="1">
                <a:latin typeface="Arial Narrow" charset="0"/>
              </a:rPr>
              <a:t>缺点：</a:t>
            </a:r>
            <a:r>
              <a:rPr kumimoji="1" lang="zh-CN" altLang="en-US" sz="2400">
                <a:latin typeface="Arial Narrow" charset="0"/>
              </a:rPr>
              <a:t>对于稀疏图，占用存储空间大。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673454" y="1581151"/>
            <a:ext cx="2473325" cy="2125230"/>
            <a:chOff x="288" y="240"/>
            <a:chExt cx="1404" cy="1194"/>
          </a:xfrm>
        </p:grpSpPr>
        <p:sp>
          <p:nvSpPr>
            <p:cNvPr id="6151" name="Line 10"/>
            <p:cNvSpPr>
              <a:spLocks noChangeShapeType="1"/>
            </p:cNvSpPr>
            <p:nvPr/>
          </p:nvSpPr>
          <p:spPr bwMode="auto">
            <a:xfrm flipH="1">
              <a:off x="612" y="504"/>
              <a:ext cx="72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" name="Oval 11"/>
            <p:cNvSpPr>
              <a:spLocks noChangeArrowheads="1"/>
            </p:cNvSpPr>
            <p:nvPr/>
          </p:nvSpPr>
          <p:spPr bwMode="auto">
            <a:xfrm>
              <a:off x="1338" y="240"/>
              <a:ext cx="354" cy="33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Arial Narrow" charset="0"/>
                </a:rPr>
                <a:t>v</a:t>
              </a:r>
              <a:r>
                <a:rPr kumimoji="1" lang="en-US" altLang="zh-CN" sz="3200" b="1" baseline="-25000">
                  <a:latin typeface="Arial Narrow" charset="0"/>
                </a:rPr>
                <a:t>2</a:t>
              </a:r>
            </a:p>
          </p:txBody>
        </p:sp>
        <p:sp>
          <p:nvSpPr>
            <p:cNvPr id="6153" name="Oval 12"/>
            <p:cNvSpPr>
              <a:spLocks noChangeArrowheads="1"/>
            </p:cNvSpPr>
            <p:nvPr/>
          </p:nvSpPr>
          <p:spPr bwMode="auto">
            <a:xfrm>
              <a:off x="288" y="240"/>
              <a:ext cx="354" cy="33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Arial Narrow" charset="0"/>
                </a:rPr>
                <a:t>v</a:t>
              </a:r>
              <a:r>
                <a:rPr kumimoji="1" lang="en-US" altLang="zh-CN" sz="3200" b="1" baseline="-25000">
                  <a:latin typeface="Arial Narrow" charset="0"/>
                </a:rPr>
                <a:t>1</a:t>
              </a:r>
            </a:p>
          </p:txBody>
        </p:sp>
        <p:sp>
          <p:nvSpPr>
            <p:cNvPr id="6154" name="Oval 13"/>
            <p:cNvSpPr>
              <a:spLocks noChangeArrowheads="1"/>
            </p:cNvSpPr>
            <p:nvPr/>
          </p:nvSpPr>
          <p:spPr bwMode="auto">
            <a:xfrm>
              <a:off x="288" y="1032"/>
              <a:ext cx="354" cy="33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Arial Narrow" charset="0"/>
                </a:rPr>
                <a:t>v</a:t>
              </a:r>
              <a:r>
                <a:rPr kumimoji="1" lang="en-US" altLang="zh-CN" sz="3200" b="1" baseline="-25000">
                  <a:latin typeface="Arial Narrow" charset="0"/>
                </a:rPr>
                <a:t>4</a:t>
              </a:r>
            </a:p>
          </p:txBody>
        </p:sp>
        <p:sp>
          <p:nvSpPr>
            <p:cNvPr id="6155" name="Oval 14"/>
            <p:cNvSpPr>
              <a:spLocks noChangeArrowheads="1"/>
            </p:cNvSpPr>
            <p:nvPr/>
          </p:nvSpPr>
          <p:spPr bwMode="auto">
            <a:xfrm>
              <a:off x="1320" y="1104"/>
              <a:ext cx="354" cy="33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Arial Narrow" charset="0"/>
                </a:rPr>
                <a:t>v</a:t>
              </a:r>
              <a:r>
                <a:rPr kumimoji="1" lang="en-US" altLang="zh-CN" sz="3200" b="1" baseline="-25000">
                  <a:latin typeface="Arial Narrow" charset="0"/>
                </a:rPr>
                <a:t>5</a:t>
              </a:r>
            </a:p>
          </p:txBody>
        </p:sp>
        <p:sp>
          <p:nvSpPr>
            <p:cNvPr id="6156" name="Oval 15"/>
            <p:cNvSpPr>
              <a:spLocks noChangeArrowheads="1"/>
            </p:cNvSpPr>
            <p:nvPr/>
          </p:nvSpPr>
          <p:spPr bwMode="auto">
            <a:xfrm>
              <a:off x="783" y="636"/>
              <a:ext cx="354" cy="33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Arial Narrow" charset="0"/>
                </a:rPr>
                <a:t>v</a:t>
              </a:r>
              <a:r>
                <a:rPr kumimoji="1" lang="en-US" altLang="zh-CN" sz="3200" b="1" baseline="-25000">
                  <a:latin typeface="Arial Narrow" charset="0"/>
                </a:rPr>
                <a:t>3</a:t>
              </a:r>
            </a:p>
          </p:txBody>
        </p:sp>
        <p:sp>
          <p:nvSpPr>
            <p:cNvPr id="6157" name="Line 16"/>
            <p:cNvSpPr>
              <a:spLocks noChangeShapeType="1"/>
            </p:cNvSpPr>
            <p:nvPr/>
          </p:nvSpPr>
          <p:spPr bwMode="auto">
            <a:xfrm>
              <a:off x="642" y="438"/>
              <a:ext cx="7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8" name="Line 17"/>
            <p:cNvSpPr>
              <a:spLocks noChangeShapeType="1"/>
            </p:cNvSpPr>
            <p:nvPr/>
          </p:nvSpPr>
          <p:spPr bwMode="auto">
            <a:xfrm>
              <a:off x="500" y="570"/>
              <a:ext cx="0" cy="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9" name="Line 18"/>
            <p:cNvSpPr>
              <a:spLocks noChangeShapeType="1"/>
            </p:cNvSpPr>
            <p:nvPr/>
          </p:nvSpPr>
          <p:spPr bwMode="auto">
            <a:xfrm>
              <a:off x="1491" y="57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61" name="Line 20"/>
            <p:cNvSpPr>
              <a:spLocks noChangeShapeType="1"/>
            </p:cNvSpPr>
            <p:nvPr/>
          </p:nvSpPr>
          <p:spPr bwMode="auto">
            <a:xfrm>
              <a:off x="1104" y="912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7.2.1 </a:t>
            </a:r>
            <a:r>
              <a:rPr lang="zh-CN" altLang="en-US" kern="1200"/>
              <a:t>图的邻接矩阵表示法</a:t>
            </a:r>
          </a:p>
        </p:txBody>
      </p:sp>
    </p:spTree>
    <p:extLst>
      <p:ext uri="{BB962C8B-B14F-4D97-AF65-F5344CB8AC3E}">
        <p14:creationId xmlns:p14="http://schemas.microsoft.com/office/powerpoint/2010/main" val="18591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10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0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0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31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4" name="Rectangle 8"/>
          <p:cNvSpPr>
            <a:spLocks noChangeArrowheads="1"/>
          </p:cNvSpPr>
          <p:nvPr/>
        </p:nvSpPr>
        <p:spPr bwMode="auto">
          <a:xfrm>
            <a:off x="1114607" y="1262240"/>
            <a:ext cx="10217955" cy="10341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对图中每个顶点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建立一个单链表，链表中的结点表示依附于顶点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Vi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的边（对有向图是以顶点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为尾的弧）。</a:t>
            </a:r>
          </a:p>
        </p:txBody>
      </p:sp>
      <p:sp>
        <p:nvSpPr>
          <p:cNvPr id="17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/>
              <a:t>图的邻接表表示法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8690655" y="3789492"/>
            <a:ext cx="2727325" cy="669925"/>
          </a:xfrm>
          <a:prstGeom prst="rect">
            <a:avLst/>
          </a:prstGeom>
          <a:solidFill>
            <a:srgbClr val="99CCFF">
              <a:alpha val="50195"/>
            </a:srgbClr>
          </a:solidFill>
          <a:ln w="28575" cap="sq">
            <a:solidFill>
              <a:srgbClr val="000099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data   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firstarc</a:t>
            </a:r>
            <a:endParaRPr kumimoji="1" lang="en-US" altLang="zh-CN" sz="36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H="1">
            <a:off x="9825926" y="3743454"/>
            <a:ext cx="2134" cy="715963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14607" y="2844744"/>
            <a:ext cx="757604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VNode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{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 </a:t>
            </a:r>
            <a:endParaRPr kumimoji="1" lang="en-US" altLang="zh-CN" sz="32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3200" dirty="0"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VertexType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data;   // 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顶点信息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ArcNode</a:t>
            </a:r>
            <a:r>
              <a:rPr kumimoji="1" lang="en-US" altLang="zh-CN" sz="3200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*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firstarc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          // 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指向第一条依附该顶点的弧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VNode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 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AdjList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[MAX_VERTEX_NUM];</a:t>
            </a:r>
          </a:p>
        </p:txBody>
      </p:sp>
      <p:sp>
        <p:nvSpPr>
          <p:cNvPr id="2" name="矩形 1"/>
          <p:cNvSpPr/>
          <p:nvPr/>
        </p:nvSpPr>
        <p:spPr>
          <a:xfrm>
            <a:off x="9010393" y="325877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顶点的结点结构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631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  <p:bldP spid="20" grpId="0" animBg="1"/>
      <p:bldP spid="21" grpId="0" autoUpdateAnimBg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Text Box 2"/>
          <p:cNvSpPr txBox="1">
            <a:spLocks noChangeArrowheads="1"/>
          </p:cNvSpPr>
          <p:nvPr/>
        </p:nvSpPr>
        <p:spPr bwMode="auto">
          <a:xfrm>
            <a:off x="1044666" y="3179164"/>
            <a:ext cx="9943124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ArcNode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{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  </a:t>
            </a:r>
            <a:endParaRPr kumimoji="1" lang="en-US" altLang="zh-CN" sz="32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200" dirty="0"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adjvex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  // </a:t>
            </a:r>
            <a:r>
              <a:rPr kumimoji="1" lang="zh-CN" altLang="en-US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该边</a:t>
            </a:r>
            <a:r>
              <a:rPr kumimoji="1" lang="en-US" altLang="zh-CN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en-US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弧所指向的顶点的位置</a:t>
            </a: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ArcNode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*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nextarc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// 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指向下一条边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/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弧的指针</a:t>
            </a: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InfoType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*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info;   // 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该边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/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弧相关信息的指针，可不要</a:t>
            </a:r>
            <a:endParaRPr kumimoji="1" lang="en-US" altLang="zh-CN" sz="32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ArcNode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3013493" y="2014043"/>
            <a:ext cx="4095993" cy="646331"/>
          </a:xfrm>
          <a:prstGeom prst="rect">
            <a:avLst/>
          </a:prstGeom>
          <a:solidFill>
            <a:srgbClr val="BEC1FE">
              <a:alpha val="50195"/>
            </a:srgbClr>
          </a:solidFill>
          <a:ln w="28575" cap="sq">
            <a:solidFill>
              <a:srgbClr val="000099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adjvex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info  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nextarc</a:t>
            </a:r>
            <a:endParaRPr kumimoji="1" lang="en-US" altLang="zh-CN" sz="36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34852" name="Line 4"/>
          <p:cNvSpPr>
            <a:spLocks noChangeShapeType="1"/>
          </p:cNvSpPr>
          <p:nvPr/>
        </p:nvSpPr>
        <p:spPr bwMode="auto">
          <a:xfrm>
            <a:off x="4518442" y="2045792"/>
            <a:ext cx="0" cy="6096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53" name="Line 5"/>
          <p:cNvSpPr>
            <a:spLocks noChangeShapeType="1"/>
          </p:cNvSpPr>
          <p:nvPr/>
        </p:nvSpPr>
        <p:spPr bwMode="auto">
          <a:xfrm>
            <a:off x="5505294" y="2045792"/>
            <a:ext cx="0" cy="6096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54" name="Comment 6"/>
          <p:cNvSpPr>
            <a:spLocks noChangeArrowheads="1"/>
          </p:cNvSpPr>
          <p:nvPr/>
        </p:nvSpPr>
        <p:spPr bwMode="auto">
          <a:xfrm>
            <a:off x="3386167" y="1199915"/>
            <a:ext cx="3827851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>
                <a:solidFill>
                  <a:srgbClr val="800000"/>
                </a:solidFill>
                <a:latin typeface="SimSun" charset="-122"/>
                <a:ea typeface="SimSun" charset="-122"/>
                <a:cs typeface="SimSun" charset="-122"/>
              </a:rPr>
              <a:t>边</a:t>
            </a:r>
            <a:r>
              <a:rPr kumimoji="1" lang="en-US" altLang="zh-CN" sz="3600">
                <a:solidFill>
                  <a:srgbClr val="800000"/>
                </a:solidFill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zh-CN" sz="3600">
                <a:solidFill>
                  <a:srgbClr val="800000"/>
                </a:solidFill>
                <a:latin typeface="SimSun" charset="-122"/>
                <a:ea typeface="SimSun" charset="-122"/>
                <a:cs typeface="SimSun" charset="-122"/>
              </a:rPr>
              <a:t>弧的结点结构</a:t>
            </a:r>
            <a:endParaRPr kumimoji="1" lang="zh-CN" altLang="en-US" sz="3600">
              <a:solidFill>
                <a:srgbClr val="80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 dirty="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10569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3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0" grpId="0" autoUpdateAnimBg="0"/>
      <p:bldP spid="334851" grpId="0" animBg="1" autoUpdateAnimBg="0"/>
      <p:bldP spid="334852" grpId="0" animBg="1"/>
      <p:bldP spid="334853" grpId="0" animBg="1"/>
      <p:bldP spid="3348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1884218" y="1697182"/>
            <a:ext cx="82296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{</a:t>
            </a:r>
            <a:r>
              <a:rPr kumimoji="1" lang="en-US" altLang="zh-CN" sz="4000" b="1" dirty="0">
                <a:latin typeface="Times New Roman" charset="0"/>
                <a:ea typeface="楷体_GB2312" charset="0"/>
              </a:rPr>
              <a:t>  </a:t>
            </a:r>
            <a:endParaRPr kumimoji="1" lang="en-US" altLang="zh-CN" sz="4000" b="1" dirty="0">
              <a:solidFill>
                <a:srgbClr val="800000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spcBef>
                <a:spcPct val="40000"/>
              </a:spcBef>
            </a:pPr>
            <a:r>
              <a:rPr kumimoji="1" lang="en-US" altLang="zh-CN" sz="4000" dirty="0"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40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AdjList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vertices</a:t>
            </a:r>
            <a:r>
              <a:rPr kumimoji="1" lang="en-US" altLang="zh-CN" sz="4000" dirty="0" smtClean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;//</a:t>
            </a:r>
            <a:r>
              <a:rPr kumimoji="1" lang="zh-CN" altLang="en-US" sz="4000" dirty="0" smtClean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存顶点</a:t>
            </a:r>
            <a:endParaRPr kumimoji="1" lang="en-US" altLang="zh-CN" sz="40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spcBef>
                <a:spcPct val="4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int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vexnum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arcnum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</a:t>
            </a:r>
          </a:p>
          <a:p>
            <a:pPr eaLnBrk="1" hangingPunct="1">
              <a:spcBef>
                <a:spcPct val="4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int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kind;          // </a:t>
            </a:r>
            <a:r>
              <a:rPr kumimoji="1" lang="zh-CN" altLang="en-US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图的种类标志</a:t>
            </a:r>
          </a:p>
          <a:p>
            <a:pPr eaLnBrk="1" hangingPunct="1">
              <a:spcBef>
                <a:spcPct val="40000"/>
              </a:spcBef>
            </a:pPr>
            <a:r>
              <a:rPr kumimoji="1" lang="zh-CN" altLang="en-US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40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ALGraph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 dirty="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18849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3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ChangeArrowheads="1"/>
          </p:cNvSpPr>
          <p:nvPr/>
        </p:nvSpPr>
        <p:spPr bwMode="auto">
          <a:xfrm>
            <a:off x="1143000" y="4343400"/>
            <a:ext cx="350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G1.vexnum=4</a:t>
            </a:r>
          </a:p>
          <a:p>
            <a:pPr lvl="1">
              <a:spcBef>
                <a:spcPct val="5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G1.arcnum=4</a:t>
            </a:r>
          </a:p>
          <a:p>
            <a:pPr lvl="1">
              <a:spcBef>
                <a:spcPct val="5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G1.kind=DG</a:t>
            </a:r>
          </a:p>
        </p:txBody>
      </p:sp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5375276" y="4005264"/>
            <a:ext cx="496887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宋体" charset="-122"/>
              </a:rPr>
              <a:t>特点：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en-US" altLang="zh-CN" sz="2400" b="1" dirty="0">
                <a:latin typeface="宋体" charset="-122"/>
              </a:rPr>
              <a:t>(</a:t>
            </a:r>
            <a:r>
              <a:rPr kumimoji="1" lang="en-US" altLang="zh-CN" b="1" dirty="0" err="1">
                <a:latin typeface="宋体" charset="-122"/>
              </a:rPr>
              <a:t>n,e</a:t>
            </a:r>
            <a:r>
              <a:rPr kumimoji="1" lang="en-US" altLang="zh-CN" b="1" dirty="0">
                <a:latin typeface="宋体" charset="-122"/>
              </a:rPr>
              <a:t>) </a:t>
            </a:r>
            <a:r>
              <a:rPr kumimoji="1" lang="zh-CN" altLang="en-US" b="1" dirty="0">
                <a:latin typeface="宋体" charset="-122"/>
              </a:rPr>
              <a:t>有</a:t>
            </a:r>
            <a:r>
              <a:rPr kumimoji="1" lang="en-US" altLang="zh-CN" b="1" dirty="0">
                <a:latin typeface="宋体" charset="-122"/>
              </a:rPr>
              <a:t>n</a:t>
            </a:r>
            <a:r>
              <a:rPr kumimoji="1" lang="zh-CN" altLang="en-US" b="1" dirty="0">
                <a:latin typeface="宋体" charset="-122"/>
              </a:rPr>
              <a:t>个头结点和</a:t>
            </a:r>
            <a:r>
              <a:rPr kumimoji="1" lang="en-US" altLang="zh-CN" b="1" dirty="0">
                <a:latin typeface="宋体" charset="-122"/>
              </a:rPr>
              <a:t>e</a:t>
            </a:r>
            <a:r>
              <a:rPr kumimoji="1" lang="zh-CN" altLang="en-US" b="1" dirty="0">
                <a:latin typeface="宋体" charset="-122"/>
              </a:rPr>
              <a:t>个弧结点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zh-CN" altLang="en-US" b="1" dirty="0">
                <a:latin typeface="宋体" charset="-122"/>
              </a:rPr>
              <a:t>顶点</a:t>
            </a:r>
            <a:r>
              <a:rPr kumimoji="1" lang="en-US" altLang="zh-CN" b="1" dirty="0">
                <a:latin typeface="宋体" charset="-122"/>
              </a:rPr>
              <a:t>vi</a:t>
            </a:r>
            <a:r>
              <a:rPr kumimoji="1" lang="zh-CN" altLang="en-US" b="1" dirty="0">
                <a:latin typeface="宋体" charset="-122"/>
              </a:rPr>
              <a:t>的出度：第</a:t>
            </a:r>
            <a:r>
              <a:rPr kumimoji="1" lang="en-US" altLang="zh-CN" b="1" dirty="0" err="1">
                <a:latin typeface="宋体" charset="-122"/>
              </a:rPr>
              <a:t>i</a:t>
            </a:r>
            <a:r>
              <a:rPr kumimoji="1" lang="zh-CN" altLang="en-US" b="1" dirty="0">
                <a:latin typeface="宋体" charset="-122"/>
              </a:rPr>
              <a:t>个链表的弧结点数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zh-CN" altLang="en-US" b="1" dirty="0">
                <a:latin typeface="宋体" charset="-122"/>
              </a:rPr>
              <a:t>求顶点的邻接点，容易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zh-CN" altLang="en-US" b="1" dirty="0">
                <a:latin typeface="宋体" charset="-122"/>
              </a:rPr>
              <a:t>顶点</a:t>
            </a:r>
            <a:r>
              <a:rPr kumimoji="1" lang="en-US" altLang="zh-CN" b="1" dirty="0">
                <a:latin typeface="宋体" charset="-122"/>
              </a:rPr>
              <a:t>vi</a:t>
            </a:r>
            <a:r>
              <a:rPr kumimoji="1" lang="zh-CN" altLang="en-US" b="1" dirty="0">
                <a:latin typeface="宋体" charset="-122"/>
              </a:rPr>
              <a:t>的入度，不容易求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710487" y="1517455"/>
            <a:ext cx="2209800" cy="2615776"/>
            <a:chOff x="384" y="192"/>
            <a:chExt cx="1392" cy="1134"/>
          </a:xfrm>
        </p:grpSpPr>
        <p:grpSp>
          <p:nvGrpSpPr>
            <p:cNvPr id="47172" name="Group 6"/>
            <p:cNvGrpSpPr>
              <a:grpSpLocks/>
            </p:cNvGrpSpPr>
            <p:nvPr/>
          </p:nvGrpSpPr>
          <p:grpSpPr bwMode="auto">
            <a:xfrm>
              <a:off x="384" y="192"/>
              <a:ext cx="1392" cy="958"/>
              <a:chOff x="2544" y="960"/>
              <a:chExt cx="912" cy="816"/>
            </a:xfrm>
          </p:grpSpPr>
          <p:sp>
            <p:nvSpPr>
              <p:cNvPr id="47174" name="Oval 7"/>
              <p:cNvSpPr>
                <a:spLocks noChangeArrowheads="1"/>
              </p:cNvSpPr>
              <p:nvPr/>
            </p:nvSpPr>
            <p:spPr bwMode="auto">
              <a:xfrm>
                <a:off x="3216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1</a:t>
                </a:r>
              </a:p>
            </p:txBody>
          </p:sp>
          <p:sp>
            <p:nvSpPr>
              <p:cNvPr id="47175" name="Oval 8"/>
              <p:cNvSpPr>
                <a:spLocks noChangeArrowheads="1"/>
              </p:cNvSpPr>
              <p:nvPr/>
            </p:nvSpPr>
            <p:spPr bwMode="auto">
              <a:xfrm>
                <a:off x="2544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0</a:t>
                </a:r>
              </a:p>
            </p:txBody>
          </p:sp>
          <p:sp>
            <p:nvSpPr>
              <p:cNvPr id="47176" name="Oval 9"/>
              <p:cNvSpPr>
                <a:spLocks noChangeArrowheads="1"/>
              </p:cNvSpPr>
              <p:nvPr/>
            </p:nvSpPr>
            <p:spPr bwMode="auto">
              <a:xfrm>
                <a:off x="2544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2</a:t>
                </a:r>
              </a:p>
            </p:txBody>
          </p:sp>
          <p:sp>
            <p:nvSpPr>
              <p:cNvPr id="47177" name="Oval 10"/>
              <p:cNvSpPr>
                <a:spLocks noChangeArrowheads="1"/>
              </p:cNvSpPr>
              <p:nvPr/>
            </p:nvSpPr>
            <p:spPr bwMode="auto">
              <a:xfrm>
                <a:off x="3216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3</a:t>
                </a:r>
              </a:p>
            </p:txBody>
          </p:sp>
          <p:sp>
            <p:nvSpPr>
              <p:cNvPr id="47178" name="Line 11"/>
              <p:cNvSpPr>
                <a:spLocks noChangeShapeType="1"/>
              </p:cNvSpPr>
              <p:nvPr/>
            </p:nvSpPr>
            <p:spPr bwMode="auto">
              <a:xfrm>
                <a:off x="2784" y="105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179" name="Line 12"/>
              <p:cNvSpPr>
                <a:spLocks noChangeShapeType="1"/>
              </p:cNvSpPr>
              <p:nvPr/>
            </p:nvSpPr>
            <p:spPr bwMode="auto">
              <a:xfrm>
                <a:off x="2640" y="120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180" name="Line 13"/>
              <p:cNvSpPr>
                <a:spLocks noChangeShapeType="1"/>
              </p:cNvSpPr>
              <p:nvPr/>
            </p:nvSpPr>
            <p:spPr bwMode="auto">
              <a:xfrm>
                <a:off x="2784" y="1680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181" name="Line 14"/>
              <p:cNvSpPr>
                <a:spLocks noChangeShapeType="1"/>
              </p:cNvSpPr>
              <p:nvPr/>
            </p:nvSpPr>
            <p:spPr bwMode="auto">
              <a:xfrm flipH="1" flipV="1">
                <a:off x="2736" y="1152"/>
                <a:ext cx="528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7173" name="Rectangle 15"/>
            <p:cNvSpPr>
              <a:spLocks noChangeArrowheads="1"/>
            </p:cNvSpPr>
            <p:nvPr/>
          </p:nvSpPr>
          <p:spPr bwMode="auto">
            <a:xfrm>
              <a:off x="562" y="1101"/>
              <a:ext cx="80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431423" y="1030092"/>
            <a:ext cx="5029200" cy="3184525"/>
            <a:chOff x="-48" y="1104"/>
            <a:chExt cx="3168" cy="1478"/>
          </a:xfrm>
        </p:grpSpPr>
        <p:grpSp>
          <p:nvGrpSpPr>
            <p:cNvPr id="47111" name="Group 17"/>
            <p:cNvGrpSpPr>
              <a:grpSpLocks/>
            </p:cNvGrpSpPr>
            <p:nvPr/>
          </p:nvGrpSpPr>
          <p:grpSpPr bwMode="auto">
            <a:xfrm>
              <a:off x="-48" y="1104"/>
              <a:ext cx="3168" cy="1478"/>
              <a:chOff x="-48" y="1104"/>
              <a:chExt cx="3168" cy="1478"/>
            </a:xfrm>
          </p:grpSpPr>
          <p:sp>
            <p:nvSpPr>
              <p:cNvPr id="47113" name="Rectangle 18"/>
              <p:cNvSpPr>
                <a:spLocks noChangeArrowheads="1"/>
              </p:cNvSpPr>
              <p:nvPr/>
            </p:nvSpPr>
            <p:spPr bwMode="auto">
              <a:xfrm>
                <a:off x="638" y="2241"/>
                <a:ext cx="264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47114" name="Rectangle 19"/>
              <p:cNvSpPr>
                <a:spLocks noChangeArrowheads="1"/>
              </p:cNvSpPr>
              <p:nvPr/>
            </p:nvSpPr>
            <p:spPr bwMode="auto">
              <a:xfrm>
                <a:off x="638" y="1944"/>
                <a:ext cx="264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47115" name="Rectangle 20"/>
              <p:cNvSpPr>
                <a:spLocks noChangeArrowheads="1"/>
              </p:cNvSpPr>
              <p:nvPr/>
            </p:nvSpPr>
            <p:spPr bwMode="auto">
              <a:xfrm>
                <a:off x="638" y="1657"/>
                <a:ext cx="264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1</a:t>
                </a:r>
              </a:p>
            </p:txBody>
          </p:sp>
          <p:sp>
            <p:nvSpPr>
              <p:cNvPr id="47116" name="Rectangle 21"/>
              <p:cNvSpPr>
                <a:spLocks noChangeArrowheads="1"/>
              </p:cNvSpPr>
              <p:nvPr/>
            </p:nvSpPr>
            <p:spPr bwMode="auto">
              <a:xfrm>
                <a:off x="902" y="2241"/>
                <a:ext cx="370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3</a:t>
                </a:r>
              </a:p>
            </p:txBody>
          </p:sp>
          <p:sp>
            <p:nvSpPr>
              <p:cNvPr id="47117" name="Rectangle 22"/>
              <p:cNvSpPr>
                <a:spLocks noChangeArrowheads="1"/>
              </p:cNvSpPr>
              <p:nvPr/>
            </p:nvSpPr>
            <p:spPr bwMode="auto">
              <a:xfrm>
                <a:off x="902" y="1944"/>
                <a:ext cx="370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2</a:t>
                </a:r>
              </a:p>
            </p:txBody>
          </p:sp>
          <p:sp>
            <p:nvSpPr>
              <p:cNvPr id="47118" name="Rectangle 23"/>
              <p:cNvSpPr>
                <a:spLocks noChangeArrowheads="1"/>
              </p:cNvSpPr>
              <p:nvPr/>
            </p:nvSpPr>
            <p:spPr bwMode="auto">
              <a:xfrm>
                <a:off x="902" y="1657"/>
                <a:ext cx="370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1</a:t>
                </a:r>
              </a:p>
            </p:txBody>
          </p:sp>
          <p:sp>
            <p:nvSpPr>
              <p:cNvPr id="47119" name="Rectangle 24"/>
              <p:cNvSpPr>
                <a:spLocks noChangeArrowheads="1"/>
              </p:cNvSpPr>
              <p:nvPr/>
            </p:nvSpPr>
            <p:spPr bwMode="auto">
              <a:xfrm>
                <a:off x="902" y="1334"/>
                <a:ext cx="370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0</a:t>
                </a:r>
              </a:p>
            </p:txBody>
          </p:sp>
          <p:sp>
            <p:nvSpPr>
              <p:cNvPr id="47120" name="Rectangle 25"/>
              <p:cNvSpPr>
                <a:spLocks noChangeArrowheads="1"/>
              </p:cNvSpPr>
              <p:nvPr/>
            </p:nvSpPr>
            <p:spPr bwMode="auto">
              <a:xfrm>
                <a:off x="1272" y="2241"/>
                <a:ext cx="317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7121" name="Rectangle 26"/>
              <p:cNvSpPr>
                <a:spLocks noChangeArrowheads="1"/>
              </p:cNvSpPr>
              <p:nvPr/>
            </p:nvSpPr>
            <p:spPr bwMode="auto">
              <a:xfrm>
                <a:off x="1272" y="1944"/>
                <a:ext cx="317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7122" name="Rectangle 27"/>
              <p:cNvSpPr>
                <a:spLocks noChangeArrowheads="1"/>
              </p:cNvSpPr>
              <p:nvPr/>
            </p:nvSpPr>
            <p:spPr bwMode="auto">
              <a:xfrm>
                <a:off x="1272" y="1657"/>
                <a:ext cx="317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 ^</a:t>
                </a:r>
              </a:p>
            </p:txBody>
          </p:sp>
          <p:sp>
            <p:nvSpPr>
              <p:cNvPr id="47123" name="Rectangle 28"/>
              <p:cNvSpPr>
                <a:spLocks noChangeArrowheads="1"/>
              </p:cNvSpPr>
              <p:nvPr/>
            </p:nvSpPr>
            <p:spPr bwMode="auto">
              <a:xfrm>
                <a:off x="1272" y="1334"/>
                <a:ext cx="317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7124" name="Rectangle 29"/>
              <p:cNvSpPr>
                <a:spLocks noChangeArrowheads="1"/>
              </p:cNvSpPr>
              <p:nvPr/>
            </p:nvSpPr>
            <p:spPr bwMode="auto">
              <a:xfrm>
                <a:off x="638" y="1334"/>
                <a:ext cx="264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0</a:t>
                </a:r>
              </a:p>
            </p:txBody>
          </p:sp>
          <p:sp>
            <p:nvSpPr>
              <p:cNvPr id="47125" name="Line 30"/>
              <p:cNvSpPr>
                <a:spLocks noChangeShapeType="1"/>
              </p:cNvSpPr>
              <p:nvPr/>
            </p:nvSpPr>
            <p:spPr bwMode="auto">
              <a:xfrm>
                <a:off x="638" y="1334"/>
                <a:ext cx="26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6" name="Line 31"/>
              <p:cNvSpPr>
                <a:spLocks noChangeShapeType="1"/>
              </p:cNvSpPr>
              <p:nvPr/>
            </p:nvSpPr>
            <p:spPr bwMode="auto">
              <a:xfrm>
                <a:off x="638" y="2582"/>
                <a:ext cx="26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7" name="Line 32"/>
              <p:cNvSpPr>
                <a:spLocks noChangeShapeType="1"/>
              </p:cNvSpPr>
              <p:nvPr/>
            </p:nvSpPr>
            <p:spPr bwMode="auto">
              <a:xfrm>
                <a:off x="638" y="1334"/>
                <a:ext cx="0" cy="1248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8" name="Line 33"/>
              <p:cNvSpPr>
                <a:spLocks noChangeShapeType="1"/>
              </p:cNvSpPr>
              <p:nvPr/>
            </p:nvSpPr>
            <p:spPr bwMode="auto">
              <a:xfrm>
                <a:off x="1589" y="1334"/>
                <a:ext cx="0" cy="124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29" name="Line 34"/>
              <p:cNvSpPr>
                <a:spLocks noChangeShapeType="1"/>
              </p:cNvSpPr>
              <p:nvPr/>
            </p:nvSpPr>
            <p:spPr bwMode="auto">
              <a:xfrm>
                <a:off x="1272" y="1334"/>
                <a:ext cx="0" cy="1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0" name="Line 35"/>
              <p:cNvSpPr>
                <a:spLocks noChangeShapeType="1"/>
              </p:cNvSpPr>
              <p:nvPr/>
            </p:nvSpPr>
            <p:spPr bwMode="auto">
              <a:xfrm>
                <a:off x="902" y="1334"/>
                <a:ext cx="0" cy="1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1" name="Line 36"/>
              <p:cNvSpPr>
                <a:spLocks noChangeShapeType="1"/>
              </p:cNvSpPr>
              <p:nvPr/>
            </p:nvSpPr>
            <p:spPr bwMode="auto">
              <a:xfrm>
                <a:off x="902" y="1334"/>
                <a:ext cx="68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2" name="Line 37"/>
              <p:cNvSpPr>
                <a:spLocks noChangeShapeType="1"/>
              </p:cNvSpPr>
              <p:nvPr/>
            </p:nvSpPr>
            <p:spPr bwMode="auto">
              <a:xfrm>
                <a:off x="902" y="2582"/>
                <a:ext cx="68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3" name="Line 38"/>
              <p:cNvSpPr>
                <a:spLocks noChangeShapeType="1"/>
              </p:cNvSpPr>
              <p:nvPr/>
            </p:nvSpPr>
            <p:spPr bwMode="auto">
              <a:xfrm>
                <a:off x="902" y="1657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4" name="Line 39"/>
              <p:cNvSpPr>
                <a:spLocks noChangeShapeType="1"/>
              </p:cNvSpPr>
              <p:nvPr/>
            </p:nvSpPr>
            <p:spPr bwMode="auto">
              <a:xfrm>
                <a:off x="902" y="1944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5" name="Line 40"/>
              <p:cNvSpPr>
                <a:spLocks noChangeShapeType="1"/>
              </p:cNvSpPr>
              <p:nvPr/>
            </p:nvSpPr>
            <p:spPr bwMode="auto">
              <a:xfrm>
                <a:off x="902" y="2241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6" name="Line 41"/>
              <p:cNvSpPr>
                <a:spLocks noChangeShapeType="1"/>
              </p:cNvSpPr>
              <p:nvPr/>
            </p:nvSpPr>
            <p:spPr bwMode="auto">
              <a:xfrm>
                <a:off x="638" y="1657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7" name="Line 42"/>
              <p:cNvSpPr>
                <a:spLocks noChangeShapeType="1"/>
              </p:cNvSpPr>
              <p:nvPr/>
            </p:nvSpPr>
            <p:spPr bwMode="auto">
              <a:xfrm>
                <a:off x="638" y="1944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8" name="Line 43"/>
              <p:cNvSpPr>
                <a:spLocks noChangeShapeType="1"/>
              </p:cNvSpPr>
              <p:nvPr/>
            </p:nvSpPr>
            <p:spPr bwMode="auto">
              <a:xfrm>
                <a:off x="638" y="2241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9" name="Line 44"/>
              <p:cNvSpPr>
                <a:spLocks noChangeShapeType="1"/>
              </p:cNvSpPr>
              <p:nvPr/>
            </p:nvSpPr>
            <p:spPr bwMode="auto">
              <a:xfrm>
                <a:off x="1430" y="1526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0" name="Line 45"/>
              <p:cNvSpPr>
                <a:spLocks noChangeShapeType="1"/>
              </p:cNvSpPr>
              <p:nvPr/>
            </p:nvSpPr>
            <p:spPr bwMode="auto">
              <a:xfrm>
                <a:off x="1430" y="2102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1" name="Line 46"/>
              <p:cNvSpPr>
                <a:spLocks noChangeShapeType="1"/>
              </p:cNvSpPr>
              <p:nvPr/>
            </p:nvSpPr>
            <p:spPr bwMode="auto">
              <a:xfrm>
                <a:off x="1430" y="2390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2" name="Rectangle 47"/>
              <p:cNvSpPr>
                <a:spLocks noChangeArrowheads="1"/>
              </p:cNvSpPr>
              <p:nvPr/>
            </p:nvSpPr>
            <p:spPr bwMode="auto">
              <a:xfrm>
                <a:off x="2170" y="1382"/>
                <a:ext cx="211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7143" name="Rectangle 48"/>
              <p:cNvSpPr>
                <a:spLocks noChangeArrowheads="1"/>
              </p:cNvSpPr>
              <p:nvPr/>
            </p:nvSpPr>
            <p:spPr bwMode="auto">
              <a:xfrm>
                <a:off x="1906" y="1382"/>
                <a:ext cx="264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latin typeface="宋体" charset="-122"/>
                  </a:rPr>
                  <a:t>1</a:t>
                </a:r>
              </a:p>
            </p:txBody>
          </p:sp>
          <p:sp>
            <p:nvSpPr>
              <p:cNvPr id="47144" name="Line 49"/>
              <p:cNvSpPr>
                <a:spLocks noChangeShapeType="1"/>
              </p:cNvSpPr>
              <p:nvPr/>
            </p:nvSpPr>
            <p:spPr bwMode="auto">
              <a:xfrm>
                <a:off x="1906" y="1382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5" name="Line 50"/>
              <p:cNvSpPr>
                <a:spLocks noChangeShapeType="1"/>
              </p:cNvSpPr>
              <p:nvPr/>
            </p:nvSpPr>
            <p:spPr bwMode="auto">
              <a:xfrm>
                <a:off x="1906" y="1631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6" name="Line 51"/>
              <p:cNvSpPr>
                <a:spLocks noChangeShapeType="1"/>
              </p:cNvSpPr>
              <p:nvPr/>
            </p:nvSpPr>
            <p:spPr bwMode="auto">
              <a:xfrm>
                <a:off x="1906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7" name="Line 52"/>
              <p:cNvSpPr>
                <a:spLocks noChangeShapeType="1"/>
              </p:cNvSpPr>
              <p:nvPr/>
            </p:nvSpPr>
            <p:spPr bwMode="auto">
              <a:xfrm>
                <a:off x="2381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8" name="Line 53"/>
              <p:cNvSpPr>
                <a:spLocks noChangeShapeType="1"/>
              </p:cNvSpPr>
              <p:nvPr/>
            </p:nvSpPr>
            <p:spPr bwMode="auto">
              <a:xfrm>
                <a:off x="2170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9" name="Line 54"/>
              <p:cNvSpPr>
                <a:spLocks noChangeShapeType="1"/>
              </p:cNvSpPr>
              <p:nvPr/>
            </p:nvSpPr>
            <p:spPr bwMode="auto">
              <a:xfrm>
                <a:off x="2275" y="1526"/>
                <a:ext cx="3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0" name="Rectangle 55"/>
              <p:cNvSpPr>
                <a:spLocks noChangeArrowheads="1"/>
              </p:cNvSpPr>
              <p:nvPr/>
            </p:nvSpPr>
            <p:spPr bwMode="auto">
              <a:xfrm>
                <a:off x="2909" y="1382"/>
                <a:ext cx="211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^</a:t>
                </a:r>
              </a:p>
            </p:txBody>
          </p:sp>
          <p:sp>
            <p:nvSpPr>
              <p:cNvPr id="47151" name="Rectangle 56"/>
              <p:cNvSpPr>
                <a:spLocks noChangeArrowheads="1"/>
              </p:cNvSpPr>
              <p:nvPr/>
            </p:nvSpPr>
            <p:spPr bwMode="auto">
              <a:xfrm>
                <a:off x="2645" y="1382"/>
                <a:ext cx="264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47152" name="Line 57"/>
              <p:cNvSpPr>
                <a:spLocks noChangeShapeType="1"/>
              </p:cNvSpPr>
              <p:nvPr/>
            </p:nvSpPr>
            <p:spPr bwMode="auto">
              <a:xfrm>
                <a:off x="2645" y="1382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3" name="Line 58"/>
              <p:cNvSpPr>
                <a:spLocks noChangeShapeType="1"/>
              </p:cNvSpPr>
              <p:nvPr/>
            </p:nvSpPr>
            <p:spPr bwMode="auto">
              <a:xfrm>
                <a:off x="2645" y="1631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4" name="Line 59"/>
              <p:cNvSpPr>
                <a:spLocks noChangeShapeType="1"/>
              </p:cNvSpPr>
              <p:nvPr/>
            </p:nvSpPr>
            <p:spPr bwMode="auto">
              <a:xfrm>
                <a:off x="2645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5" name="Line 60"/>
              <p:cNvSpPr>
                <a:spLocks noChangeShapeType="1"/>
              </p:cNvSpPr>
              <p:nvPr/>
            </p:nvSpPr>
            <p:spPr bwMode="auto">
              <a:xfrm>
                <a:off x="3120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6" name="Line 61"/>
              <p:cNvSpPr>
                <a:spLocks noChangeShapeType="1"/>
              </p:cNvSpPr>
              <p:nvPr/>
            </p:nvSpPr>
            <p:spPr bwMode="auto">
              <a:xfrm>
                <a:off x="2909" y="1382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57" name="Rectangle 62"/>
              <p:cNvSpPr>
                <a:spLocks noChangeArrowheads="1"/>
              </p:cNvSpPr>
              <p:nvPr/>
            </p:nvSpPr>
            <p:spPr bwMode="auto">
              <a:xfrm>
                <a:off x="2170" y="1949"/>
                <a:ext cx="211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latin typeface="宋体" charset="-122"/>
                  </a:rPr>
                  <a:t>^</a:t>
                </a:r>
              </a:p>
            </p:txBody>
          </p:sp>
          <p:sp>
            <p:nvSpPr>
              <p:cNvPr id="47158" name="Rectangle 63"/>
              <p:cNvSpPr>
                <a:spLocks noChangeArrowheads="1"/>
              </p:cNvSpPr>
              <p:nvPr/>
            </p:nvSpPr>
            <p:spPr bwMode="auto">
              <a:xfrm>
                <a:off x="1906" y="1949"/>
                <a:ext cx="264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47159" name="Line 64"/>
              <p:cNvSpPr>
                <a:spLocks noChangeShapeType="1"/>
              </p:cNvSpPr>
              <p:nvPr/>
            </p:nvSpPr>
            <p:spPr bwMode="auto">
              <a:xfrm>
                <a:off x="1906" y="1949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0" name="Line 65"/>
              <p:cNvSpPr>
                <a:spLocks noChangeShapeType="1"/>
              </p:cNvSpPr>
              <p:nvPr/>
            </p:nvSpPr>
            <p:spPr bwMode="auto">
              <a:xfrm>
                <a:off x="1906" y="2198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1" name="Line 66"/>
              <p:cNvSpPr>
                <a:spLocks noChangeShapeType="1"/>
              </p:cNvSpPr>
              <p:nvPr/>
            </p:nvSpPr>
            <p:spPr bwMode="auto">
              <a:xfrm>
                <a:off x="1906" y="1949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2" name="Line 67"/>
              <p:cNvSpPr>
                <a:spLocks noChangeShapeType="1"/>
              </p:cNvSpPr>
              <p:nvPr/>
            </p:nvSpPr>
            <p:spPr bwMode="auto">
              <a:xfrm>
                <a:off x="2381" y="1949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3" name="Line 68"/>
              <p:cNvSpPr>
                <a:spLocks noChangeShapeType="1"/>
              </p:cNvSpPr>
              <p:nvPr/>
            </p:nvSpPr>
            <p:spPr bwMode="auto">
              <a:xfrm>
                <a:off x="2170" y="1949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4" name="Rectangle 69"/>
              <p:cNvSpPr>
                <a:spLocks noChangeArrowheads="1"/>
              </p:cNvSpPr>
              <p:nvPr/>
            </p:nvSpPr>
            <p:spPr bwMode="auto">
              <a:xfrm>
                <a:off x="2170" y="2285"/>
                <a:ext cx="211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^</a:t>
                </a:r>
              </a:p>
            </p:txBody>
          </p:sp>
          <p:sp>
            <p:nvSpPr>
              <p:cNvPr id="47165" name="Rectangle 70"/>
              <p:cNvSpPr>
                <a:spLocks noChangeArrowheads="1"/>
              </p:cNvSpPr>
              <p:nvPr/>
            </p:nvSpPr>
            <p:spPr bwMode="auto">
              <a:xfrm>
                <a:off x="1906" y="2285"/>
                <a:ext cx="264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0</a:t>
                </a:r>
              </a:p>
            </p:txBody>
          </p:sp>
          <p:sp>
            <p:nvSpPr>
              <p:cNvPr id="47166" name="Line 71"/>
              <p:cNvSpPr>
                <a:spLocks noChangeShapeType="1"/>
              </p:cNvSpPr>
              <p:nvPr/>
            </p:nvSpPr>
            <p:spPr bwMode="auto">
              <a:xfrm>
                <a:off x="1906" y="2285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7" name="Line 72"/>
              <p:cNvSpPr>
                <a:spLocks noChangeShapeType="1"/>
              </p:cNvSpPr>
              <p:nvPr/>
            </p:nvSpPr>
            <p:spPr bwMode="auto">
              <a:xfrm>
                <a:off x="1906" y="2534"/>
                <a:ext cx="4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8" name="Line 73"/>
              <p:cNvSpPr>
                <a:spLocks noChangeShapeType="1"/>
              </p:cNvSpPr>
              <p:nvPr/>
            </p:nvSpPr>
            <p:spPr bwMode="auto">
              <a:xfrm>
                <a:off x="1906" y="2285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69" name="Line 74"/>
              <p:cNvSpPr>
                <a:spLocks noChangeShapeType="1"/>
              </p:cNvSpPr>
              <p:nvPr/>
            </p:nvSpPr>
            <p:spPr bwMode="auto">
              <a:xfrm>
                <a:off x="2381" y="2285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70" name="Line 75"/>
              <p:cNvSpPr>
                <a:spLocks noChangeShapeType="1"/>
              </p:cNvSpPr>
              <p:nvPr/>
            </p:nvSpPr>
            <p:spPr bwMode="auto">
              <a:xfrm>
                <a:off x="2170" y="2285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71" name="Text Box 76"/>
              <p:cNvSpPr txBox="1">
                <a:spLocks noChangeArrowheads="1"/>
              </p:cNvSpPr>
              <p:nvPr/>
            </p:nvSpPr>
            <p:spPr bwMode="auto">
              <a:xfrm>
                <a:off x="-48" y="1104"/>
                <a:ext cx="1003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宋体" charset="-122"/>
                  </a:rPr>
                  <a:t>G1.vertices</a:t>
                </a:r>
              </a:p>
            </p:txBody>
          </p:sp>
        </p:grpSp>
        <p:sp>
          <p:nvSpPr>
            <p:cNvPr id="47112" name="Line 77"/>
            <p:cNvSpPr>
              <a:spLocks noChangeShapeType="1"/>
            </p:cNvSpPr>
            <p:nvPr/>
          </p:nvSpPr>
          <p:spPr bwMode="auto">
            <a:xfrm>
              <a:off x="533" y="1344"/>
              <a:ext cx="369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1721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6" grpId="0" build="p" bldLvl="2" autoUpdateAnimBg="0"/>
      <p:bldP spid="33894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6202633" y="3892396"/>
            <a:ext cx="51580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宋体" charset="-122"/>
              </a:rPr>
              <a:t>特点：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en-US" altLang="zh-CN" sz="2400" b="1" dirty="0">
                <a:latin typeface="宋体" charset="-122"/>
              </a:rPr>
              <a:t>(</a:t>
            </a:r>
            <a:r>
              <a:rPr kumimoji="1" lang="en-US" altLang="zh-CN" b="1" dirty="0" err="1">
                <a:latin typeface="宋体" charset="-122"/>
              </a:rPr>
              <a:t>n,e</a:t>
            </a:r>
            <a:r>
              <a:rPr kumimoji="1" lang="en-US" altLang="zh-CN" b="1" dirty="0">
                <a:latin typeface="宋体" charset="-122"/>
              </a:rPr>
              <a:t>) </a:t>
            </a:r>
            <a:r>
              <a:rPr kumimoji="1" lang="zh-CN" altLang="en-US" b="1" dirty="0">
                <a:latin typeface="宋体" charset="-122"/>
              </a:rPr>
              <a:t>有</a:t>
            </a:r>
            <a:r>
              <a:rPr kumimoji="1" lang="en-US" altLang="zh-CN" b="1" dirty="0">
                <a:latin typeface="宋体" charset="-122"/>
              </a:rPr>
              <a:t>n</a:t>
            </a:r>
            <a:r>
              <a:rPr kumimoji="1" lang="zh-CN" altLang="en-US" b="1" dirty="0">
                <a:latin typeface="宋体" charset="-122"/>
              </a:rPr>
              <a:t>个头结点和</a:t>
            </a:r>
            <a:r>
              <a:rPr kumimoji="1" lang="en-US" altLang="zh-CN" b="1" dirty="0">
                <a:latin typeface="宋体" charset="-122"/>
              </a:rPr>
              <a:t>e</a:t>
            </a:r>
            <a:r>
              <a:rPr kumimoji="1" lang="zh-CN" altLang="en-US" b="1" dirty="0">
                <a:latin typeface="宋体" charset="-122"/>
              </a:rPr>
              <a:t>个弧结点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zh-CN" altLang="en-US" b="1" dirty="0">
                <a:latin typeface="宋体" charset="-122"/>
              </a:rPr>
              <a:t>求顶点</a:t>
            </a:r>
            <a:r>
              <a:rPr kumimoji="1" lang="en-US" altLang="zh-CN" b="1" dirty="0">
                <a:latin typeface="宋体" charset="-122"/>
              </a:rPr>
              <a:t>Vi</a:t>
            </a:r>
            <a:r>
              <a:rPr kumimoji="1" lang="zh-CN" altLang="en-US" b="1" dirty="0">
                <a:latin typeface="宋体" charset="-122"/>
              </a:rPr>
              <a:t>的入度：第</a:t>
            </a:r>
            <a:r>
              <a:rPr kumimoji="1" lang="en-US" altLang="zh-CN" b="1" dirty="0" err="1">
                <a:latin typeface="宋体" charset="-122"/>
              </a:rPr>
              <a:t>i</a:t>
            </a:r>
            <a:r>
              <a:rPr kumimoji="1" lang="zh-CN" altLang="en-US" b="1" dirty="0">
                <a:latin typeface="宋体" charset="-122"/>
              </a:rPr>
              <a:t>个链表的弧结点数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charset="2"/>
              <a:buAutoNum type="arabicPeriod"/>
            </a:pPr>
            <a:r>
              <a:rPr kumimoji="1" lang="zh-CN" altLang="en-US" b="1" dirty="0">
                <a:latin typeface="宋体" charset="-122"/>
              </a:rPr>
              <a:t>顶点</a:t>
            </a:r>
            <a:r>
              <a:rPr kumimoji="1" lang="en-US" altLang="zh-CN" b="1" dirty="0">
                <a:latin typeface="宋体" charset="-122"/>
              </a:rPr>
              <a:t>vi</a:t>
            </a:r>
            <a:r>
              <a:rPr kumimoji="1" lang="zh-CN" altLang="en-US" b="1" dirty="0">
                <a:latin typeface="宋体" charset="-122"/>
              </a:rPr>
              <a:t>的出度，不容易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122714" y="1177132"/>
            <a:ext cx="7306808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latin typeface="宋体" charset="-122"/>
              </a:rPr>
              <a:t>有向图的逆邻接表（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以顶点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SimSun" charset="-122"/>
                <a:ea typeface="SimSun" charset="-122"/>
                <a:cs typeface="SimSun" charset="-122"/>
              </a:rPr>
              <a:t>为头的弧的表</a:t>
            </a:r>
            <a:r>
              <a:rPr kumimoji="1" lang="zh-CN" altLang="en-US" sz="2800" b="1" dirty="0">
                <a:latin typeface="宋体" charset="-122"/>
              </a:rPr>
              <a:t>）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56921" y="1775464"/>
            <a:ext cx="3108325" cy="2209800"/>
            <a:chOff x="-182" y="192"/>
            <a:chExt cx="1958" cy="958"/>
          </a:xfrm>
        </p:grpSpPr>
        <p:grpSp>
          <p:nvGrpSpPr>
            <p:cNvPr id="48180" name="Group 6"/>
            <p:cNvGrpSpPr>
              <a:grpSpLocks/>
            </p:cNvGrpSpPr>
            <p:nvPr/>
          </p:nvGrpSpPr>
          <p:grpSpPr bwMode="auto">
            <a:xfrm>
              <a:off x="384" y="192"/>
              <a:ext cx="1392" cy="958"/>
              <a:chOff x="2544" y="960"/>
              <a:chExt cx="912" cy="816"/>
            </a:xfrm>
          </p:grpSpPr>
          <p:sp>
            <p:nvSpPr>
              <p:cNvPr id="48182" name="Oval 7"/>
              <p:cNvSpPr>
                <a:spLocks noChangeArrowheads="1"/>
              </p:cNvSpPr>
              <p:nvPr/>
            </p:nvSpPr>
            <p:spPr bwMode="auto">
              <a:xfrm>
                <a:off x="3216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1</a:t>
                </a:r>
              </a:p>
            </p:txBody>
          </p:sp>
          <p:sp>
            <p:nvSpPr>
              <p:cNvPr id="48183" name="Oval 8"/>
              <p:cNvSpPr>
                <a:spLocks noChangeArrowheads="1"/>
              </p:cNvSpPr>
              <p:nvPr/>
            </p:nvSpPr>
            <p:spPr bwMode="auto">
              <a:xfrm>
                <a:off x="2544" y="9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0</a:t>
                </a:r>
              </a:p>
            </p:txBody>
          </p:sp>
          <p:sp>
            <p:nvSpPr>
              <p:cNvPr id="48184" name="Oval 9"/>
              <p:cNvSpPr>
                <a:spLocks noChangeArrowheads="1"/>
              </p:cNvSpPr>
              <p:nvPr/>
            </p:nvSpPr>
            <p:spPr bwMode="auto">
              <a:xfrm>
                <a:off x="2544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2</a:t>
                </a:r>
              </a:p>
            </p:txBody>
          </p:sp>
          <p:sp>
            <p:nvSpPr>
              <p:cNvPr id="48185" name="Oval 10"/>
              <p:cNvSpPr>
                <a:spLocks noChangeArrowheads="1"/>
              </p:cNvSpPr>
              <p:nvPr/>
            </p:nvSpPr>
            <p:spPr bwMode="auto">
              <a:xfrm>
                <a:off x="3216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3</a:t>
                </a:r>
              </a:p>
            </p:txBody>
          </p:sp>
          <p:sp>
            <p:nvSpPr>
              <p:cNvPr id="48186" name="Line 11"/>
              <p:cNvSpPr>
                <a:spLocks noChangeShapeType="1"/>
              </p:cNvSpPr>
              <p:nvPr/>
            </p:nvSpPr>
            <p:spPr bwMode="auto">
              <a:xfrm>
                <a:off x="2784" y="105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87" name="Line 12"/>
              <p:cNvSpPr>
                <a:spLocks noChangeShapeType="1"/>
              </p:cNvSpPr>
              <p:nvPr/>
            </p:nvSpPr>
            <p:spPr bwMode="auto">
              <a:xfrm>
                <a:off x="2640" y="120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88" name="Line 13"/>
              <p:cNvSpPr>
                <a:spLocks noChangeShapeType="1"/>
              </p:cNvSpPr>
              <p:nvPr/>
            </p:nvSpPr>
            <p:spPr bwMode="auto">
              <a:xfrm>
                <a:off x="2784" y="1680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89" name="Line 14"/>
              <p:cNvSpPr>
                <a:spLocks noChangeShapeType="1"/>
              </p:cNvSpPr>
              <p:nvPr/>
            </p:nvSpPr>
            <p:spPr bwMode="auto">
              <a:xfrm flipH="1" flipV="1">
                <a:off x="2736" y="1152"/>
                <a:ext cx="528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8181" name="Rectangle 15"/>
            <p:cNvSpPr>
              <a:spLocks noChangeArrowheads="1"/>
            </p:cNvSpPr>
            <p:nvPr/>
          </p:nvSpPr>
          <p:spPr bwMode="auto">
            <a:xfrm>
              <a:off x="-182" y="576"/>
              <a:ext cx="80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000626" y="1811312"/>
            <a:ext cx="4267200" cy="3184525"/>
            <a:chOff x="-48" y="576"/>
            <a:chExt cx="2688" cy="2006"/>
          </a:xfrm>
        </p:grpSpPr>
        <p:grpSp>
          <p:nvGrpSpPr>
            <p:cNvPr id="48135" name="Group 17"/>
            <p:cNvGrpSpPr>
              <a:grpSpLocks/>
            </p:cNvGrpSpPr>
            <p:nvPr/>
          </p:nvGrpSpPr>
          <p:grpSpPr bwMode="auto">
            <a:xfrm>
              <a:off x="-48" y="576"/>
              <a:ext cx="1901" cy="2006"/>
              <a:chOff x="-48" y="576"/>
              <a:chExt cx="1901" cy="2006"/>
            </a:xfrm>
          </p:grpSpPr>
          <p:sp>
            <p:nvSpPr>
              <p:cNvPr id="48149" name="Rectangle 18"/>
              <p:cNvSpPr>
                <a:spLocks noChangeArrowheads="1"/>
              </p:cNvSpPr>
              <p:nvPr/>
            </p:nvSpPr>
            <p:spPr bwMode="auto">
              <a:xfrm>
                <a:off x="638" y="2119"/>
                <a:ext cx="264" cy="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48150" name="Rectangle 19"/>
              <p:cNvSpPr>
                <a:spLocks noChangeArrowheads="1"/>
              </p:cNvSpPr>
              <p:nvPr/>
            </p:nvSpPr>
            <p:spPr bwMode="auto">
              <a:xfrm>
                <a:off x="638" y="1716"/>
                <a:ext cx="264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48151" name="Rectangle 20"/>
              <p:cNvSpPr>
                <a:spLocks noChangeArrowheads="1"/>
              </p:cNvSpPr>
              <p:nvPr/>
            </p:nvSpPr>
            <p:spPr bwMode="auto">
              <a:xfrm>
                <a:off x="638" y="1327"/>
                <a:ext cx="264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1</a:t>
                </a:r>
              </a:p>
            </p:txBody>
          </p:sp>
          <p:sp>
            <p:nvSpPr>
              <p:cNvPr id="48152" name="Rectangle 21"/>
              <p:cNvSpPr>
                <a:spLocks noChangeArrowheads="1"/>
              </p:cNvSpPr>
              <p:nvPr/>
            </p:nvSpPr>
            <p:spPr bwMode="auto">
              <a:xfrm>
                <a:off x="902" y="2119"/>
                <a:ext cx="370" cy="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3</a:t>
                </a:r>
              </a:p>
            </p:txBody>
          </p:sp>
          <p:sp>
            <p:nvSpPr>
              <p:cNvPr id="48153" name="Rectangle 22"/>
              <p:cNvSpPr>
                <a:spLocks noChangeArrowheads="1"/>
              </p:cNvSpPr>
              <p:nvPr/>
            </p:nvSpPr>
            <p:spPr bwMode="auto">
              <a:xfrm>
                <a:off x="902" y="1716"/>
                <a:ext cx="370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2</a:t>
                </a:r>
              </a:p>
            </p:txBody>
          </p:sp>
          <p:sp>
            <p:nvSpPr>
              <p:cNvPr id="48154" name="Rectangle 23"/>
              <p:cNvSpPr>
                <a:spLocks noChangeArrowheads="1"/>
              </p:cNvSpPr>
              <p:nvPr/>
            </p:nvSpPr>
            <p:spPr bwMode="auto">
              <a:xfrm>
                <a:off x="902" y="1327"/>
                <a:ext cx="370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1</a:t>
                </a:r>
              </a:p>
            </p:txBody>
          </p:sp>
          <p:sp>
            <p:nvSpPr>
              <p:cNvPr id="48155" name="Rectangle 24"/>
              <p:cNvSpPr>
                <a:spLocks noChangeArrowheads="1"/>
              </p:cNvSpPr>
              <p:nvPr/>
            </p:nvSpPr>
            <p:spPr bwMode="auto">
              <a:xfrm>
                <a:off x="902" y="888"/>
                <a:ext cx="37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v</a:t>
                </a:r>
                <a:r>
                  <a:rPr kumimoji="1" lang="en-US" altLang="zh-CN" sz="2400" b="1" baseline="-25000">
                    <a:latin typeface="宋体" charset="-122"/>
                  </a:rPr>
                  <a:t>0</a:t>
                </a:r>
              </a:p>
            </p:txBody>
          </p:sp>
          <p:sp>
            <p:nvSpPr>
              <p:cNvPr id="48156" name="Rectangle 25"/>
              <p:cNvSpPr>
                <a:spLocks noChangeArrowheads="1"/>
              </p:cNvSpPr>
              <p:nvPr/>
            </p:nvSpPr>
            <p:spPr bwMode="auto">
              <a:xfrm>
                <a:off x="1272" y="2119"/>
                <a:ext cx="317" cy="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8157" name="Rectangle 26"/>
              <p:cNvSpPr>
                <a:spLocks noChangeArrowheads="1"/>
              </p:cNvSpPr>
              <p:nvPr/>
            </p:nvSpPr>
            <p:spPr bwMode="auto">
              <a:xfrm>
                <a:off x="1272" y="1716"/>
                <a:ext cx="317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8158" name="Rectangle 27"/>
              <p:cNvSpPr>
                <a:spLocks noChangeArrowheads="1"/>
              </p:cNvSpPr>
              <p:nvPr/>
            </p:nvSpPr>
            <p:spPr bwMode="auto">
              <a:xfrm>
                <a:off x="1272" y="1327"/>
                <a:ext cx="317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8159" name="Rectangle 28"/>
              <p:cNvSpPr>
                <a:spLocks noChangeArrowheads="1"/>
              </p:cNvSpPr>
              <p:nvPr/>
            </p:nvSpPr>
            <p:spPr bwMode="auto">
              <a:xfrm>
                <a:off x="1272" y="888"/>
                <a:ext cx="317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kumimoji="1" lang="zh-CN" altLang="zh-CN" sz="2400" b="1">
                  <a:latin typeface="宋体" charset="-122"/>
                </a:endParaRPr>
              </a:p>
            </p:txBody>
          </p:sp>
          <p:sp>
            <p:nvSpPr>
              <p:cNvPr id="48160" name="Rectangle 29"/>
              <p:cNvSpPr>
                <a:spLocks noChangeArrowheads="1"/>
              </p:cNvSpPr>
              <p:nvPr/>
            </p:nvSpPr>
            <p:spPr bwMode="auto">
              <a:xfrm>
                <a:off x="638" y="888"/>
                <a:ext cx="264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宋体" charset="-122"/>
                  </a:rPr>
                  <a:t>0</a:t>
                </a:r>
              </a:p>
            </p:txBody>
          </p:sp>
          <p:sp>
            <p:nvSpPr>
              <p:cNvPr id="48161" name="Line 30"/>
              <p:cNvSpPr>
                <a:spLocks noChangeShapeType="1"/>
              </p:cNvSpPr>
              <p:nvPr/>
            </p:nvSpPr>
            <p:spPr bwMode="auto">
              <a:xfrm>
                <a:off x="638" y="888"/>
                <a:ext cx="26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2" name="Line 31"/>
              <p:cNvSpPr>
                <a:spLocks noChangeShapeType="1"/>
              </p:cNvSpPr>
              <p:nvPr/>
            </p:nvSpPr>
            <p:spPr bwMode="auto">
              <a:xfrm>
                <a:off x="638" y="2582"/>
                <a:ext cx="26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3" name="Line 32"/>
              <p:cNvSpPr>
                <a:spLocks noChangeShapeType="1"/>
              </p:cNvSpPr>
              <p:nvPr/>
            </p:nvSpPr>
            <p:spPr bwMode="auto">
              <a:xfrm>
                <a:off x="638" y="888"/>
                <a:ext cx="0" cy="169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4" name="Line 33"/>
              <p:cNvSpPr>
                <a:spLocks noChangeShapeType="1"/>
              </p:cNvSpPr>
              <p:nvPr/>
            </p:nvSpPr>
            <p:spPr bwMode="auto">
              <a:xfrm>
                <a:off x="1589" y="888"/>
                <a:ext cx="0" cy="169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5" name="Line 34"/>
              <p:cNvSpPr>
                <a:spLocks noChangeShapeType="1"/>
              </p:cNvSpPr>
              <p:nvPr/>
            </p:nvSpPr>
            <p:spPr bwMode="auto">
              <a:xfrm>
                <a:off x="1272" y="888"/>
                <a:ext cx="0" cy="169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6" name="Line 35"/>
              <p:cNvSpPr>
                <a:spLocks noChangeShapeType="1"/>
              </p:cNvSpPr>
              <p:nvPr/>
            </p:nvSpPr>
            <p:spPr bwMode="auto">
              <a:xfrm>
                <a:off x="902" y="888"/>
                <a:ext cx="0" cy="169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7" name="Line 36"/>
              <p:cNvSpPr>
                <a:spLocks noChangeShapeType="1"/>
              </p:cNvSpPr>
              <p:nvPr/>
            </p:nvSpPr>
            <p:spPr bwMode="auto">
              <a:xfrm>
                <a:off x="902" y="888"/>
                <a:ext cx="68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8" name="Line 37"/>
              <p:cNvSpPr>
                <a:spLocks noChangeShapeType="1"/>
              </p:cNvSpPr>
              <p:nvPr/>
            </p:nvSpPr>
            <p:spPr bwMode="auto">
              <a:xfrm>
                <a:off x="902" y="2582"/>
                <a:ext cx="68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9" name="Line 38"/>
              <p:cNvSpPr>
                <a:spLocks noChangeShapeType="1"/>
              </p:cNvSpPr>
              <p:nvPr/>
            </p:nvSpPr>
            <p:spPr bwMode="auto">
              <a:xfrm>
                <a:off x="902" y="1327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0" name="Line 39"/>
              <p:cNvSpPr>
                <a:spLocks noChangeShapeType="1"/>
              </p:cNvSpPr>
              <p:nvPr/>
            </p:nvSpPr>
            <p:spPr bwMode="auto">
              <a:xfrm>
                <a:off x="902" y="1716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1" name="Line 40"/>
              <p:cNvSpPr>
                <a:spLocks noChangeShapeType="1"/>
              </p:cNvSpPr>
              <p:nvPr/>
            </p:nvSpPr>
            <p:spPr bwMode="auto">
              <a:xfrm>
                <a:off x="902" y="2119"/>
                <a:ext cx="6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2" name="Line 41"/>
              <p:cNvSpPr>
                <a:spLocks noChangeShapeType="1"/>
              </p:cNvSpPr>
              <p:nvPr/>
            </p:nvSpPr>
            <p:spPr bwMode="auto">
              <a:xfrm>
                <a:off x="638" y="1327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3" name="Line 42"/>
              <p:cNvSpPr>
                <a:spLocks noChangeShapeType="1"/>
              </p:cNvSpPr>
              <p:nvPr/>
            </p:nvSpPr>
            <p:spPr bwMode="auto">
              <a:xfrm>
                <a:off x="638" y="1716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4" name="Line 43"/>
              <p:cNvSpPr>
                <a:spLocks noChangeShapeType="1"/>
              </p:cNvSpPr>
              <p:nvPr/>
            </p:nvSpPr>
            <p:spPr bwMode="auto">
              <a:xfrm>
                <a:off x="638" y="2119"/>
                <a:ext cx="264" cy="0"/>
              </a:xfrm>
              <a:prstGeom prst="line">
                <a:avLst/>
              </a:prstGeom>
              <a:noFill/>
              <a:ln w="1270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5" name="Line 44"/>
              <p:cNvSpPr>
                <a:spLocks noChangeShapeType="1"/>
              </p:cNvSpPr>
              <p:nvPr/>
            </p:nvSpPr>
            <p:spPr bwMode="auto">
              <a:xfrm>
                <a:off x="1430" y="1149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6" name="Line 45"/>
              <p:cNvSpPr>
                <a:spLocks noChangeShapeType="1"/>
              </p:cNvSpPr>
              <p:nvPr/>
            </p:nvSpPr>
            <p:spPr bwMode="auto">
              <a:xfrm>
                <a:off x="1430" y="1931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7" name="Line 46"/>
              <p:cNvSpPr>
                <a:spLocks noChangeShapeType="1"/>
              </p:cNvSpPr>
              <p:nvPr/>
            </p:nvSpPr>
            <p:spPr bwMode="auto">
              <a:xfrm>
                <a:off x="1430" y="2321"/>
                <a:ext cx="4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78" name="Text Box 47"/>
              <p:cNvSpPr txBox="1">
                <a:spLocks noChangeArrowheads="1"/>
              </p:cNvSpPr>
              <p:nvPr/>
            </p:nvSpPr>
            <p:spPr bwMode="auto">
              <a:xfrm>
                <a:off x="-48" y="576"/>
                <a:ext cx="100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宋体" charset="-122"/>
                  </a:rPr>
                  <a:t>G1.vertices</a:t>
                </a:r>
              </a:p>
            </p:txBody>
          </p:sp>
          <p:sp>
            <p:nvSpPr>
              <p:cNvPr id="48179" name="Line 48"/>
              <p:cNvSpPr>
                <a:spLocks noChangeShapeType="1"/>
              </p:cNvSpPr>
              <p:nvPr/>
            </p:nvSpPr>
            <p:spPr bwMode="auto">
              <a:xfrm>
                <a:off x="533" y="902"/>
                <a:ext cx="369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8136" name="Group 49"/>
            <p:cNvGrpSpPr>
              <a:grpSpLocks/>
            </p:cNvGrpSpPr>
            <p:nvPr/>
          </p:nvGrpSpPr>
          <p:grpSpPr bwMode="auto">
            <a:xfrm>
              <a:off x="1872" y="997"/>
              <a:ext cx="768" cy="299"/>
              <a:chOff x="1872" y="997"/>
              <a:chExt cx="768" cy="299"/>
            </a:xfrm>
          </p:grpSpPr>
          <p:sp>
            <p:nvSpPr>
              <p:cNvPr id="48147" name="Text Box 50"/>
              <p:cNvSpPr txBox="1">
                <a:spLocks noChangeArrowheads="1"/>
              </p:cNvSpPr>
              <p:nvPr/>
            </p:nvSpPr>
            <p:spPr bwMode="auto">
              <a:xfrm>
                <a:off x="1872" y="997"/>
                <a:ext cx="768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b="1">
                    <a:latin typeface="Times New Roman" charset="0"/>
                  </a:rPr>
                  <a:t>３　</a:t>
                </a:r>
                <a:r>
                  <a:rPr kumimoji="1" lang="en-US" altLang="zh-CN" sz="2400" b="1">
                    <a:latin typeface="Times New Roman" charset="0"/>
                  </a:rPr>
                  <a:t>^</a:t>
                </a:r>
              </a:p>
            </p:txBody>
          </p:sp>
          <p:sp>
            <p:nvSpPr>
              <p:cNvPr id="48148" name="Line 51"/>
              <p:cNvSpPr>
                <a:spLocks noChangeShapeType="1"/>
              </p:cNvSpPr>
              <p:nvPr/>
            </p:nvSpPr>
            <p:spPr bwMode="auto">
              <a:xfrm>
                <a:off x="2256" y="100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8137" name="Line 52"/>
            <p:cNvSpPr>
              <a:spLocks noChangeShapeType="1"/>
            </p:cNvSpPr>
            <p:nvPr/>
          </p:nvSpPr>
          <p:spPr bwMode="auto">
            <a:xfrm>
              <a:off x="1440" y="15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8138" name="Group 53"/>
            <p:cNvGrpSpPr>
              <a:grpSpLocks/>
            </p:cNvGrpSpPr>
            <p:nvPr/>
          </p:nvGrpSpPr>
          <p:grpSpPr bwMode="auto">
            <a:xfrm>
              <a:off x="1872" y="1392"/>
              <a:ext cx="768" cy="299"/>
              <a:chOff x="1872" y="997"/>
              <a:chExt cx="768" cy="299"/>
            </a:xfrm>
          </p:grpSpPr>
          <p:sp>
            <p:nvSpPr>
              <p:cNvPr id="48145" name="Text Box 54"/>
              <p:cNvSpPr txBox="1">
                <a:spLocks noChangeArrowheads="1"/>
              </p:cNvSpPr>
              <p:nvPr/>
            </p:nvSpPr>
            <p:spPr bwMode="auto">
              <a:xfrm>
                <a:off x="1872" y="997"/>
                <a:ext cx="768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charset="0"/>
                  </a:rPr>
                  <a:t>  0</a:t>
                </a:r>
                <a:r>
                  <a:rPr kumimoji="1" lang="zh-CN" altLang="en-US" sz="2400" b="1">
                    <a:latin typeface="Times New Roman" charset="0"/>
                  </a:rPr>
                  <a:t>　</a:t>
                </a:r>
                <a:r>
                  <a:rPr kumimoji="1" lang="en-US" altLang="zh-CN" sz="2400" b="1">
                    <a:latin typeface="Times New Roman" charset="0"/>
                  </a:rPr>
                  <a:t>^</a:t>
                </a:r>
              </a:p>
            </p:txBody>
          </p:sp>
          <p:sp>
            <p:nvSpPr>
              <p:cNvPr id="48146" name="Line 55"/>
              <p:cNvSpPr>
                <a:spLocks noChangeShapeType="1"/>
              </p:cNvSpPr>
              <p:nvPr/>
            </p:nvSpPr>
            <p:spPr bwMode="auto">
              <a:xfrm>
                <a:off x="2256" y="100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8139" name="Group 56"/>
            <p:cNvGrpSpPr>
              <a:grpSpLocks/>
            </p:cNvGrpSpPr>
            <p:nvPr/>
          </p:nvGrpSpPr>
          <p:grpSpPr bwMode="auto">
            <a:xfrm>
              <a:off x="1872" y="1776"/>
              <a:ext cx="768" cy="299"/>
              <a:chOff x="1872" y="997"/>
              <a:chExt cx="768" cy="299"/>
            </a:xfrm>
          </p:grpSpPr>
          <p:sp>
            <p:nvSpPr>
              <p:cNvPr id="48143" name="Text Box 57"/>
              <p:cNvSpPr txBox="1">
                <a:spLocks noChangeArrowheads="1"/>
              </p:cNvSpPr>
              <p:nvPr/>
            </p:nvSpPr>
            <p:spPr bwMode="auto">
              <a:xfrm>
                <a:off x="1872" y="997"/>
                <a:ext cx="768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charset="0"/>
                  </a:rPr>
                  <a:t>  0</a:t>
                </a:r>
                <a:r>
                  <a:rPr kumimoji="1" lang="zh-CN" altLang="en-US" sz="2400" b="1">
                    <a:latin typeface="Times New Roman" charset="0"/>
                  </a:rPr>
                  <a:t>　</a:t>
                </a:r>
                <a:r>
                  <a:rPr kumimoji="1" lang="en-US" altLang="zh-CN" sz="2400" b="1">
                    <a:latin typeface="Times New Roman" charset="0"/>
                  </a:rPr>
                  <a:t>^</a:t>
                </a:r>
              </a:p>
            </p:txBody>
          </p:sp>
          <p:sp>
            <p:nvSpPr>
              <p:cNvPr id="48144" name="Line 58"/>
              <p:cNvSpPr>
                <a:spLocks noChangeShapeType="1"/>
              </p:cNvSpPr>
              <p:nvPr/>
            </p:nvSpPr>
            <p:spPr bwMode="auto">
              <a:xfrm>
                <a:off x="2256" y="100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8140" name="Group 59"/>
            <p:cNvGrpSpPr>
              <a:grpSpLocks/>
            </p:cNvGrpSpPr>
            <p:nvPr/>
          </p:nvGrpSpPr>
          <p:grpSpPr bwMode="auto">
            <a:xfrm>
              <a:off x="1872" y="2208"/>
              <a:ext cx="768" cy="299"/>
              <a:chOff x="1872" y="997"/>
              <a:chExt cx="768" cy="299"/>
            </a:xfrm>
          </p:grpSpPr>
          <p:sp>
            <p:nvSpPr>
              <p:cNvPr id="48141" name="Text Box 60"/>
              <p:cNvSpPr txBox="1">
                <a:spLocks noChangeArrowheads="1"/>
              </p:cNvSpPr>
              <p:nvPr/>
            </p:nvSpPr>
            <p:spPr bwMode="auto">
              <a:xfrm>
                <a:off x="1872" y="997"/>
                <a:ext cx="768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charset="0"/>
                  </a:rPr>
                  <a:t>  2</a:t>
                </a:r>
                <a:r>
                  <a:rPr kumimoji="1" lang="zh-CN" altLang="en-US" sz="2400" b="1">
                    <a:latin typeface="Times New Roman" charset="0"/>
                  </a:rPr>
                  <a:t>　</a:t>
                </a:r>
                <a:r>
                  <a:rPr kumimoji="1" lang="en-US" altLang="zh-CN" sz="2400" b="1">
                    <a:latin typeface="Times New Roman" charset="0"/>
                  </a:rPr>
                  <a:t>^</a:t>
                </a:r>
              </a:p>
            </p:txBody>
          </p:sp>
          <p:sp>
            <p:nvSpPr>
              <p:cNvPr id="48142" name="Line 61"/>
              <p:cNvSpPr>
                <a:spLocks noChangeShapeType="1"/>
              </p:cNvSpPr>
              <p:nvPr/>
            </p:nvSpPr>
            <p:spPr bwMode="auto">
              <a:xfrm>
                <a:off x="2256" y="100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62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15159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676400" y="1038060"/>
            <a:ext cx="9948218" cy="68580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练习</a:t>
            </a:r>
            <a:r>
              <a:rPr lang="en-US" altLang="zh-CN" dirty="0"/>
              <a:t>-</a:t>
            </a:r>
            <a:r>
              <a:rPr lang="zh-CN" altLang="en-US" dirty="0"/>
              <a:t>试作出图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zh-CN" altLang="en-US" dirty="0" smtClean="0"/>
              <a:t>邻接矩阵、邻接表</a:t>
            </a:r>
            <a:endParaRPr lang="zh-CN" altLang="en-US" dirty="0"/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7483475" y="1952460"/>
            <a:ext cx="4343400" cy="4260850"/>
            <a:chOff x="2832" y="720"/>
            <a:chExt cx="2736" cy="2684"/>
          </a:xfrm>
        </p:grpSpPr>
        <p:sp>
          <p:nvSpPr>
            <p:cNvPr id="14672" name="Text Box 5"/>
            <p:cNvSpPr txBox="1">
              <a:spLocks noChangeArrowheads="1"/>
            </p:cNvSpPr>
            <p:nvPr/>
          </p:nvSpPr>
          <p:spPr bwMode="auto">
            <a:xfrm>
              <a:off x="4368" y="3072"/>
              <a:ext cx="82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fontAlgn="ctr"/>
              <a:r>
                <a:rPr kumimoji="0" lang="en-US" altLang="zh-CN" sz="2800" b="1"/>
                <a:t>G</a:t>
              </a:r>
            </a:p>
          </p:txBody>
        </p:sp>
        <p:grpSp>
          <p:nvGrpSpPr>
            <p:cNvPr id="14673" name="Group 6"/>
            <p:cNvGrpSpPr>
              <a:grpSpLocks/>
            </p:cNvGrpSpPr>
            <p:nvPr/>
          </p:nvGrpSpPr>
          <p:grpSpPr bwMode="auto">
            <a:xfrm>
              <a:off x="2832" y="720"/>
              <a:ext cx="2736" cy="2160"/>
              <a:chOff x="1200" y="1056"/>
              <a:chExt cx="3393" cy="2245"/>
            </a:xfrm>
          </p:grpSpPr>
          <p:sp>
            <p:nvSpPr>
              <p:cNvPr id="14674" name="Freeform 7"/>
              <p:cNvSpPr>
                <a:spLocks/>
              </p:cNvSpPr>
              <p:nvPr/>
            </p:nvSpPr>
            <p:spPr bwMode="auto">
              <a:xfrm>
                <a:off x="1335" y="1197"/>
                <a:ext cx="3100" cy="1975"/>
              </a:xfrm>
              <a:custGeom>
                <a:avLst/>
                <a:gdLst>
                  <a:gd name="T0" fmla="*/ 0 w 2364"/>
                  <a:gd name="T1" fmla="*/ 909 h 1512"/>
                  <a:gd name="T2" fmla="*/ 865 w 2364"/>
                  <a:gd name="T3" fmla="*/ 313 h 1512"/>
                  <a:gd name="T4" fmla="*/ 2156 w 2364"/>
                  <a:gd name="T5" fmla="*/ 0 h 1512"/>
                  <a:gd name="T6" fmla="*/ 3100 w 2364"/>
                  <a:gd name="T7" fmla="*/ 564 h 1512"/>
                  <a:gd name="T8" fmla="*/ 3100 w 2364"/>
                  <a:gd name="T9" fmla="*/ 1254 h 1512"/>
                  <a:gd name="T10" fmla="*/ 2093 w 2364"/>
                  <a:gd name="T11" fmla="*/ 1975 h 1512"/>
                  <a:gd name="T12" fmla="*/ 803 w 2364"/>
                  <a:gd name="T13" fmla="*/ 1536 h 1512"/>
                  <a:gd name="T14" fmla="*/ 0 w 2364"/>
                  <a:gd name="T15" fmla="*/ 909 h 15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64" h="1512">
                    <a:moveTo>
                      <a:pt x="0" y="696"/>
                    </a:moveTo>
                    <a:lnTo>
                      <a:pt x="660" y="240"/>
                    </a:lnTo>
                    <a:lnTo>
                      <a:pt x="1644" y="0"/>
                    </a:lnTo>
                    <a:lnTo>
                      <a:pt x="2364" y="432"/>
                    </a:lnTo>
                    <a:lnTo>
                      <a:pt x="2364" y="960"/>
                    </a:lnTo>
                    <a:lnTo>
                      <a:pt x="1596" y="1512"/>
                    </a:lnTo>
                    <a:lnTo>
                      <a:pt x="612" y="1176"/>
                    </a:lnTo>
                    <a:lnTo>
                      <a:pt x="0" y="696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75" name="Freeform 8"/>
              <p:cNvSpPr>
                <a:spLocks/>
              </p:cNvSpPr>
              <p:nvPr/>
            </p:nvSpPr>
            <p:spPr bwMode="auto">
              <a:xfrm>
                <a:off x="2165" y="1228"/>
                <a:ext cx="1341" cy="1542"/>
              </a:xfrm>
              <a:custGeom>
                <a:avLst/>
                <a:gdLst>
                  <a:gd name="T0" fmla="*/ 1341 w 1023"/>
                  <a:gd name="T1" fmla="*/ 0 h 1181"/>
                  <a:gd name="T2" fmla="*/ 916 w 1023"/>
                  <a:gd name="T3" fmla="*/ 862 h 1181"/>
                  <a:gd name="T4" fmla="*/ 0 w 1023"/>
                  <a:gd name="T5" fmla="*/ 1542 h 118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23" h="1181">
                    <a:moveTo>
                      <a:pt x="1023" y="0"/>
                    </a:moveTo>
                    <a:lnTo>
                      <a:pt x="699" y="660"/>
                    </a:lnTo>
                    <a:lnTo>
                      <a:pt x="0" y="1181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76" name="Freeform 9"/>
              <p:cNvSpPr>
                <a:spLocks/>
              </p:cNvSpPr>
              <p:nvPr/>
            </p:nvSpPr>
            <p:spPr bwMode="auto">
              <a:xfrm>
                <a:off x="2199" y="1546"/>
                <a:ext cx="1276" cy="1594"/>
              </a:xfrm>
              <a:custGeom>
                <a:avLst/>
                <a:gdLst>
                  <a:gd name="T0" fmla="*/ 0 w 973"/>
                  <a:gd name="T1" fmla="*/ 0 h 1221"/>
                  <a:gd name="T2" fmla="*/ 914 w 973"/>
                  <a:gd name="T3" fmla="*/ 544 h 1221"/>
                  <a:gd name="T4" fmla="*/ 1276 w 973"/>
                  <a:gd name="T5" fmla="*/ 1594 h 12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73" h="1221">
                    <a:moveTo>
                      <a:pt x="0" y="0"/>
                    </a:moveTo>
                    <a:lnTo>
                      <a:pt x="697" y="417"/>
                    </a:lnTo>
                    <a:lnTo>
                      <a:pt x="973" y="1221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77" name="Oval 10"/>
              <p:cNvSpPr>
                <a:spLocks noChangeArrowheads="1"/>
              </p:cNvSpPr>
              <p:nvPr/>
            </p:nvSpPr>
            <p:spPr bwMode="auto">
              <a:xfrm>
                <a:off x="1200" y="1959"/>
                <a:ext cx="311" cy="29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1</a:t>
                </a:r>
              </a:p>
            </p:txBody>
          </p:sp>
          <p:sp>
            <p:nvSpPr>
              <p:cNvPr id="14678" name="Oval 11"/>
              <p:cNvSpPr>
                <a:spLocks noChangeArrowheads="1"/>
              </p:cNvSpPr>
              <p:nvPr/>
            </p:nvSpPr>
            <p:spPr bwMode="auto">
              <a:xfrm>
                <a:off x="3338" y="1056"/>
                <a:ext cx="313" cy="3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3</a:t>
                </a:r>
              </a:p>
            </p:txBody>
          </p:sp>
          <p:sp>
            <p:nvSpPr>
              <p:cNvPr id="14679" name="Freeform 12"/>
              <p:cNvSpPr>
                <a:spLocks/>
              </p:cNvSpPr>
              <p:nvPr/>
            </p:nvSpPr>
            <p:spPr bwMode="auto">
              <a:xfrm>
                <a:off x="3082" y="1730"/>
                <a:ext cx="1353" cy="705"/>
              </a:xfrm>
              <a:custGeom>
                <a:avLst/>
                <a:gdLst>
                  <a:gd name="T0" fmla="*/ 1306 w 1032"/>
                  <a:gd name="T1" fmla="*/ 0 h 540"/>
                  <a:gd name="T2" fmla="*/ 0 w 1032"/>
                  <a:gd name="T3" fmla="*/ 360 h 540"/>
                  <a:gd name="T4" fmla="*/ 1353 w 1032"/>
                  <a:gd name="T5" fmla="*/ 705 h 5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32" h="540">
                    <a:moveTo>
                      <a:pt x="996" y="0"/>
                    </a:moveTo>
                    <a:lnTo>
                      <a:pt x="0" y="276"/>
                    </a:lnTo>
                    <a:lnTo>
                      <a:pt x="1032" y="54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80" name="Oval 13"/>
              <p:cNvSpPr>
                <a:spLocks noChangeArrowheads="1"/>
              </p:cNvSpPr>
              <p:nvPr/>
            </p:nvSpPr>
            <p:spPr bwMode="auto">
              <a:xfrm>
                <a:off x="4253" y="1582"/>
                <a:ext cx="311" cy="29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8</a:t>
                </a:r>
              </a:p>
            </p:txBody>
          </p:sp>
          <p:sp>
            <p:nvSpPr>
              <p:cNvPr id="14681" name="Oval 14"/>
              <p:cNvSpPr>
                <a:spLocks noChangeArrowheads="1"/>
              </p:cNvSpPr>
              <p:nvPr/>
            </p:nvSpPr>
            <p:spPr bwMode="auto">
              <a:xfrm>
                <a:off x="4282" y="2278"/>
                <a:ext cx="311" cy="31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4</a:t>
                </a:r>
              </a:p>
            </p:txBody>
          </p:sp>
          <p:sp>
            <p:nvSpPr>
              <p:cNvPr id="14682" name="Line 15"/>
              <p:cNvSpPr>
                <a:spLocks noChangeShapeType="1"/>
              </p:cNvSpPr>
              <p:nvPr/>
            </p:nvSpPr>
            <p:spPr bwMode="auto">
              <a:xfrm>
                <a:off x="2201" y="1511"/>
                <a:ext cx="0" cy="1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83" name="Oval 16"/>
              <p:cNvSpPr>
                <a:spLocks noChangeArrowheads="1"/>
              </p:cNvSpPr>
              <p:nvPr/>
            </p:nvSpPr>
            <p:spPr bwMode="auto">
              <a:xfrm>
                <a:off x="2949" y="1938"/>
                <a:ext cx="312" cy="31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7</a:t>
                </a:r>
              </a:p>
            </p:txBody>
          </p:sp>
          <p:sp>
            <p:nvSpPr>
              <p:cNvPr id="14684" name="Oval 17"/>
              <p:cNvSpPr>
                <a:spLocks noChangeArrowheads="1"/>
              </p:cNvSpPr>
              <p:nvPr/>
            </p:nvSpPr>
            <p:spPr bwMode="auto">
              <a:xfrm>
                <a:off x="2015" y="2575"/>
                <a:ext cx="313" cy="3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6</a:t>
                </a:r>
              </a:p>
            </p:txBody>
          </p:sp>
          <p:sp>
            <p:nvSpPr>
              <p:cNvPr id="14685" name="Oval 18"/>
              <p:cNvSpPr>
                <a:spLocks noChangeArrowheads="1"/>
              </p:cNvSpPr>
              <p:nvPr/>
            </p:nvSpPr>
            <p:spPr bwMode="auto">
              <a:xfrm>
                <a:off x="2044" y="1375"/>
                <a:ext cx="313" cy="31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 dirty="0"/>
                  <a:t>2</a:t>
                </a:r>
              </a:p>
            </p:txBody>
          </p:sp>
          <p:sp>
            <p:nvSpPr>
              <p:cNvPr id="14686" name="Oval 19"/>
              <p:cNvSpPr>
                <a:spLocks noChangeArrowheads="1"/>
              </p:cNvSpPr>
              <p:nvPr/>
            </p:nvSpPr>
            <p:spPr bwMode="auto">
              <a:xfrm>
                <a:off x="3313" y="2989"/>
                <a:ext cx="314" cy="3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fontAlgn="ctr"/>
                <a:r>
                  <a:rPr kumimoji="0" lang="en-US" altLang="zh-CN" sz="2800" b="1"/>
                  <a:t>5</a:t>
                </a:r>
              </a:p>
            </p:txBody>
          </p:sp>
        </p:grpSp>
      </p:grpSp>
      <p:graphicFrame>
        <p:nvGraphicFramePr>
          <p:cNvPr id="13332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30465"/>
              </p:ext>
            </p:extLst>
          </p:nvPr>
        </p:nvGraphicFramePr>
        <p:xfrm>
          <a:off x="1828800" y="2130260"/>
          <a:ext cx="685800" cy="4145232"/>
        </p:xfrm>
        <a:graphic>
          <a:graphicData uri="http://schemas.openxmlformats.org/drawingml/2006/table">
            <a:tbl>
              <a:tblPr/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8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2362201" y="1952461"/>
            <a:ext cx="2073275" cy="635001"/>
            <a:chOff x="1296" y="811"/>
            <a:chExt cx="1306" cy="400"/>
          </a:xfrm>
        </p:grpSpPr>
        <p:grpSp>
          <p:nvGrpSpPr>
            <p:cNvPr id="14652" name="Group 50"/>
            <p:cNvGrpSpPr>
              <a:grpSpLocks/>
            </p:cNvGrpSpPr>
            <p:nvPr/>
          </p:nvGrpSpPr>
          <p:grpSpPr bwMode="auto">
            <a:xfrm>
              <a:off x="1296" y="811"/>
              <a:ext cx="730" cy="400"/>
              <a:chOff x="1296" y="811"/>
              <a:chExt cx="730" cy="400"/>
            </a:xfrm>
          </p:grpSpPr>
          <p:sp>
            <p:nvSpPr>
              <p:cNvPr id="14663" name="Text Box 51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664" name="Rectangle 52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endParaRPr lang="zh-CN" altLang="zh-CN" sz="2400"/>
              </a:p>
            </p:txBody>
          </p:sp>
          <p:sp>
            <p:nvSpPr>
              <p:cNvPr id="14665" name="Rectangle 53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1</a:t>
                </a:r>
                <a:endParaRPr lang="en-US" altLang="zh-CN" sz="2400" dirty="0"/>
              </a:p>
            </p:txBody>
          </p:sp>
          <p:sp>
            <p:nvSpPr>
              <p:cNvPr id="14666" name="Line 54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7" name="Line 55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8" name="Line 56"/>
              <p:cNvSpPr>
                <a:spLocks noChangeShapeType="1"/>
              </p:cNvSpPr>
              <p:nvPr/>
            </p:nvSpPr>
            <p:spPr bwMode="auto">
              <a:xfrm>
                <a:off x="1536" y="924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9" name="Line 57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70" name="Line 58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71" name="Line 59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53" name="Group 60"/>
            <p:cNvGrpSpPr>
              <a:grpSpLocks/>
            </p:cNvGrpSpPr>
            <p:nvPr/>
          </p:nvGrpSpPr>
          <p:grpSpPr bwMode="auto">
            <a:xfrm>
              <a:off x="1872" y="816"/>
              <a:ext cx="730" cy="388"/>
              <a:chOff x="1296" y="811"/>
              <a:chExt cx="730" cy="388"/>
            </a:xfrm>
          </p:grpSpPr>
          <p:sp>
            <p:nvSpPr>
              <p:cNvPr id="14654" name="Text Box 61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655" name="Rectangle 62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/>
                  <a:t>^</a:t>
                </a:r>
              </a:p>
            </p:txBody>
          </p:sp>
          <p:sp>
            <p:nvSpPr>
              <p:cNvPr id="14656" name="Rectangle 63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5</a:t>
                </a:r>
                <a:endParaRPr lang="en-US" altLang="zh-CN" sz="2400" dirty="0"/>
              </a:p>
            </p:txBody>
          </p:sp>
          <p:sp>
            <p:nvSpPr>
              <p:cNvPr id="14657" name="Line 64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58" name="Line 65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59" name="Line 66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0" name="Line 67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1" name="Line 68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62" name="Line 69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382" name="Group 70"/>
          <p:cNvGrpSpPr>
            <a:grpSpLocks/>
          </p:cNvGrpSpPr>
          <p:nvPr/>
        </p:nvGrpSpPr>
        <p:grpSpPr bwMode="auto">
          <a:xfrm>
            <a:off x="2362201" y="2485860"/>
            <a:ext cx="3902075" cy="623888"/>
            <a:chOff x="1296" y="1104"/>
            <a:chExt cx="2458" cy="393"/>
          </a:xfrm>
        </p:grpSpPr>
        <p:grpSp>
          <p:nvGrpSpPr>
            <p:cNvPr id="14610" name="Group 71"/>
            <p:cNvGrpSpPr>
              <a:grpSpLocks/>
            </p:cNvGrpSpPr>
            <p:nvPr/>
          </p:nvGrpSpPr>
          <p:grpSpPr bwMode="auto">
            <a:xfrm>
              <a:off x="2448" y="1104"/>
              <a:ext cx="1306" cy="393"/>
              <a:chOff x="1296" y="811"/>
              <a:chExt cx="1306" cy="393"/>
            </a:xfrm>
          </p:grpSpPr>
          <p:grpSp>
            <p:nvGrpSpPr>
              <p:cNvPr id="14632" name="Group 72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643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644" name="Rectangle 74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645" name="Rectangle 75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5</a:t>
                  </a:r>
                  <a:endParaRPr lang="en-US" altLang="zh-CN" sz="2400" dirty="0"/>
                </a:p>
              </p:txBody>
            </p:sp>
            <p:sp>
              <p:nvSpPr>
                <p:cNvPr id="14646" name="Line 76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7" name="Line 77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8" name="Line 78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9" name="Line 79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50" name="Line 80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51" name="Line 81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633" name="Group 82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634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635" name="Rectangle 84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/>
                    <a:t>^</a:t>
                  </a:r>
                </a:p>
              </p:txBody>
            </p:sp>
            <p:sp>
              <p:nvSpPr>
                <p:cNvPr id="14636" name="Rectangle 85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6</a:t>
                  </a:r>
                  <a:endParaRPr lang="en-US" altLang="zh-CN" sz="2400" dirty="0"/>
                </a:p>
              </p:txBody>
            </p:sp>
            <p:sp>
              <p:nvSpPr>
                <p:cNvPr id="14637" name="Line 86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38" name="Line 87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39" name="Line 88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0" name="Line 89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1" name="Line 90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42" name="Line 91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611" name="Group 92"/>
            <p:cNvGrpSpPr>
              <a:grpSpLocks/>
            </p:cNvGrpSpPr>
            <p:nvPr/>
          </p:nvGrpSpPr>
          <p:grpSpPr bwMode="auto">
            <a:xfrm>
              <a:off x="1296" y="1104"/>
              <a:ext cx="1306" cy="393"/>
              <a:chOff x="1296" y="811"/>
              <a:chExt cx="1306" cy="393"/>
            </a:xfrm>
          </p:grpSpPr>
          <p:grpSp>
            <p:nvGrpSpPr>
              <p:cNvPr id="14612" name="Group 93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62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624" name="Rectangle 95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625" name="Rectangle 96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0</a:t>
                  </a:r>
                  <a:endParaRPr lang="en-US" altLang="zh-CN" sz="2400" dirty="0"/>
                </a:p>
              </p:txBody>
            </p:sp>
            <p:sp>
              <p:nvSpPr>
                <p:cNvPr id="14626" name="Line 97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7" name="Line 98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8" name="Line 99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9" name="Line 100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30" name="Line 101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31" name="Line 102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613" name="Group 103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614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615" name="Rectangle 105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616" name="Rectangle 106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2</a:t>
                  </a:r>
                  <a:endParaRPr lang="en-US" altLang="zh-CN" sz="2400" dirty="0"/>
                </a:p>
              </p:txBody>
            </p:sp>
            <p:sp>
              <p:nvSpPr>
                <p:cNvPr id="14617" name="Line 107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18" name="Line 108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19" name="Line 109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0" name="Line 110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1" name="Line 111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22" name="Line 112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425" name="Group 113"/>
          <p:cNvGrpSpPr>
            <a:grpSpLocks/>
          </p:cNvGrpSpPr>
          <p:nvPr/>
        </p:nvGrpSpPr>
        <p:grpSpPr bwMode="auto">
          <a:xfrm>
            <a:off x="2362201" y="3019260"/>
            <a:ext cx="3063875" cy="623888"/>
            <a:chOff x="1296" y="1440"/>
            <a:chExt cx="1930" cy="393"/>
          </a:xfrm>
        </p:grpSpPr>
        <p:grpSp>
          <p:nvGrpSpPr>
            <p:cNvPr id="14579" name="Group 114"/>
            <p:cNvGrpSpPr>
              <a:grpSpLocks/>
            </p:cNvGrpSpPr>
            <p:nvPr/>
          </p:nvGrpSpPr>
          <p:grpSpPr bwMode="auto">
            <a:xfrm>
              <a:off x="1296" y="1440"/>
              <a:ext cx="1306" cy="393"/>
              <a:chOff x="1296" y="811"/>
              <a:chExt cx="1306" cy="393"/>
            </a:xfrm>
          </p:grpSpPr>
          <p:grpSp>
            <p:nvGrpSpPr>
              <p:cNvPr id="14590" name="Group 115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60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602" name="Rectangle 117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603" name="Rectangle 118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1</a:t>
                  </a:r>
                  <a:endParaRPr lang="en-US" altLang="zh-CN" sz="2400" dirty="0"/>
                </a:p>
              </p:txBody>
            </p:sp>
            <p:sp>
              <p:nvSpPr>
                <p:cNvPr id="14604" name="Line 119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5" name="Line 120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6" name="Line 12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7" name="Line 122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8" name="Line 123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9" name="Line 124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591" name="Group 125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592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93" name="Rectangle 127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94" name="Rectangle 128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6</a:t>
                  </a:r>
                  <a:endParaRPr lang="en-US" altLang="zh-CN" sz="2400" dirty="0"/>
                </a:p>
              </p:txBody>
            </p:sp>
            <p:sp>
              <p:nvSpPr>
                <p:cNvPr id="14595" name="Line 129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6" name="Line 130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7" name="Line 13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8" name="Line 132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99" name="Line 133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00" name="Line 134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580" name="Group 135"/>
            <p:cNvGrpSpPr>
              <a:grpSpLocks/>
            </p:cNvGrpSpPr>
            <p:nvPr/>
          </p:nvGrpSpPr>
          <p:grpSpPr bwMode="auto">
            <a:xfrm>
              <a:off x="2496" y="1440"/>
              <a:ext cx="730" cy="388"/>
              <a:chOff x="1296" y="811"/>
              <a:chExt cx="730" cy="388"/>
            </a:xfrm>
          </p:grpSpPr>
          <p:sp>
            <p:nvSpPr>
              <p:cNvPr id="14581" name="Text Box 136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582" name="Rectangle 137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/>
                  <a:t>^</a:t>
                </a:r>
              </a:p>
            </p:txBody>
          </p:sp>
          <p:sp>
            <p:nvSpPr>
              <p:cNvPr id="14583" name="Rectangle 138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7</a:t>
                </a:r>
                <a:endParaRPr lang="en-US" altLang="zh-CN" sz="2400" dirty="0"/>
              </a:p>
            </p:txBody>
          </p:sp>
          <p:sp>
            <p:nvSpPr>
              <p:cNvPr id="14584" name="Line 139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85" name="Line 140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86" name="Line 141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87" name="Line 142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88" name="Line 143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89" name="Line 144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457" name="Group 145"/>
          <p:cNvGrpSpPr>
            <a:grpSpLocks/>
          </p:cNvGrpSpPr>
          <p:nvPr/>
        </p:nvGrpSpPr>
        <p:grpSpPr bwMode="auto">
          <a:xfrm>
            <a:off x="2438401" y="3552660"/>
            <a:ext cx="3063875" cy="623888"/>
            <a:chOff x="1296" y="1440"/>
            <a:chExt cx="1930" cy="393"/>
          </a:xfrm>
        </p:grpSpPr>
        <p:grpSp>
          <p:nvGrpSpPr>
            <p:cNvPr id="14548" name="Group 146"/>
            <p:cNvGrpSpPr>
              <a:grpSpLocks/>
            </p:cNvGrpSpPr>
            <p:nvPr/>
          </p:nvGrpSpPr>
          <p:grpSpPr bwMode="auto">
            <a:xfrm>
              <a:off x="1296" y="1440"/>
              <a:ext cx="1306" cy="393"/>
              <a:chOff x="1296" y="811"/>
              <a:chExt cx="1306" cy="393"/>
            </a:xfrm>
          </p:grpSpPr>
          <p:grpSp>
            <p:nvGrpSpPr>
              <p:cNvPr id="14559" name="Group 147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570" name="Text Box 148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71" name="Rectangle 149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72" name="Rectangle 150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4</a:t>
                  </a:r>
                  <a:endParaRPr lang="en-US" altLang="zh-CN" sz="2400" dirty="0"/>
                </a:p>
              </p:txBody>
            </p:sp>
            <p:sp>
              <p:nvSpPr>
                <p:cNvPr id="14573" name="Line 15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4" name="Line 152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5" name="Line 15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6" name="Line 154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7" name="Line 155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78" name="Line 156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560" name="Group 157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561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62" name="Rectangle 159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63" name="Rectangle 160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6</a:t>
                  </a:r>
                  <a:endParaRPr lang="en-US" altLang="zh-CN" sz="2400" dirty="0"/>
                </a:p>
              </p:txBody>
            </p:sp>
            <p:sp>
              <p:nvSpPr>
                <p:cNvPr id="14564" name="Line 16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5" name="Line 162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6" name="Line 16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7" name="Line 164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8" name="Line 165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69" name="Line 166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549" name="Group 167"/>
            <p:cNvGrpSpPr>
              <a:grpSpLocks/>
            </p:cNvGrpSpPr>
            <p:nvPr/>
          </p:nvGrpSpPr>
          <p:grpSpPr bwMode="auto">
            <a:xfrm>
              <a:off x="2496" y="1440"/>
              <a:ext cx="730" cy="388"/>
              <a:chOff x="1296" y="811"/>
              <a:chExt cx="730" cy="388"/>
            </a:xfrm>
          </p:grpSpPr>
          <p:sp>
            <p:nvSpPr>
              <p:cNvPr id="14550" name="Text Box 168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551" name="Rectangle 169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/>
                  <a:t>^</a:t>
                </a:r>
              </a:p>
            </p:txBody>
          </p:sp>
          <p:sp>
            <p:nvSpPr>
              <p:cNvPr id="14552" name="Rectangle 170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7</a:t>
                </a:r>
                <a:endParaRPr lang="en-US" altLang="zh-CN" sz="2400" dirty="0"/>
              </a:p>
            </p:txBody>
          </p:sp>
          <p:sp>
            <p:nvSpPr>
              <p:cNvPr id="14553" name="Line 171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54" name="Line 172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55" name="Line 173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56" name="Line 174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57" name="Line 175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58" name="Line 176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489" name="Group 177"/>
          <p:cNvGrpSpPr>
            <a:grpSpLocks/>
          </p:cNvGrpSpPr>
          <p:nvPr/>
        </p:nvGrpSpPr>
        <p:grpSpPr bwMode="auto">
          <a:xfrm>
            <a:off x="2362201" y="4086060"/>
            <a:ext cx="3063875" cy="623888"/>
            <a:chOff x="1296" y="1440"/>
            <a:chExt cx="1930" cy="393"/>
          </a:xfrm>
        </p:grpSpPr>
        <p:grpSp>
          <p:nvGrpSpPr>
            <p:cNvPr id="14517" name="Group 178"/>
            <p:cNvGrpSpPr>
              <a:grpSpLocks/>
            </p:cNvGrpSpPr>
            <p:nvPr/>
          </p:nvGrpSpPr>
          <p:grpSpPr bwMode="auto">
            <a:xfrm>
              <a:off x="1296" y="1440"/>
              <a:ext cx="1306" cy="393"/>
              <a:chOff x="1296" y="811"/>
              <a:chExt cx="1306" cy="393"/>
            </a:xfrm>
          </p:grpSpPr>
          <p:grpSp>
            <p:nvGrpSpPr>
              <p:cNvPr id="14528" name="Group 179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539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40" name="Rectangle 181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41" name="Rectangle 182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3</a:t>
                  </a:r>
                  <a:endParaRPr lang="en-US" altLang="zh-CN" sz="2400" dirty="0"/>
                </a:p>
              </p:txBody>
            </p:sp>
            <p:sp>
              <p:nvSpPr>
                <p:cNvPr id="14542" name="Line 18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3" name="Line 184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4" name="Line 18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5" name="Line 186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6" name="Line 187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47" name="Line 188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529" name="Group 189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530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31" name="Rectangle 191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32" name="Rectangle 192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6</a:t>
                  </a:r>
                  <a:endParaRPr lang="en-US" altLang="zh-CN" sz="2400" dirty="0"/>
                </a:p>
              </p:txBody>
            </p:sp>
            <p:sp>
              <p:nvSpPr>
                <p:cNvPr id="14533" name="Line 19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4" name="Line 194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5" name="Line 19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6" name="Line 196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7" name="Line 197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38" name="Line 198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518" name="Group 199"/>
            <p:cNvGrpSpPr>
              <a:grpSpLocks/>
            </p:cNvGrpSpPr>
            <p:nvPr/>
          </p:nvGrpSpPr>
          <p:grpSpPr bwMode="auto">
            <a:xfrm>
              <a:off x="2496" y="1440"/>
              <a:ext cx="730" cy="388"/>
              <a:chOff x="1296" y="811"/>
              <a:chExt cx="730" cy="388"/>
            </a:xfrm>
          </p:grpSpPr>
          <p:sp>
            <p:nvSpPr>
              <p:cNvPr id="14519" name="Text Box 200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520" name="Rectangle 201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/>
                  <a:t>^</a:t>
                </a:r>
              </a:p>
            </p:txBody>
          </p:sp>
          <p:sp>
            <p:nvSpPr>
              <p:cNvPr id="14521" name="Rectangle 202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5</a:t>
                </a:r>
                <a:endParaRPr lang="en-US" altLang="zh-CN" sz="2400" dirty="0"/>
              </a:p>
            </p:txBody>
          </p:sp>
          <p:sp>
            <p:nvSpPr>
              <p:cNvPr id="14522" name="Line 203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23" name="Line 204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24" name="Line 205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25" name="Line 206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26" name="Line 207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527" name="Line 208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521" name="Group 209"/>
          <p:cNvGrpSpPr>
            <a:grpSpLocks/>
          </p:cNvGrpSpPr>
          <p:nvPr/>
        </p:nvGrpSpPr>
        <p:grpSpPr bwMode="auto">
          <a:xfrm>
            <a:off x="2362201" y="4619460"/>
            <a:ext cx="3902075" cy="623888"/>
            <a:chOff x="1296" y="1104"/>
            <a:chExt cx="2458" cy="393"/>
          </a:xfrm>
        </p:grpSpPr>
        <p:grpSp>
          <p:nvGrpSpPr>
            <p:cNvPr id="14475" name="Group 210"/>
            <p:cNvGrpSpPr>
              <a:grpSpLocks/>
            </p:cNvGrpSpPr>
            <p:nvPr/>
          </p:nvGrpSpPr>
          <p:grpSpPr bwMode="auto">
            <a:xfrm>
              <a:off x="2448" y="1104"/>
              <a:ext cx="1306" cy="393"/>
              <a:chOff x="1296" y="811"/>
              <a:chExt cx="1306" cy="393"/>
            </a:xfrm>
          </p:grpSpPr>
          <p:grpSp>
            <p:nvGrpSpPr>
              <p:cNvPr id="14497" name="Group 211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508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09" name="Rectangle 213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510" name="Rectangle 214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4</a:t>
                  </a:r>
                  <a:endParaRPr lang="en-US" altLang="zh-CN" sz="2400" dirty="0"/>
                </a:p>
              </p:txBody>
            </p:sp>
            <p:sp>
              <p:nvSpPr>
                <p:cNvPr id="14511" name="Line 21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2" name="Line 216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3" name="Line 217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4" name="Line 218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5" name="Line 219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16" name="Line 220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498" name="Group 221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499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500" name="Rectangle 223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/>
                    <a:t>^</a:t>
                  </a:r>
                </a:p>
              </p:txBody>
            </p:sp>
            <p:sp>
              <p:nvSpPr>
                <p:cNvPr id="14501" name="Rectangle 224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6</a:t>
                  </a:r>
                  <a:endParaRPr lang="en-US" altLang="zh-CN" sz="2400" dirty="0"/>
                </a:p>
              </p:txBody>
            </p:sp>
            <p:sp>
              <p:nvSpPr>
                <p:cNvPr id="14502" name="Line 22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3" name="Line 226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4" name="Line 227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5" name="Line 228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6" name="Line 229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07" name="Line 230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76" name="Group 231"/>
            <p:cNvGrpSpPr>
              <a:grpSpLocks/>
            </p:cNvGrpSpPr>
            <p:nvPr/>
          </p:nvGrpSpPr>
          <p:grpSpPr bwMode="auto">
            <a:xfrm>
              <a:off x="1296" y="1104"/>
              <a:ext cx="1306" cy="393"/>
              <a:chOff x="1296" y="811"/>
              <a:chExt cx="1306" cy="393"/>
            </a:xfrm>
          </p:grpSpPr>
          <p:grpSp>
            <p:nvGrpSpPr>
              <p:cNvPr id="14477" name="Group 232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488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489" name="Rectangle 234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490" name="Rectangle 235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0</a:t>
                  </a:r>
                  <a:endParaRPr lang="en-US" altLang="zh-CN" sz="2400" dirty="0"/>
                </a:p>
              </p:txBody>
            </p:sp>
            <p:sp>
              <p:nvSpPr>
                <p:cNvPr id="14491" name="Line 236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2" name="Line 237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3" name="Line 238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4" name="Line 239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5" name="Line 240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96" name="Line 241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478" name="Group 242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479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480" name="Rectangle 244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481" name="Rectangle 245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1</a:t>
                  </a:r>
                  <a:endParaRPr lang="en-US" altLang="zh-CN" sz="2400" dirty="0"/>
                </a:p>
              </p:txBody>
            </p:sp>
            <p:sp>
              <p:nvSpPr>
                <p:cNvPr id="14482" name="Line 246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3" name="Line 247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4" name="Line 248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5" name="Line 249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6" name="Line 250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87" name="Line 251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564" name="Group 252"/>
          <p:cNvGrpSpPr>
            <a:grpSpLocks/>
          </p:cNvGrpSpPr>
          <p:nvPr/>
        </p:nvGrpSpPr>
        <p:grpSpPr bwMode="auto">
          <a:xfrm>
            <a:off x="2362201" y="5152860"/>
            <a:ext cx="5654675" cy="623888"/>
            <a:chOff x="1248" y="2784"/>
            <a:chExt cx="3562" cy="393"/>
          </a:xfrm>
        </p:grpSpPr>
        <p:grpSp>
          <p:nvGrpSpPr>
            <p:cNvPr id="14411" name="Group 253"/>
            <p:cNvGrpSpPr>
              <a:grpSpLocks/>
            </p:cNvGrpSpPr>
            <p:nvPr/>
          </p:nvGrpSpPr>
          <p:grpSpPr bwMode="auto">
            <a:xfrm>
              <a:off x="1248" y="2784"/>
              <a:ext cx="2458" cy="393"/>
              <a:chOff x="1296" y="1104"/>
              <a:chExt cx="2458" cy="393"/>
            </a:xfrm>
          </p:grpSpPr>
          <p:grpSp>
            <p:nvGrpSpPr>
              <p:cNvPr id="14433" name="Group 254"/>
              <p:cNvGrpSpPr>
                <a:grpSpLocks/>
              </p:cNvGrpSpPr>
              <p:nvPr/>
            </p:nvGrpSpPr>
            <p:grpSpPr bwMode="auto">
              <a:xfrm>
                <a:off x="2448" y="1104"/>
                <a:ext cx="1306" cy="393"/>
                <a:chOff x="1296" y="811"/>
                <a:chExt cx="1306" cy="393"/>
              </a:xfrm>
            </p:grpSpPr>
            <p:grpSp>
              <p:nvGrpSpPr>
                <p:cNvPr id="14455" name="Group 255"/>
                <p:cNvGrpSpPr>
                  <a:grpSpLocks/>
                </p:cNvGrpSpPr>
                <p:nvPr/>
              </p:nvGrpSpPr>
              <p:grpSpPr bwMode="auto">
                <a:xfrm>
                  <a:off x="1296" y="811"/>
                  <a:ext cx="730" cy="388"/>
                  <a:chOff x="1296" y="811"/>
                  <a:chExt cx="730" cy="388"/>
                </a:xfrm>
              </p:grpSpPr>
              <p:sp>
                <p:nvSpPr>
                  <p:cNvPr id="14466" name="Text Box 2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0" y="811"/>
                    <a:ext cx="116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zh-CN" altLang="zh-CN" sz="3200" b="1"/>
                  </a:p>
                </p:txBody>
              </p:sp>
              <p:sp>
                <p:nvSpPr>
                  <p:cNvPr id="14467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912"/>
                    <a:ext cx="240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endParaRPr lang="zh-CN" altLang="zh-CN" sz="2400"/>
                  </a:p>
                </p:txBody>
              </p:sp>
              <p:sp>
                <p:nvSpPr>
                  <p:cNvPr id="14468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912"/>
                    <a:ext cx="192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r>
                      <a:rPr lang="en-US" altLang="zh-CN" sz="2400" dirty="0" smtClean="0"/>
                      <a:t>3</a:t>
                    </a:r>
                    <a:endParaRPr lang="en-US" altLang="zh-CN" sz="2400" dirty="0"/>
                  </a:p>
                </p:txBody>
              </p:sp>
              <p:sp>
                <p:nvSpPr>
                  <p:cNvPr id="14469" name="Line 25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0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199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1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2" name="Line 262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12"/>
                    <a:ext cx="0" cy="28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3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4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056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56" name="Group 265"/>
                <p:cNvGrpSpPr>
                  <a:grpSpLocks/>
                </p:cNvGrpSpPr>
                <p:nvPr/>
              </p:nvGrpSpPr>
              <p:grpSpPr bwMode="auto">
                <a:xfrm>
                  <a:off x="1872" y="816"/>
                  <a:ext cx="730" cy="388"/>
                  <a:chOff x="1296" y="811"/>
                  <a:chExt cx="730" cy="388"/>
                </a:xfrm>
              </p:grpSpPr>
              <p:sp>
                <p:nvSpPr>
                  <p:cNvPr id="14457" name="Text Box 2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0" y="811"/>
                    <a:ext cx="116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zh-CN" altLang="zh-CN" sz="3200" b="1"/>
                  </a:p>
                </p:txBody>
              </p:sp>
              <p:sp>
                <p:nvSpPr>
                  <p:cNvPr id="14458" name="Rectangle 26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912"/>
                    <a:ext cx="240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endParaRPr lang="zh-CN" altLang="zh-CN" sz="2400"/>
                  </a:p>
                </p:txBody>
              </p:sp>
              <p:sp>
                <p:nvSpPr>
                  <p:cNvPr id="14459" name="Rectangle 26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912"/>
                    <a:ext cx="192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r>
                      <a:rPr lang="en-US" altLang="zh-CN" sz="2400" dirty="0" smtClean="0"/>
                      <a:t>4</a:t>
                    </a:r>
                    <a:endParaRPr lang="en-US" altLang="zh-CN" sz="2400" dirty="0"/>
                  </a:p>
                </p:txBody>
              </p:sp>
              <p:sp>
                <p:nvSpPr>
                  <p:cNvPr id="14460" name="Line 26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1" name="Line 27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199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2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3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12"/>
                    <a:ext cx="0" cy="28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4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5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056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434" name="Group 275"/>
              <p:cNvGrpSpPr>
                <a:grpSpLocks/>
              </p:cNvGrpSpPr>
              <p:nvPr/>
            </p:nvGrpSpPr>
            <p:grpSpPr bwMode="auto">
              <a:xfrm>
                <a:off x="1296" y="1104"/>
                <a:ext cx="1306" cy="393"/>
                <a:chOff x="1296" y="811"/>
                <a:chExt cx="1306" cy="393"/>
              </a:xfrm>
            </p:grpSpPr>
            <p:grpSp>
              <p:nvGrpSpPr>
                <p:cNvPr id="14435" name="Group 276"/>
                <p:cNvGrpSpPr>
                  <a:grpSpLocks/>
                </p:cNvGrpSpPr>
                <p:nvPr/>
              </p:nvGrpSpPr>
              <p:grpSpPr bwMode="auto">
                <a:xfrm>
                  <a:off x="1296" y="811"/>
                  <a:ext cx="730" cy="388"/>
                  <a:chOff x="1296" y="811"/>
                  <a:chExt cx="730" cy="388"/>
                </a:xfrm>
              </p:grpSpPr>
              <p:sp>
                <p:nvSpPr>
                  <p:cNvPr id="14446" name="Text Box 2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0" y="811"/>
                    <a:ext cx="116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zh-CN" altLang="zh-CN" sz="3200" b="1"/>
                  </a:p>
                </p:txBody>
              </p:sp>
              <p:sp>
                <p:nvSpPr>
                  <p:cNvPr id="14447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912"/>
                    <a:ext cx="240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endParaRPr lang="zh-CN" altLang="zh-CN" sz="2400"/>
                  </a:p>
                </p:txBody>
              </p:sp>
              <p:sp>
                <p:nvSpPr>
                  <p:cNvPr id="14448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912"/>
                    <a:ext cx="192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r>
                      <a:rPr lang="en-US" altLang="zh-CN" sz="2400" dirty="0" smtClean="0"/>
                      <a:t>1</a:t>
                    </a:r>
                    <a:endParaRPr lang="en-US" altLang="zh-CN" sz="2400" dirty="0"/>
                  </a:p>
                </p:txBody>
              </p:sp>
              <p:sp>
                <p:nvSpPr>
                  <p:cNvPr id="14449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0" name="Line 281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199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1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2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12"/>
                    <a:ext cx="0" cy="28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3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4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056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36" name="Group 286"/>
                <p:cNvGrpSpPr>
                  <a:grpSpLocks/>
                </p:cNvGrpSpPr>
                <p:nvPr/>
              </p:nvGrpSpPr>
              <p:grpSpPr bwMode="auto">
                <a:xfrm>
                  <a:off x="1872" y="816"/>
                  <a:ext cx="730" cy="388"/>
                  <a:chOff x="1296" y="811"/>
                  <a:chExt cx="730" cy="388"/>
                </a:xfrm>
              </p:grpSpPr>
              <p:sp>
                <p:nvSpPr>
                  <p:cNvPr id="14437" name="Text Box 2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0" y="811"/>
                    <a:ext cx="116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endParaRPr lang="zh-CN" altLang="zh-CN" sz="3200" b="1"/>
                  </a:p>
                </p:txBody>
              </p:sp>
              <p:sp>
                <p:nvSpPr>
                  <p:cNvPr id="14438" name="Rectangle 28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912"/>
                    <a:ext cx="240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endParaRPr lang="zh-CN" altLang="zh-CN" sz="2400"/>
                  </a:p>
                </p:txBody>
              </p:sp>
              <p:sp>
                <p:nvSpPr>
                  <p:cNvPr id="14439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912"/>
                    <a:ext cx="192" cy="2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buFontTx/>
                      <a:buNone/>
                    </a:pPr>
                    <a:r>
                      <a:rPr lang="en-US" altLang="zh-CN" sz="2400" dirty="0" smtClean="0"/>
                      <a:t>2</a:t>
                    </a:r>
                    <a:endParaRPr lang="en-US" altLang="zh-CN" sz="2400" dirty="0"/>
                  </a:p>
                </p:txBody>
              </p:sp>
              <p:sp>
                <p:nvSpPr>
                  <p:cNvPr id="14440" name="Line 29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41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199"/>
                    <a:ext cx="4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42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43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12"/>
                    <a:ext cx="0" cy="28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44" name="Line 29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912"/>
                    <a:ext cx="0" cy="287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round/>
                    <a:headEnd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45" name="Line 295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056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4412" name="Group 296"/>
            <p:cNvGrpSpPr>
              <a:grpSpLocks/>
            </p:cNvGrpSpPr>
            <p:nvPr/>
          </p:nvGrpSpPr>
          <p:grpSpPr bwMode="auto">
            <a:xfrm>
              <a:off x="3504" y="2784"/>
              <a:ext cx="1306" cy="393"/>
              <a:chOff x="1296" y="811"/>
              <a:chExt cx="1306" cy="393"/>
            </a:xfrm>
          </p:grpSpPr>
          <p:grpSp>
            <p:nvGrpSpPr>
              <p:cNvPr id="14413" name="Group 297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424" name="Text Box 298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425" name="Rectangle 299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426" name="Rectangle 300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5</a:t>
                  </a:r>
                  <a:endParaRPr lang="en-US" altLang="zh-CN" sz="2400" dirty="0"/>
                </a:p>
              </p:txBody>
            </p:sp>
            <p:sp>
              <p:nvSpPr>
                <p:cNvPr id="14427" name="Line 30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8" name="Line 302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9" name="Line 30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30" name="Line 304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31" name="Line 305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32" name="Line 306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414" name="Group 307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415" name="Text Box 308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416" name="Rectangle 309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/>
                    <a:t>^</a:t>
                  </a:r>
                </a:p>
              </p:txBody>
            </p:sp>
            <p:sp>
              <p:nvSpPr>
                <p:cNvPr id="14417" name="Rectangle 310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7</a:t>
                  </a:r>
                  <a:endParaRPr lang="en-US" altLang="zh-CN" sz="2400" dirty="0"/>
                </a:p>
              </p:txBody>
            </p:sp>
            <p:sp>
              <p:nvSpPr>
                <p:cNvPr id="14418" name="Line 311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19" name="Line 312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0" name="Line 31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1" name="Line 314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2" name="Line 315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23" name="Line 316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629" name="Group 317"/>
          <p:cNvGrpSpPr>
            <a:grpSpLocks/>
          </p:cNvGrpSpPr>
          <p:nvPr/>
        </p:nvGrpSpPr>
        <p:grpSpPr bwMode="auto">
          <a:xfrm>
            <a:off x="2362201" y="5686260"/>
            <a:ext cx="3063875" cy="623888"/>
            <a:chOff x="1296" y="1440"/>
            <a:chExt cx="1930" cy="393"/>
          </a:xfrm>
        </p:grpSpPr>
        <p:grpSp>
          <p:nvGrpSpPr>
            <p:cNvPr id="14380" name="Group 318"/>
            <p:cNvGrpSpPr>
              <a:grpSpLocks/>
            </p:cNvGrpSpPr>
            <p:nvPr/>
          </p:nvGrpSpPr>
          <p:grpSpPr bwMode="auto">
            <a:xfrm>
              <a:off x="1296" y="1440"/>
              <a:ext cx="1306" cy="393"/>
              <a:chOff x="1296" y="811"/>
              <a:chExt cx="1306" cy="393"/>
            </a:xfrm>
          </p:grpSpPr>
          <p:grpSp>
            <p:nvGrpSpPr>
              <p:cNvPr id="14391" name="Group 319"/>
              <p:cNvGrpSpPr>
                <a:grpSpLocks/>
              </p:cNvGrpSpPr>
              <p:nvPr/>
            </p:nvGrpSpPr>
            <p:grpSpPr bwMode="auto">
              <a:xfrm>
                <a:off x="1296" y="811"/>
                <a:ext cx="730" cy="388"/>
                <a:chOff x="1296" y="811"/>
                <a:chExt cx="730" cy="388"/>
              </a:xfrm>
            </p:grpSpPr>
            <p:sp>
              <p:nvSpPr>
                <p:cNvPr id="14402" name="Text Box 320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403" name="Rectangle 321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404" name="Rectangle 322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2</a:t>
                  </a:r>
                  <a:endParaRPr lang="en-US" altLang="zh-CN" sz="2400" dirty="0"/>
                </a:p>
              </p:txBody>
            </p:sp>
            <p:sp>
              <p:nvSpPr>
                <p:cNvPr id="14405" name="Line 32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6" name="Line 324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7" name="Line 32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8" name="Line 326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9" name="Line 327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10" name="Line 328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92" name="Group 329"/>
              <p:cNvGrpSpPr>
                <a:grpSpLocks/>
              </p:cNvGrpSpPr>
              <p:nvPr/>
            </p:nvGrpSpPr>
            <p:grpSpPr bwMode="auto">
              <a:xfrm>
                <a:off x="1872" y="816"/>
                <a:ext cx="730" cy="388"/>
                <a:chOff x="1296" y="811"/>
                <a:chExt cx="730" cy="388"/>
              </a:xfrm>
            </p:grpSpPr>
            <p:sp>
              <p:nvSpPr>
                <p:cNvPr id="14393" name="Text Box 330"/>
                <p:cNvSpPr txBox="1">
                  <a:spLocks noChangeArrowheads="1"/>
                </p:cNvSpPr>
                <p:nvPr/>
              </p:nvSpPr>
              <p:spPr bwMode="auto">
                <a:xfrm>
                  <a:off x="1910" y="811"/>
                  <a:ext cx="1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3200" b="1"/>
                </a:p>
              </p:txBody>
            </p:sp>
            <p:sp>
              <p:nvSpPr>
                <p:cNvPr id="14394" name="Rectangle 331"/>
                <p:cNvSpPr>
                  <a:spLocks noChangeArrowheads="1"/>
                </p:cNvSpPr>
                <p:nvPr/>
              </p:nvSpPr>
              <p:spPr bwMode="auto">
                <a:xfrm>
                  <a:off x="1728" y="912"/>
                  <a:ext cx="24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zh-CN" sz="2400"/>
                </a:p>
              </p:txBody>
            </p:sp>
            <p:sp>
              <p:nvSpPr>
                <p:cNvPr id="14395" name="Rectangle 332"/>
                <p:cNvSpPr>
                  <a:spLocks noChangeArrowheads="1"/>
                </p:cNvSpPr>
                <p:nvPr/>
              </p:nvSpPr>
              <p:spPr bwMode="auto">
                <a:xfrm>
                  <a:off x="1536" y="912"/>
                  <a:ext cx="19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400" dirty="0" smtClean="0"/>
                    <a:t>3</a:t>
                  </a:r>
                  <a:endParaRPr lang="en-US" altLang="zh-CN" sz="2400" dirty="0"/>
                </a:p>
              </p:txBody>
            </p:sp>
            <p:sp>
              <p:nvSpPr>
                <p:cNvPr id="14396" name="Line 333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97" name="Line 334"/>
                <p:cNvSpPr>
                  <a:spLocks noChangeShapeType="1"/>
                </p:cNvSpPr>
                <p:nvPr/>
              </p:nvSpPr>
              <p:spPr bwMode="auto">
                <a:xfrm>
                  <a:off x="1536" y="1199"/>
                  <a:ext cx="4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98" name="Line 335"/>
                <p:cNvSpPr>
                  <a:spLocks noChangeShapeType="1"/>
                </p:cNvSpPr>
                <p:nvPr/>
              </p:nvSpPr>
              <p:spPr bwMode="auto">
                <a:xfrm>
                  <a:off x="1536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99" name="Line 336"/>
                <p:cNvSpPr>
                  <a:spLocks noChangeShapeType="1"/>
                </p:cNvSpPr>
                <p:nvPr/>
              </p:nvSpPr>
              <p:spPr bwMode="auto">
                <a:xfrm>
                  <a:off x="1728" y="912"/>
                  <a:ext cx="0" cy="2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0" name="Line 337"/>
                <p:cNvSpPr>
                  <a:spLocks noChangeShapeType="1"/>
                </p:cNvSpPr>
                <p:nvPr/>
              </p:nvSpPr>
              <p:spPr bwMode="auto">
                <a:xfrm>
                  <a:off x="1968" y="912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01" name="Line 338"/>
                <p:cNvSpPr>
                  <a:spLocks noChangeShapeType="1"/>
                </p:cNvSpPr>
                <p:nvPr/>
              </p:nvSpPr>
              <p:spPr bwMode="auto">
                <a:xfrm>
                  <a:off x="1296" y="1056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381" name="Group 339"/>
            <p:cNvGrpSpPr>
              <a:grpSpLocks/>
            </p:cNvGrpSpPr>
            <p:nvPr/>
          </p:nvGrpSpPr>
          <p:grpSpPr bwMode="auto">
            <a:xfrm>
              <a:off x="2496" y="1440"/>
              <a:ext cx="730" cy="388"/>
              <a:chOff x="1296" y="811"/>
              <a:chExt cx="730" cy="388"/>
            </a:xfrm>
          </p:grpSpPr>
          <p:sp>
            <p:nvSpPr>
              <p:cNvPr id="14382" name="Text Box 340"/>
              <p:cNvSpPr txBox="1">
                <a:spLocks noChangeArrowheads="1"/>
              </p:cNvSpPr>
              <p:nvPr/>
            </p:nvSpPr>
            <p:spPr bwMode="auto">
              <a:xfrm>
                <a:off x="1910" y="811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zh-CN" sz="3200" b="1"/>
              </a:p>
            </p:txBody>
          </p:sp>
          <p:sp>
            <p:nvSpPr>
              <p:cNvPr id="14383" name="Rectangle 341"/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24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/>
                  <a:t>^</a:t>
                </a:r>
              </a:p>
            </p:txBody>
          </p:sp>
          <p:sp>
            <p:nvSpPr>
              <p:cNvPr id="14384" name="Rectangle 342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19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 smtClean="0"/>
                  <a:t>6</a:t>
                </a:r>
                <a:endParaRPr lang="en-US" altLang="zh-CN" sz="2400" dirty="0"/>
              </a:p>
            </p:txBody>
          </p:sp>
          <p:sp>
            <p:nvSpPr>
              <p:cNvPr id="14385" name="Line 343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6" name="Line 344"/>
              <p:cNvSpPr>
                <a:spLocks noChangeShapeType="1"/>
              </p:cNvSpPr>
              <p:nvPr/>
            </p:nvSpPr>
            <p:spPr bwMode="auto">
              <a:xfrm>
                <a:off x="1536" y="1199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7" name="Line 345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8" name="Line 346"/>
              <p:cNvSpPr>
                <a:spLocks noChangeShapeType="1"/>
              </p:cNvSpPr>
              <p:nvPr/>
            </p:nvSpPr>
            <p:spPr bwMode="auto">
              <a:xfrm>
                <a:off x="1728" y="912"/>
                <a:ext cx="0" cy="2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9" name="Line 347"/>
              <p:cNvSpPr>
                <a:spLocks noChangeShapeType="1"/>
              </p:cNvSpPr>
              <p:nvPr/>
            </p:nvSpPr>
            <p:spPr bwMode="auto">
              <a:xfrm>
                <a:off x="1968" y="912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90" name="Line 348"/>
              <p:cNvSpPr>
                <a:spLocks noChangeShapeType="1"/>
              </p:cNvSpPr>
              <p:nvPr/>
            </p:nvSpPr>
            <p:spPr bwMode="auto">
              <a:xfrm>
                <a:off x="1296" y="10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3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7.2.2 </a:t>
            </a:r>
            <a:r>
              <a:rPr lang="zh-CN" altLang="en-US" kern="1200"/>
              <a:t>图的邻接表表示法</a:t>
            </a:r>
          </a:p>
        </p:txBody>
      </p:sp>
      <p:sp>
        <p:nvSpPr>
          <p:cNvPr id="2" name="矩形 1"/>
          <p:cNvSpPr/>
          <p:nvPr/>
        </p:nvSpPr>
        <p:spPr>
          <a:xfrm>
            <a:off x="3336064" y="639535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邻接表</a:t>
            </a:r>
          </a:p>
        </p:txBody>
      </p:sp>
      <p:sp>
        <p:nvSpPr>
          <p:cNvPr id="322" name="Rectangle 53"/>
          <p:cNvSpPr>
            <a:spLocks noChangeArrowheads="1"/>
          </p:cNvSpPr>
          <p:nvPr/>
        </p:nvSpPr>
        <p:spPr bwMode="auto">
          <a:xfrm>
            <a:off x="1421719" y="2178579"/>
            <a:ext cx="346755" cy="89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 smtClean="0"/>
              <a:t>0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/>
              <a:t>1</a:t>
            </a:r>
          </a:p>
          <a:p>
            <a:pPr eaLnBrk="1" hangingPunct="1">
              <a:buFontTx/>
              <a:buNone/>
            </a:pPr>
            <a:endParaRPr lang="en-US" altLang="zh-CN" sz="2400" dirty="0" smtClean="0"/>
          </a:p>
          <a:p>
            <a:pPr eaLnBrk="1" hangingPunct="1">
              <a:buFontTx/>
              <a:buNone/>
            </a:pPr>
            <a:endParaRPr lang="en-US" altLang="zh-CN" sz="2400" dirty="0"/>
          </a:p>
        </p:txBody>
      </p:sp>
      <p:sp>
        <p:nvSpPr>
          <p:cNvPr id="324" name="Rectangle 53"/>
          <p:cNvSpPr>
            <a:spLocks noChangeArrowheads="1"/>
          </p:cNvSpPr>
          <p:nvPr/>
        </p:nvSpPr>
        <p:spPr bwMode="auto">
          <a:xfrm>
            <a:off x="1430906" y="3187881"/>
            <a:ext cx="346755" cy="89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 smtClean="0"/>
              <a:t>2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/>
              <a:t>3</a:t>
            </a:r>
          </a:p>
          <a:p>
            <a:pPr eaLnBrk="1" hangingPunct="1">
              <a:buFontTx/>
              <a:buNone/>
            </a:pPr>
            <a:endParaRPr lang="en-US" altLang="zh-CN" sz="2400" dirty="0" smtClean="0"/>
          </a:p>
          <a:p>
            <a:pPr eaLnBrk="1" hangingPunct="1">
              <a:buFontTx/>
              <a:buNone/>
            </a:pPr>
            <a:endParaRPr lang="en-US" altLang="zh-CN" sz="2400" dirty="0"/>
          </a:p>
        </p:txBody>
      </p:sp>
      <p:sp>
        <p:nvSpPr>
          <p:cNvPr id="325" name="Rectangle 53"/>
          <p:cNvSpPr>
            <a:spLocks noChangeArrowheads="1"/>
          </p:cNvSpPr>
          <p:nvPr/>
        </p:nvSpPr>
        <p:spPr bwMode="auto">
          <a:xfrm>
            <a:off x="1424212" y="4240892"/>
            <a:ext cx="346755" cy="89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 smtClean="0"/>
              <a:t>4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/>
              <a:t>5</a:t>
            </a:r>
          </a:p>
          <a:p>
            <a:pPr eaLnBrk="1" hangingPunct="1">
              <a:buFontTx/>
              <a:buNone/>
            </a:pPr>
            <a:endParaRPr lang="en-US" altLang="zh-CN" sz="2400" dirty="0" smtClean="0"/>
          </a:p>
          <a:p>
            <a:pPr eaLnBrk="1" hangingPunct="1">
              <a:buFontTx/>
              <a:buNone/>
            </a:pPr>
            <a:endParaRPr lang="en-US" altLang="zh-CN" sz="2400" dirty="0"/>
          </a:p>
        </p:txBody>
      </p:sp>
      <p:sp>
        <p:nvSpPr>
          <p:cNvPr id="326" name="Rectangle 53"/>
          <p:cNvSpPr>
            <a:spLocks noChangeArrowheads="1"/>
          </p:cNvSpPr>
          <p:nvPr/>
        </p:nvSpPr>
        <p:spPr bwMode="auto">
          <a:xfrm>
            <a:off x="1440092" y="5293903"/>
            <a:ext cx="346755" cy="89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 smtClean="0"/>
              <a:t>6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/>
              <a:t>7</a:t>
            </a:r>
          </a:p>
          <a:p>
            <a:pPr eaLnBrk="1" hangingPunct="1">
              <a:buFontTx/>
              <a:buNone/>
            </a:pPr>
            <a:endParaRPr lang="en-US" altLang="zh-CN" sz="2400" dirty="0" smtClean="0"/>
          </a:p>
          <a:p>
            <a:pPr eaLnBrk="1" hangingPunct="1">
              <a:buFontTx/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952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447800"/>
            <a:ext cx="7772400" cy="11430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7030A0"/>
                </a:solidFill>
              </a:rPr>
              <a:t>第</a:t>
            </a:r>
            <a:r>
              <a:rPr lang="en-US" altLang="zh-CN" sz="48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zh-CN" altLang="en-US" sz="4800">
                <a:solidFill>
                  <a:srgbClr val="7030A0"/>
                </a:solidFill>
              </a:rPr>
              <a:t>章 图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10317" y="2733739"/>
            <a:ext cx="8534400" cy="3799408"/>
          </a:xfrm>
        </p:spPr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7.1</a:t>
            </a:r>
            <a:r>
              <a:rPr lang="zh-CN" altLang="en-US" sz="3200" dirty="0"/>
              <a:t> 图的定义和术语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7.2</a:t>
            </a:r>
            <a:r>
              <a:rPr lang="zh-CN" altLang="en-US" sz="3200" dirty="0"/>
              <a:t> 图的存储结构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7.3</a:t>
            </a:r>
            <a:r>
              <a:rPr lang="zh-CN" altLang="en-US" sz="3200" dirty="0"/>
              <a:t> 图的遍历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7.4</a:t>
            </a:r>
            <a:r>
              <a:rPr lang="zh-CN" altLang="en-US" sz="3200" dirty="0"/>
              <a:t> 图的连通性问题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7.5 </a:t>
            </a:r>
            <a:r>
              <a:rPr lang="zh-CN" altLang="en-US" sz="3200" dirty="0"/>
              <a:t>有向无环图及其应用</a:t>
            </a:r>
            <a:endParaRPr lang="en-US" altLang="zh-CN" sz="3200" dirty="0"/>
          </a:p>
          <a:p>
            <a:pPr eaLnBrk="1" hangingPunct="1">
              <a:buFont typeface="Wingdings" charset="2"/>
              <a:buChar char="q"/>
            </a:pPr>
            <a:r>
              <a:rPr lang="en-US" altLang="zh-CN" sz="3200" dirty="0"/>
              <a:t>7.6 </a:t>
            </a:r>
            <a:r>
              <a:rPr lang="zh-CN" altLang="en-US" sz="3200" dirty="0"/>
              <a:t>最短路径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88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518322" y="1455010"/>
            <a:ext cx="10508578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int createUDG(ALGraph &amp;G ){//</a:t>
            </a:r>
            <a:r>
              <a:rPr kumimoji="1" lang="zh-CN" altLang="en-US" sz="2800" dirty="0">
                <a:latin typeface="Times New Roman" charset="0"/>
              </a:rPr>
              <a:t>建立有向图的邻接表</a:t>
            </a:r>
            <a:endParaRPr kumimoji="1" lang="en-US" altLang="zh-CN" sz="2800" dirty="0">
              <a:latin typeface="Times New Roman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ArcNode *p;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int num, i, j,v1, v2;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scanf( &amp;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G.vexnum</a:t>
            </a:r>
            <a:r>
              <a:rPr kumimoji="1" lang="en-US" altLang="zh-CN" sz="2800" dirty="0">
                <a:latin typeface="Times New Roman" charset="0"/>
              </a:rPr>
              <a:t>);  //</a:t>
            </a:r>
            <a:r>
              <a:rPr kumimoji="1" lang="zh-CN" altLang="en-US" sz="2800" dirty="0">
                <a:latin typeface="Times New Roman" charset="0"/>
              </a:rPr>
              <a:t>读入结点数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dirty="0">
                <a:latin typeface="Times New Roman" charset="0"/>
              </a:rPr>
              <a:t>      </a:t>
            </a:r>
            <a:r>
              <a:rPr kumimoji="1" lang="en-US" altLang="zh-CN" sz="2800" dirty="0">
                <a:latin typeface="Times New Roman" charset="0"/>
              </a:rPr>
              <a:t>scanf( &amp;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G.arcnum</a:t>
            </a:r>
            <a:r>
              <a:rPr kumimoji="1" lang="en-US" altLang="zh-CN" sz="2800" dirty="0">
                <a:latin typeface="Times New Roman" charset="0"/>
              </a:rPr>
              <a:t>);  //</a:t>
            </a:r>
            <a:r>
              <a:rPr kumimoji="1" lang="zh-CN" altLang="en-US" sz="2800" dirty="0">
                <a:latin typeface="Times New Roman" charset="0"/>
              </a:rPr>
              <a:t>读入弧（边）数</a:t>
            </a:r>
            <a:endParaRPr kumimoji="1" lang="en-US" altLang="zh-CN" sz="2800" dirty="0">
              <a:latin typeface="Times New Roman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charset="0"/>
              </a:rPr>
              <a:t>    </a:t>
            </a:r>
            <a:r>
              <a:rPr lang="en-US" altLang="zh-CN" sz="2800" dirty="0">
                <a:latin typeface="Times New Roman" charset="0"/>
              </a:rPr>
              <a:t>for (</a:t>
            </a:r>
            <a:r>
              <a:rPr lang="en-US" altLang="zh-CN" sz="2800" dirty="0" err="1">
                <a:latin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</a:rPr>
              <a:t>=0;i&lt;</a:t>
            </a:r>
            <a:r>
              <a:rPr lang="en-US" altLang="zh-CN" sz="2800" dirty="0" err="1">
                <a:latin typeface="Times New Roman" charset="0"/>
              </a:rPr>
              <a:t>G.vexnum;i</a:t>
            </a:r>
            <a:r>
              <a:rPr lang="en-US" altLang="zh-CN" sz="2800" dirty="0">
                <a:latin typeface="Times New Roman" charset="0"/>
              </a:rPr>
              <a:t>++) </a:t>
            </a:r>
            <a:r>
              <a:rPr lang="en-US" altLang="zh-CN" sz="2800" dirty="0" err="1">
                <a:latin typeface="Times New Roman" charset="0"/>
              </a:rPr>
              <a:t>scanf</a:t>
            </a:r>
            <a:r>
              <a:rPr lang="en-US" altLang="zh-CN" sz="2800" dirty="0">
                <a:latin typeface="Times New Roman" charset="0"/>
              </a:rPr>
              <a:t>(&amp;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charset="0"/>
              </a:rPr>
              <a:t>G.vertices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[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charset="0"/>
              </a:rPr>
              <a:t>i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Times New Roman" charset="0"/>
              </a:rPr>
              <a:t>].data</a:t>
            </a:r>
            <a:r>
              <a:rPr lang="en-US" altLang="zh-CN" sz="2800" dirty="0" smtClean="0">
                <a:latin typeface="Times New Roman" charset="0"/>
              </a:rPr>
              <a:t>);//</a:t>
            </a:r>
            <a:r>
              <a:rPr lang="zh-CN" altLang="en-US" sz="2800" dirty="0">
                <a:latin typeface="Times New Roman" charset="0"/>
              </a:rPr>
              <a:t>输入顶点值</a:t>
            </a:r>
            <a:endParaRPr kumimoji="1" lang="zh-CN" altLang="en-US" sz="2800" dirty="0">
              <a:latin typeface="Times New Roman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800" dirty="0">
                <a:latin typeface="Times New Roman" charset="0"/>
              </a:rPr>
              <a:t>    </a:t>
            </a:r>
            <a:r>
              <a:rPr kumimoji="1" lang="en-US" altLang="zh-CN" sz="2800" dirty="0" smtClean="0">
                <a:latin typeface="Times New Roman" charset="0"/>
              </a:rPr>
              <a:t>for(</a:t>
            </a:r>
            <a:r>
              <a:rPr kumimoji="1" lang="en-US" altLang="zh-CN" sz="2800" dirty="0" err="1" smtClean="0">
                <a:latin typeface="Times New Roman" charset="0"/>
              </a:rPr>
              <a:t>i</a:t>
            </a:r>
            <a:r>
              <a:rPr kumimoji="1" lang="en-US" altLang="zh-CN" sz="2800" dirty="0" smtClean="0">
                <a:latin typeface="Times New Roman" charset="0"/>
              </a:rPr>
              <a:t>=0</a:t>
            </a:r>
            <a:r>
              <a:rPr kumimoji="1" lang="en-US" altLang="zh-CN" sz="2800" dirty="0">
                <a:latin typeface="Times New Roman" charset="0"/>
              </a:rPr>
              <a:t>; i&lt;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G.vexnum</a:t>
            </a:r>
            <a:r>
              <a:rPr kumimoji="1" lang="en-US" altLang="zh-CN" dirty="0">
                <a:latin typeface="Times New Roman" charset="0"/>
              </a:rPr>
              <a:t> </a:t>
            </a:r>
            <a:r>
              <a:rPr kumimoji="1" lang="en-US" altLang="zh-CN" sz="2800" dirty="0">
                <a:latin typeface="Times New Roman" charset="0"/>
              </a:rPr>
              <a:t>; i++) {   //</a:t>
            </a:r>
            <a:r>
              <a:rPr kumimoji="1" lang="zh-CN" altLang="en-US" sz="2800" dirty="0">
                <a:latin typeface="Times New Roman" charset="0"/>
              </a:rPr>
              <a:t>初始化空邻接表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     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charset="0"/>
              </a:rPr>
              <a:t>G.vertices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[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charset="0"/>
              </a:rPr>
              <a:t>i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charset="0"/>
              </a:rPr>
              <a:t>]. firstarc</a:t>
            </a:r>
            <a:r>
              <a:rPr kumimoji="1" lang="en-US" altLang="zh-CN" sz="2800" dirty="0">
                <a:latin typeface="Times New Roman" charset="0"/>
              </a:rPr>
              <a:t> =NULL; </a:t>
            </a:r>
            <a:r>
              <a:rPr kumimoji="1" lang="en-US" altLang="zh-CN" sz="2800" dirty="0" smtClean="0">
                <a:latin typeface="Times New Roman" charset="0"/>
              </a:rPr>
              <a:t>}</a:t>
            </a:r>
            <a:endParaRPr kumimoji="1" lang="en-US" altLang="zh-CN" sz="2800" dirty="0">
              <a:latin typeface="Times New Roman" charset="0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7.2.2 </a:t>
            </a:r>
            <a:r>
              <a:rPr lang="zh-CN" altLang="en-US" kern="120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15957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553982" y="1219482"/>
            <a:ext cx="8964613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for(</a:t>
            </a:r>
            <a:r>
              <a:rPr kumimoji="1" lang="en-US" altLang="zh-CN" sz="2800" dirty="0" err="1">
                <a:latin typeface="Times New Roman" charset="0"/>
              </a:rPr>
              <a:t>i</a:t>
            </a:r>
            <a:r>
              <a:rPr kumimoji="1" lang="en-US" altLang="zh-CN" sz="2800" dirty="0">
                <a:latin typeface="Times New Roman" charset="0"/>
              </a:rPr>
              <a:t>=0;i&lt;</a:t>
            </a:r>
            <a:r>
              <a:rPr kumimoji="1" lang="en-US" altLang="zh-CN" sz="2800" dirty="0" err="1">
                <a:latin typeface="Times New Roman" charset="0"/>
              </a:rPr>
              <a:t>G.arcnum</a:t>
            </a:r>
            <a:r>
              <a:rPr kumimoji="1" lang="en-US" altLang="zh-CN" sz="2800" dirty="0">
                <a:latin typeface="Times New Roman" charset="0"/>
              </a:rPr>
              <a:t> ;</a:t>
            </a:r>
            <a:r>
              <a:rPr kumimoji="1" lang="en-US" altLang="zh-CN" sz="2800" dirty="0" err="1">
                <a:latin typeface="Times New Roman" charset="0"/>
              </a:rPr>
              <a:t>i</a:t>
            </a:r>
            <a:r>
              <a:rPr kumimoji="1" lang="en-US" altLang="zh-CN" sz="2800" dirty="0">
                <a:latin typeface="Times New Roman" charset="0"/>
              </a:rPr>
              <a:t>++){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</a:t>
            </a:r>
            <a:r>
              <a:rPr kumimoji="1" lang="en-US" altLang="zh-CN" sz="2800" dirty="0" err="1">
                <a:latin typeface="Times New Roman" charset="0"/>
              </a:rPr>
              <a:t>printf</a:t>
            </a:r>
            <a:r>
              <a:rPr kumimoji="1" lang="en-US" altLang="zh-CN" sz="2800" dirty="0">
                <a:latin typeface="Times New Roman" charset="0"/>
              </a:rPr>
              <a:t>(“</a:t>
            </a:r>
            <a:r>
              <a:rPr kumimoji="1" lang="zh-CN" altLang="en-US" sz="2800" dirty="0">
                <a:latin typeface="Times New Roman" charset="0"/>
              </a:rPr>
              <a:t>输入第％</a:t>
            </a:r>
            <a:r>
              <a:rPr kumimoji="1" lang="en-US" altLang="zh-CN" sz="2800" dirty="0">
                <a:latin typeface="Times New Roman" charset="0"/>
              </a:rPr>
              <a:t>d</a:t>
            </a:r>
            <a:r>
              <a:rPr kumimoji="1" lang="zh-CN" altLang="en-US" sz="2800" dirty="0">
                <a:latin typeface="Times New Roman" charset="0"/>
              </a:rPr>
              <a:t>条边（弧）</a:t>
            </a:r>
            <a:r>
              <a:rPr kumimoji="1" lang="en-US" altLang="zh-CN" sz="2800" dirty="0">
                <a:latin typeface="Times New Roman" charset="0"/>
              </a:rPr>
              <a:t>\n”,i+1);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</a:t>
            </a:r>
            <a:r>
              <a:rPr kumimoji="1" lang="en-US" altLang="zh-CN" sz="2800" dirty="0" err="1">
                <a:latin typeface="Times New Roman" charset="0"/>
              </a:rPr>
              <a:t>scanf</a:t>
            </a:r>
            <a:r>
              <a:rPr kumimoji="1" lang="en-US" altLang="zh-CN" sz="2800" dirty="0">
                <a:latin typeface="Times New Roman" charset="0"/>
              </a:rPr>
              <a:t>("%</a:t>
            </a:r>
            <a:r>
              <a:rPr kumimoji="1" lang="en-US" altLang="zh-CN" sz="2800" dirty="0" err="1">
                <a:latin typeface="Times New Roman" charset="0"/>
              </a:rPr>
              <a:t>c%c</a:t>
            </a:r>
            <a:r>
              <a:rPr kumimoji="1" lang="en-US" altLang="zh-CN" sz="2800" dirty="0">
                <a:latin typeface="Times New Roman" charset="0"/>
              </a:rPr>
              <a:t>", &amp;v1, &amp;v2);  //</a:t>
            </a:r>
            <a:r>
              <a:rPr kumimoji="1" lang="zh-CN" altLang="en-US" sz="2800" dirty="0">
                <a:latin typeface="Times New Roman" charset="0"/>
              </a:rPr>
              <a:t>读入一条边（弧）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800" dirty="0">
                <a:latin typeface="Times New Roman" charset="0"/>
              </a:rPr>
              <a:t>     </a:t>
            </a:r>
            <a:r>
              <a:rPr kumimoji="1" lang="en-US" altLang="zh-CN" sz="2800" dirty="0">
                <a:latin typeface="Times New Roman" charset="0"/>
              </a:rPr>
              <a:t>p=(</a:t>
            </a:r>
            <a:r>
              <a:rPr kumimoji="1" lang="en-US" altLang="zh-CN" sz="2800" dirty="0" err="1">
                <a:latin typeface="Times New Roman" charset="0"/>
              </a:rPr>
              <a:t>ArcNode</a:t>
            </a:r>
            <a:r>
              <a:rPr kumimoji="1" lang="en-US" altLang="zh-CN" sz="2800" dirty="0">
                <a:latin typeface="Times New Roman" charset="0"/>
              </a:rPr>
              <a:t> *)</a:t>
            </a:r>
            <a:r>
              <a:rPr kumimoji="1" lang="en-US" altLang="zh-CN" sz="2800" dirty="0" err="1">
                <a:latin typeface="Times New Roman" charset="0"/>
              </a:rPr>
              <a:t>malloc</a:t>
            </a:r>
            <a:r>
              <a:rPr kumimoji="1" lang="en-US" altLang="zh-CN" sz="2800" dirty="0">
                <a:latin typeface="Times New Roman" charset="0"/>
              </a:rPr>
              <a:t>(</a:t>
            </a:r>
            <a:r>
              <a:rPr kumimoji="1" lang="en-US" altLang="zh-CN" sz="2800" dirty="0" err="1">
                <a:latin typeface="Times New Roman" charset="0"/>
              </a:rPr>
              <a:t>sizeof</a:t>
            </a:r>
            <a:r>
              <a:rPr kumimoji="1" lang="en-US" altLang="zh-CN" sz="2800" dirty="0">
                <a:latin typeface="Times New Roman" charset="0"/>
              </a:rPr>
              <a:t>(</a:t>
            </a:r>
            <a:r>
              <a:rPr kumimoji="1" lang="en-US" altLang="zh-CN" sz="2800" dirty="0" err="1">
                <a:latin typeface="Times New Roman" charset="0"/>
              </a:rPr>
              <a:t>ArcNode</a:t>
            </a:r>
            <a:r>
              <a:rPr kumimoji="1" lang="en-US" altLang="zh-CN" sz="2800" dirty="0">
                <a:latin typeface="Times New Roman" charset="0"/>
              </a:rPr>
              <a:t>));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p-&gt;</a:t>
            </a:r>
            <a:r>
              <a:rPr kumimoji="1" lang="en-US" altLang="zh-CN" sz="2800" dirty="0" err="1">
                <a:latin typeface="Times New Roman" charset="0"/>
              </a:rPr>
              <a:t>adjvex</a:t>
            </a:r>
            <a:r>
              <a:rPr kumimoji="1" lang="en-US" altLang="zh-CN" sz="2800" dirty="0">
                <a:latin typeface="Times New Roman" charset="0"/>
              </a:rPr>
              <a:t>=</a:t>
            </a:r>
            <a:r>
              <a:rPr lang="en-US" altLang="zh-CN" sz="2800" dirty="0" err="1">
                <a:latin typeface="Times New Roman" charset="0"/>
              </a:rPr>
              <a:t>LovateVex</a:t>
            </a:r>
            <a:r>
              <a:rPr lang="en-US" altLang="zh-CN" sz="2800" dirty="0">
                <a:latin typeface="Times New Roman" charset="0"/>
              </a:rPr>
              <a:t>(G,</a:t>
            </a:r>
            <a:r>
              <a:rPr kumimoji="1" lang="en-US" altLang="zh-CN" sz="2800" dirty="0">
                <a:latin typeface="Times New Roman" charset="0"/>
              </a:rPr>
              <a:t>v2);//</a:t>
            </a:r>
            <a:r>
              <a:rPr kumimoji="1" lang="en-US" altLang="zh-CN" sz="2800" dirty="0" err="1" smtClean="0">
                <a:latin typeface="Times New Roman" charset="0"/>
              </a:rPr>
              <a:t>adjvex</a:t>
            </a:r>
            <a:r>
              <a:rPr kumimoji="1" lang="zh-CN" altLang="en-US" sz="2800" dirty="0" smtClean="0">
                <a:latin typeface="Times New Roman" charset="0"/>
              </a:rPr>
              <a:t>弧头</a:t>
            </a:r>
            <a:endParaRPr kumimoji="1" lang="en-US" altLang="zh-CN" sz="2800" dirty="0">
              <a:latin typeface="Times New Roman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j= </a:t>
            </a:r>
            <a:r>
              <a:rPr lang="en-US" altLang="zh-CN" sz="2800" dirty="0" err="1">
                <a:latin typeface="Times New Roman" charset="0"/>
              </a:rPr>
              <a:t>LovateVex</a:t>
            </a:r>
            <a:r>
              <a:rPr lang="en-US" altLang="zh-CN" sz="2800" dirty="0">
                <a:latin typeface="Times New Roman" charset="0"/>
              </a:rPr>
              <a:t>(G,</a:t>
            </a:r>
            <a:r>
              <a:rPr kumimoji="1" lang="en-US" altLang="zh-CN" sz="2800" dirty="0">
                <a:latin typeface="Times New Roman" charset="0"/>
              </a:rPr>
              <a:t>v1);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p-&gt;</a:t>
            </a:r>
            <a:r>
              <a:rPr kumimoji="1" lang="en-US" altLang="zh-CN" sz="2800" dirty="0" err="1">
                <a:latin typeface="Times New Roman" charset="0"/>
              </a:rPr>
              <a:t>nextarc</a:t>
            </a:r>
            <a:r>
              <a:rPr kumimoji="1" lang="en-US" altLang="zh-CN" sz="2800" dirty="0">
                <a:latin typeface="Times New Roman" charset="0"/>
              </a:rPr>
              <a:t>=</a:t>
            </a:r>
            <a:r>
              <a:rPr kumimoji="1" lang="en-US" altLang="zh-CN" sz="2800" dirty="0" err="1">
                <a:latin typeface="Times New Roman" charset="0"/>
              </a:rPr>
              <a:t>G.vertices</a:t>
            </a:r>
            <a:r>
              <a:rPr kumimoji="1" lang="en-US" altLang="zh-CN" sz="2800" dirty="0">
                <a:latin typeface="Times New Roman" charset="0"/>
              </a:rPr>
              <a:t>[j].</a:t>
            </a:r>
            <a:r>
              <a:rPr kumimoji="1" lang="en-US" altLang="zh-CN" sz="2800" dirty="0" err="1">
                <a:latin typeface="Times New Roman" charset="0"/>
              </a:rPr>
              <a:t>firstarc</a:t>
            </a:r>
            <a:r>
              <a:rPr kumimoji="1" lang="en-US" altLang="zh-CN" sz="2800" dirty="0">
                <a:latin typeface="Times New Roman" charset="0"/>
              </a:rPr>
              <a:t>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     </a:t>
            </a:r>
            <a:r>
              <a:rPr kumimoji="1" lang="en-US" altLang="zh-CN" sz="2800" dirty="0" err="1">
                <a:latin typeface="Times New Roman" charset="0"/>
              </a:rPr>
              <a:t>G.vertices</a:t>
            </a:r>
            <a:r>
              <a:rPr kumimoji="1" lang="en-US" altLang="zh-CN" sz="2800" dirty="0">
                <a:latin typeface="Times New Roman" charset="0"/>
              </a:rPr>
              <a:t>[j].</a:t>
            </a:r>
            <a:r>
              <a:rPr kumimoji="1" lang="en-US" altLang="zh-CN" sz="2800" dirty="0" err="1">
                <a:latin typeface="Times New Roman" charset="0"/>
              </a:rPr>
              <a:t>firstarc</a:t>
            </a:r>
            <a:r>
              <a:rPr kumimoji="1" lang="en-US" altLang="zh-CN" sz="2800" dirty="0">
                <a:latin typeface="Times New Roman" charset="0"/>
              </a:rPr>
              <a:t>=p;  }         //</a:t>
            </a:r>
            <a:r>
              <a:rPr kumimoji="1" lang="zh-CN" altLang="en-US" sz="2800" dirty="0">
                <a:latin typeface="Times New Roman" charset="0"/>
              </a:rPr>
              <a:t>插入在链表首部 </a:t>
            </a:r>
            <a:r>
              <a:rPr kumimoji="1" lang="en-US" altLang="zh-CN" sz="2800" dirty="0">
                <a:latin typeface="Times New Roman" charset="0"/>
              </a:rPr>
              <a:t>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return OK;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Times New Roman" charset="0"/>
              </a:rPr>
              <a:t>}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7.2.2 </a:t>
            </a:r>
            <a:r>
              <a:rPr lang="zh-CN" altLang="en-US" kern="1200"/>
              <a:t>图的邻接表表示法</a:t>
            </a:r>
          </a:p>
        </p:txBody>
      </p:sp>
    </p:spTree>
    <p:extLst>
      <p:ext uri="{BB962C8B-B14F-4D97-AF65-F5344CB8AC3E}">
        <p14:creationId xmlns:p14="http://schemas.microsoft.com/office/powerpoint/2010/main" val="7125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26277" y="1406877"/>
            <a:ext cx="8470668" cy="455216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err="1">
                <a:latin typeface="Times New Roman" charset="0"/>
              </a:rPr>
              <a:t>LovateVex</a:t>
            </a:r>
            <a:r>
              <a:rPr lang="en-US" altLang="zh-CN" sz="2800" dirty="0">
                <a:latin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dirty="0" err="1">
                <a:latin typeface="Times New Roman" charset="0"/>
              </a:rPr>
              <a:t>ALGraph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G,VertexType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v) {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//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定位顶点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在图中的位置</a:t>
            </a:r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;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for(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=0;i&lt;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G.vexnum;i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++) {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  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if(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G.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charset="0"/>
              </a:rPr>
              <a:t>vertices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].data==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v)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          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return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;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return 0;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7.2.2 </a:t>
            </a:r>
            <a:r>
              <a:rPr lang="zh-CN" altLang="en-US" kern="1200" dirty="0"/>
              <a:t>图的</a:t>
            </a:r>
            <a:r>
              <a:rPr lang="zh-CN" altLang="en-US" kern="1200" dirty="0" smtClean="0"/>
              <a:t>邻接</a:t>
            </a:r>
            <a:r>
              <a:rPr lang="zh-CN" altLang="en-US" dirty="0" smtClean="0"/>
              <a:t>表</a:t>
            </a:r>
            <a:r>
              <a:rPr lang="zh-CN" altLang="en-US" kern="1200" dirty="0" smtClean="0"/>
              <a:t>表示法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128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3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build="p" bldLvl="5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Comment 4"/>
          <p:cNvSpPr>
            <a:spLocks noChangeArrowheads="1"/>
          </p:cNvSpPr>
          <p:nvPr/>
        </p:nvSpPr>
        <p:spPr bwMode="auto">
          <a:xfrm>
            <a:off x="1035501" y="1120166"/>
            <a:ext cx="30480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顶点结点结构</a:t>
            </a:r>
            <a:endParaRPr kumimoji="1" lang="zh-CN" altLang="en-US" sz="16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6270" name="Comment 14"/>
          <p:cNvSpPr>
            <a:spLocks noChangeArrowheads="1"/>
          </p:cNvSpPr>
          <p:nvPr/>
        </p:nvSpPr>
        <p:spPr bwMode="auto">
          <a:xfrm>
            <a:off x="1793470" y="2151099"/>
            <a:ext cx="1981200" cy="83099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顶点的数据信息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96271" name="Comment 15"/>
          <p:cNvSpPr>
            <a:spLocks noChangeArrowheads="1"/>
          </p:cNvSpPr>
          <p:nvPr/>
        </p:nvSpPr>
        <p:spPr bwMode="auto">
          <a:xfrm>
            <a:off x="5086551" y="2791150"/>
            <a:ext cx="2133600" cy="83099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指向该顶点的第一条入弧</a:t>
            </a:r>
          </a:p>
        </p:txBody>
      </p:sp>
      <p:sp>
        <p:nvSpPr>
          <p:cNvPr id="1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7.2.3 </a:t>
            </a:r>
            <a:r>
              <a:rPr lang="zh-CN" altLang="en-US" kern="0" dirty="0"/>
              <a:t>有向</a:t>
            </a:r>
            <a:r>
              <a:rPr lang="zh-CN" altLang="en-US" kern="1200" dirty="0"/>
              <a:t>图的十字链表存储表示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4525169" y="1230610"/>
            <a:ext cx="3805845" cy="609600"/>
            <a:chOff x="1324496" y="1617662"/>
            <a:chExt cx="5173286" cy="60960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24496" y="1617662"/>
              <a:ext cx="5173286" cy="584775"/>
            </a:xfrm>
            <a:prstGeom prst="rect">
              <a:avLst/>
            </a:prstGeom>
            <a:solidFill>
              <a:srgbClr val="CCFFFF"/>
            </a:solidFill>
            <a:ln w="317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data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firstin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firstout</a:t>
              </a:r>
              <a:endParaRPr kumimoji="1" lang="zh-CN" altLang="en-US" sz="3200" dirty="0">
                <a:solidFill>
                  <a:srgbClr val="9900FF"/>
                </a:solidFill>
                <a:latin typeface="Times New Roman" charset="0"/>
                <a:ea typeface="楷体_GB2312" charset="0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725258" y="1617662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321243" y="1617662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4" name="直线箭头连接符 3"/>
          <p:cNvCxnSpPr/>
          <p:nvPr/>
        </p:nvCxnSpPr>
        <p:spPr bwMode="auto">
          <a:xfrm flipH="1">
            <a:off x="3924991" y="1786406"/>
            <a:ext cx="563879" cy="638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>
            <a:off x="5999018" y="1766497"/>
            <a:ext cx="0" cy="1023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直线箭头连接符 24"/>
          <p:cNvCxnSpPr/>
          <p:nvPr/>
        </p:nvCxnSpPr>
        <p:spPr bwMode="auto">
          <a:xfrm>
            <a:off x="7840877" y="1785599"/>
            <a:ext cx="1073646" cy="6389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Comment 14"/>
          <p:cNvSpPr>
            <a:spLocks noChangeArrowheads="1"/>
          </p:cNvSpPr>
          <p:nvPr/>
        </p:nvSpPr>
        <p:spPr bwMode="auto">
          <a:xfrm>
            <a:off x="8377700" y="2412708"/>
            <a:ext cx="2096336" cy="83099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指向该顶点的第一条出弧</a:t>
            </a:r>
            <a:endParaRPr kumimoji="1" lang="zh-CN" altLang="en-US" sz="1400" b="1" dirty="0">
              <a:solidFill>
                <a:srgbClr val="000000"/>
              </a:solidFill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1328651" y="3765461"/>
            <a:ext cx="770614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36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6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6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VexNode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{ </a:t>
            </a:r>
            <a:r>
              <a:rPr kumimoji="1" lang="en-US" altLang="zh-CN" sz="3600" b="1" dirty="0">
                <a:solidFill>
                  <a:srgbClr val="800000"/>
                </a:solidFill>
                <a:latin typeface="Times New Roman" charset="0"/>
                <a:ea typeface="楷体_GB2312" charset="0"/>
              </a:rPr>
              <a:t>// C</a:t>
            </a:r>
            <a:r>
              <a:rPr kumimoji="1" lang="zh-CN" altLang="en-US" sz="3600" b="1" dirty="0">
                <a:solidFill>
                  <a:srgbClr val="800000"/>
                </a:solidFill>
                <a:latin typeface="Times New Roman" charset="0"/>
                <a:ea typeface="楷体_GB2312" charset="0"/>
              </a:rPr>
              <a:t>语言描述</a:t>
            </a:r>
            <a:endParaRPr kumimoji="1" lang="zh-CN" altLang="en-US" sz="36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VertexType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data;</a:t>
            </a: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36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ArcBox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*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firstin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</a:t>
            </a: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*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firstout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  </a:t>
            </a: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6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VexNode</a:t>
            </a:r>
            <a:r>
              <a:rPr kumimoji="1" lang="en-US" altLang="zh-CN" sz="36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067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6270" grpId="0" animBg="1" autoUpdateAnimBg="0"/>
      <p:bldP spid="96271" grpId="0" animBg="1" autoUpdateAnimBg="0"/>
      <p:bldP spid="27" grpId="0" animBg="1" autoUpdateAnimBg="0"/>
      <p:bldP spid="2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Comment 4"/>
          <p:cNvSpPr>
            <a:spLocks noChangeArrowheads="1"/>
          </p:cNvSpPr>
          <p:nvPr/>
        </p:nvSpPr>
        <p:spPr bwMode="auto">
          <a:xfrm>
            <a:off x="576348" y="1132356"/>
            <a:ext cx="3048000" cy="654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弧的结点结构</a:t>
            </a:r>
            <a:endParaRPr kumimoji="1" lang="zh-CN" altLang="en-US" sz="16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6270" name="Comment 14"/>
          <p:cNvSpPr>
            <a:spLocks noChangeArrowheads="1"/>
          </p:cNvSpPr>
          <p:nvPr/>
        </p:nvSpPr>
        <p:spPr bwMode="auto">
          <a:xfrm>
            <a:off x="1793470" y="2151099"/>
            <a:ext cx="1981200" cy="523220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弧尾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的位置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96271" name="Comment 15"/>
          <p:cNvSpPr>
            <a:spLocks noChangeArrowheads="1"/>
          </p:cNvSpPr>
          <p:nvPr/>
        </p:nvSpPr>
        <p:spPr bwMode="auto">
          <a:xfrm>
            <a:off x="3422071" y="3263035"/>
            <a:ext cx="2133600" cy="523220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弧头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的位置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1029393" y="4175078"/>
            <a:ext cx="993925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charset="0"/>
                <a:ea typeface="楷体_GB2312" charset="0"/>
              </a:rPr>
              <a:t>ArcBox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{ </a:t>
            </a:r>
            <a:r>
              <a:rPr kumimoji="1" lang="en-US" altLang="zh-CN" sz="3200" b="1" dirty="0">
                <a:solidFill>
                  <a:srgbClr val="800000"/>
                </a:solidFill>
                <a:latin typeface="Times New Roman" charset="0"/>
                <a:ea typeface="楷体_GB2312" charset="0"/>
              </a:rPr>
              <a:t>// C</a:t>
            </a:r>
            <a:r>
              <a:rPr kumimoji="1" lang="zh-CN" altLang="en-US" sz="3200" b="1" dirty="0">
                <a:solidFill>
                  <a:srgbClr val="800000"/>
                </a:solidFill>
                <a:latin typeface="Times New Roman" charset="0"/>
                <a:ea typeface="楷体_GB2312" charset="0"/>
              </a:rPr>
              <a:t>语言描述</a:t>
            </a:r>
            <a:endParaRPr kumimoji="1" lang="en-US" altLang="zh-CN" sz="3200" b="1" dirty="0">
              <a:solidFill>
                <a:srgbClr val="800000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3200" b="1" dirty="0">
                <a:solidFill>
                  <a:srgbClr val="800000"/>
                </a:solidFill>
                <a:latin typeface="Times New Roman" charset="0"/>
                <a:ea typeface="楷体_GB2312" charset="0"/>
              </a:rPr>
              <a:t>    </a:t>
            </a:r>
            <a:r>
              <a:rPr kumimoji="1" lang="en-US" altLang="zh-CN" sz="32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tailvex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headvex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 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InfoType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*info;//info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可不要</a:t>
            </a:r>
            <a:endParaRPr kumimoji="1" lang="en-US" altLang="zh-CN" sz="32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ArcBox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*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hlink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*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tlink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   </a:t>
            </a:r>
          </a:p>
          <a:p>
            <a:pPr eaLnBrk="1" hangingPunct="1">
              <a:lnSpc>
                <a:spcPct val="125000"/>
              </a:lnSpc>
            </a:pP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</a:t>
            </a:r>
            <a:r>
              <a:rPr kumimoji="1" lang="en-US" altLang="zh-CN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32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ArcBox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</a:p>
        </p:txBody>
      </p:sp>
      <p:sp>
        <p:nvSpPr>
          <p:cNvPr id="1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7.2.3 </a:t>
            </a:r>
            <a:r>
              <a:rPr lang="zh-CN" altLang="en-US" kern="0" dirty="0"/>
              <a:t>有向</a:t>
            </a:r>
            <a:r>
              <a:rPr lang="zh-CN" altLang="en-US" kern="1200" dirty="0"/>
              <a:t>图的十字链表存储表示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3924991" y="1170522"/>
            <a:ext cx="6424352" cy="634425"/>
            <a:chOff x="1324496" y="1592837"/>
            <a:chExt cx="5173286" cy="634425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24496" y="1617662"/>
              <a:ext cx="5173286" cy="584775"/>
            </a:xfrm>
            <a:prstGeom prst="rect">
              <a:avLst/>
            </a:prstGeom>
            <a:solidFill>
              <a:srgbClr val="CCFFFF"/>
            </a:solidFill>
            <a:ln w="317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tailvex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headvex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hlink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tlink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  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info </a:t>
              </a:r>
              <a:endParaRPr kumimoji="1" lang="zh-CN" altLang="en-US" sz="3200" dirty="0">
                <a:solidFill>
                  <a:srgbClr val="9900FF"/>
                </a:solidFill>
                <a:latin typeface="Times New Roman" charset="0"/>
                <a:ea typeface="楷体_GB2312" charset="0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378788" y="1617662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3704340" y="1605249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689253" y="1592837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4" name="直线箭头连接符 3"/>
          <p:cNvCxnSpPr/>
          <p:nvPr/>
        </p:nvCxnSpPr>
        <p:spPr bwMode="auto">
          <a:xfrm flipH="1">
            <a:off x="3924991" y="1786406"/>
            <a:ext cx="563879" cy="638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 flipH="1">
            <a:off x="4912819" y="1786406"/>
            <a:ext cx="642852" cy="1436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直线箭头连接符 24"/>
          <p:cNvCxnSpPr>
            <a:endCxn id="27" idx="0"/>
          </p:cNvCxnSpPr>
          <p:nvPr/>
        </p:nvCxnSpPr>
        <p:spPr bwMode="auto">
          <a:xfrm flipH="1">
            <a:off x="7169033" y="1772136"/>
            <a:ext cx="91438" cy="6772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Comment 14"/>
          <p:cNvSpPr>
            <a:spLocks noChangeArrowheads="1"/>
          </p:cNvSpPr>
          <p:nvPr/>
        </p:nvSpPr>
        <p:spPr bwMode="auto">
          <a:xfrm>
            <a:off x="6178433" y="2449370"/>
            <a:ext cx="1981200" cy="1385888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指向下一个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有相同弧头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的结点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 bwMode="auto">
          <a:xfrm>
            <a:off x="8654931" y="1818049"/>
            <a:ext cx="711549" cy="1151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1" name="Comment 14"/>
          <p:cNvSpPr>
            <a:spLocks noChangeArrowheads="1"/>
          </p:cNvSpPr>
          <p:nvPr/>
        </p:nvSpPr>
        <p:spPr bwMode="auto">
          <a:xfrm>
            <a:off x="8477941" y="2956759"/>
            <a:ext cx="1981200" cy="1385888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指向下一个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有相同弧尾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的结点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9366480" y="1183624"/>
            <a:ext cx="0" cy="6096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线箭头连接符 34"/>
          <p:cNvCxnSpPr/>
          <p:nvPr/>
        </p:nvCxnSpPr>
        <p:spPr bwMode="auto">
          <a:xfrm>
            <a:off x="9814784" y="1764139"/>
            <a:ext cx="394680" cy="341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7" name="Comment 14"/>
          <p:cNvSpPr>
            <a:spLocks noChangeArrowheads="1"/>
          </p:cNvSpPr>
          <p:nvPr/>
        </p:nvSpPr>
        <p:spPr bwMode="auto">
          <a:xfrm>
            <a:off x="9366480" y="2093719"/>
            <a:ext cx="2326754" cy="523220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弧信息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/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权值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4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6270" grpId="0" animBg="1" autoUpdateAnimBg="0"/>
      <p:bldP spid="96271" grpId="0" animBg="1" autoUpdateAnimBg="0"/>
      <p:bldP spid="96280" grpId="0" autoUpdateAnimBg="0"/>
      <p:bldP spid="27" grpId="0" animBg="1" autoUpdateAnimBg="0"/>
      <p:bldP spid="31" grpId="0" animBg="1" autoUpdateAnimBg="0"/>
      <p:bldP spid="3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600200" y="1371601"/>
            <a:ext cx="92202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typedef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struct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{ </a:t>
            </a:r>
          </a:p>
          <a:p>
            <a:pPr eaLnBrk="1" hangingPunct="1">
              <a:spcBef>
                <a:spcPct val="3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VexNode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xlist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[MAX_VERTEX_NUM]; </a:t>
            </a:r>
          </a:p>
          <a:p>
            <a:pPr eaLnBrk="1" hangingPunct="1">
              <a:spcBef>
                <a:spcPct val="3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    // </a:t>
            </a:r>
            <a:r>
              <a:rPr kumimoji="1" lang="zh-CN" altLang="en-US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顶点结点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(</a:t>
            </a:r>
            <a:r>
              <a:rPr kumimoji="1" lang="zh-CN" altLang="en-US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表头向量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) </a:t>
            </a:r>
          </a:p>
          <a:p>
            <a:pPr eaLnBrk="1" hangingPunct="1">
              <a:spcBef>
                <a:spcPct val="3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</a:t>
            </a: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4000" b="1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int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vexnum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,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arcnum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</a:p>
          <a:p>
            <a:pPr eaLnBrk="1" hangingPunct="1">
              <a:spcBef>
                <a:spcPct val="30000"/>
              </a:spcBef>
            </a:pP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  //</a:t>
            </a:r>
            <a:r>
              <a:rPr kumimoji="1" lang="zh-CN" altLang="en-US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有向图的当前顶点数和弧数</a:t>
            </a:r>
          </a:p>
          <a:p>
            <a:pPr eaLnBrk="1" hangingPunct="1">
              <a:spcBef>
                <a:spcPct val="30000"/>
              </a:spcBef>
            </a:pPr>
            <a:r>
              <a:rPr kumimoji="1" lang="en-US" altLang="zh-CN" sz="40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sz="40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OLGraph</a:t>
            </a:r>
            <a:r>
              <a:rPr kumimoji="1" lang="en-US" altLang="zh-CN" sz="4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;</a:t>
            </a:r>
            <a:endParaRPr kumimoji="1" lang="en-US" altLang="zh-CN" sz="4000" b="1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7.2.3 </a:t>
            </a:r>
            <a:r>
              <a:rPr lang="zh-CN" altLang="en-US" kern="0" dirty="0"/>
              <a:t>有向</a:t>
            </a:r>
            <a:r>
              <a:rPr lang="zh-CN" altLang="en-US" kern="1200" dirty="0"/>
              <a:t>图的十字链表存储表示</a:t>
            </a:r>
          </a:p>
        </p:txBody>
      </p:sp>
    </p:spTree>
    <p:extLst>
      <p:ext uri="{BB962C8B-B14F-4D97-AF65-F5344CB8AC3E}">
        <p14:creationId xmlns:p14="http://schemas.microsoft.com/office/powerpoint/2010/main" val="20803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027831" y="2430749"/>
            <a:ext cx="1652588" cy="2882900"/>
            <a:chOff x="302" y="1753"/>
            <a:chExt cx="1041" cy="1816"/>
          </a:xfrm>
        </p:grpSpPr>
        <p:sp>
          <p:nvSpPr>
            <p:cNvPr id="55379" name="Rectangle 19"/>
            <p:cNvSpPr>
              <a:spLocks noChangeArrowheads="1"/>
            </p:cNvSpPr>
            <p:nvPr/>
          </p:nvSpPr>
          <p:spPr bwMode="auto">
            <a:xfrm>
              <a:off x="521" y="1755"/>
              <a:ext cx="822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v0</a:t>
              </a:r>
            </a:p>
          </p:txBody>
        </p:sp>
        <p:sp>
          <p:nvSpPr>
            <p:cNvPr id="55380" name="Line 20"/>
            <p:cNvSpPr>
              <a:spLocks noChangeShapeType="1"/>
            </p:cNvSpPr>
            <p:nvPr/>
          </p:nvSpPr>
          <p:spPr bwMode="auto">
            <a:xfrm>
              <a:off x="788" y="1755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1" name="Line 21"/>
            <p:cNvSpPr>
              <a:spLocks noChangeShapeType="1"/>
            </p:cNvSpPr>
            <p:nvPr/>
          </p:nvSpPr>
          <p:spPr bwMode="auto">
            <a:xfrm>
              <a:off x="1055" y="1755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2" name="Rectangle 22"/>
            <p:cNvSpPr>
              <a:spLocks noChangeArrowheads="1"/>
            </p:cNvSpPr>
            <p:nvPr/>
          </p:nvSpPr>
          <p:spPr bwMode="auto">
            <a:xfrm>
              <a:off x="521" y="2273"/>
              <a:ext cx="822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v1             </a:t>
              </a:r>
            </a:p>
          </p:txBody>
        </p:sp>
        <p:sp>
          <p:nvSpPr>
            <p:cNvPr id="55383" name="Line 23"/>
            <p:cNvSpPr>
              <a:spLocks noChangeShapeType="1"/>
            </p:cNvSpPr>
            <p:nvPr/>
          </p:nvSpPr>
          <p:spPr bwMode="auto">
            <a:xfrm>
              <a:off x="788" y="2273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4" name="Line 24"/>
            <p:cNvSpPr>
              <a:spLocks noChangeShapeType="1"/>
            </p:cNvSpPr>
            <p:nvPr/>
          </p:nvSpPr>
          <p:spPr bwMode="auto">
            <a:xfrm>
              <a:off x="1055" y="2273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5" name="Rectangle 25"/>
            <p:cNvSpPr>
              <a:spLocks noChangeArrowheads="1"/>
            </p:cNvSpPr>
            <p:nvPr/>
          </p:nvSpPr>
          <p:spPr bwMode="auto">
            <a:xfrm>
              <a:off x="521" y="2791"/>
              <a:ext cx="822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v2</a:t>
              </a:r>
            </a:p>
          </p:txBody>
        </p:sp>
        <p:sp>
          <p:nvSpPr>
            <p:cNvPr id="55386" name="Line 26"/>
            <p:cNvSpPr>
              <a:spLocks noChangeShapeType="1"/>
            </p:cNvSpPr>
            <p:nvPr/>
          </p:nvSpPr>
          <p:spPr bwMode="auto">
            <a:xfrm>
              <a:off x="788" y="2791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7" name="Line 27"/>
            <p:cNvSpPr>
              <a:spLocks noChangeShapeType="1"/>
            </p:cNvSpPr>
            <p:nvPr/>
          </p:nvSpPr>
          <p:spPr bwMode="auto">
            <a:xfrm>
              <a:off x="1055" y="2791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88" name="Rectangle 28"/>
            <p:cNvSpPr>
              <a:spLocks noChangeArrowheads="1"/>
            </p:cNvSpPr>
            <p:nvPr/>
          </p:nvSpPr>
          <p:spPr bwMode="auto">
            <a:xfrm>
              <a:off x="521" y="3310"/>
              <a:ext cx="822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v3</a:t>
              </a:r>
            </a:p>
          </p:txBody>
        </p:sp>
        <p:sp>
          <p:nvSpPr>
            <p:cNvPr id="55389" name="Line 29"/>
            <p:cNvSpPr>
              <a:spLocks noChangeShapeType="1"/>
            </p:cNvSpPr>
            <p:nvPr/>
          </p:nvSpPr>
          <p:spPr bwMode="auto">
            <a:xfrm>
              <a:off x="788" y="3310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90" name="Line 30"/>
            <p:cNvSpPr>
              <a:spLocks noChangeShapeType="1"/>
            </p:cNvSpPr>
            <p:nvPr/>
          </p:nvSpPr>
          <p:spPr bwMode="auto">
            <a:xfrm>
              <a:off x="1055" y="3310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91" name="Text Box 31"/>
            <p:cNvSpPr txBox="1">
              <a:spLocks noChangeArrowheads="1"/>
            </p:cNvSpPr>
            <p:nvPr/>
          </p:nvSpPr>
          <p:spPr bwMode="auto">
            <a:xfrm>
              <a:off x="324" y="1753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55392" name="Text Box 32"/>
            <p:cNvSpPr txBox="1">
              <a:spLocks noChangeArrowheads="1"/>
            </p:cNvSpPr>
            <p:nvPr/>
          </p:nvSpPr>
          <p:spPr bwMode="auto">
            <a:xfrm>
              <a:off x="313" y="227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55393" name="Text Box 33"/>
            <p:cNvSpPr txBox="1">
              <a:spLocks noChangeArrowheads="1"/>
            </p:cNvSpPr>
            <p:nvPr/>
          </p:nvSpPr>
          <p:spPr bwMode="auto">
            <a:xfrm>
              <a:off x="302" y="2785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2</a:t>
              </a:r>
            </a:p>
          </p:txBody>
        </p:sp>
        <p:sp>
          <p:nvSpPr>
            <p:cNvPr id="55394" name="Text Box 34"/>
            <p:cNvSpPr txBox="1">
              <a:spLocks noChangeArrowheads="1"/>
            </p:cNvSpPr>
            <p:nvPr/>
          </p:nvSpPr>
          <p:spPr bwMode="auto">
            <a:xfrm>
              <a:off x="335" y="331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solidFill>
                    <a:srgbClr val="9900FF"/>
                  </a:solidFill>
                  <a:latin typeface="Times New Roman" charset="0"/>
                </a:rPr>
                <a:t>3</a:t>
              </a:r>
            </a:p>
          </p:txBody>
        </p:sp>
      </p:grpSp>
      <p:sp>
        <p:nvSpPr>
          <p:cNvPr id="134179" name="Line 35"/>
          <p:cNvSpPr>
            <a:spLocks noChangeShapeType="1"/>
          </p:cNvSpPr>
          <p:nvPr/>
        </p:nvSpPr>
        <p:spPr bwMode="auto">
          <a:xfrm>
            <a:off x="2594695" y="2611724"/>
            <a:ext cx="21351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80" name="Line 36"/>
          <p:cNvSpPr>
            <a:spLocks noChangeShapeType="1"/>
          </p:cNvSpPr>
          <p:nvPr/>
        </p:nvSpPr>
        <p:spPr bwMode="auto">
          <a:xfrm>
            <a:off x="2577232" y="4269074"/>
            <a:ext cx="4413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048594" y="2681574"/>
            <a:ext cx="1833562" cy="1428750"/>
            <a:chOff x="945" y="1911"/>
            <a:chExt cx="1155" cy="900"/>
          </a:xfrm>
        </p:grpSpPr>
        <p:sp>
          <p:nvSpPr>
            <p:cNvPr id="55376" name="Line 38"/>
            <p:cNvSpPr>
              <a:spLocks noChangeShapeType="1"/>
            </p:cNvSpPr>
            <p:nvPr/>
          </p:nvSpPr>
          <p:spPr bwMode="auto">
            <a:xfrm>
              <a:off x="945" y="1911"/>
              <a:ext cx="0" cy="178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7" name="Line 39"/>
            <p:cNvSpPr>
              <a:spLocks noChangeShapeType="1"/>
            </p:cNvSpPr>
            <p:nvPr/>
          </p:nvSpPr>
          <p:spPr bwMode="auto">
            <a:xfrm>
              <a:off x="945" y="2089"/>
              <a:ext cx="1155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8" name="Line 40"/>
            <p:cNvSpPr>
              <a:spLocks noChangeShapeType="1"/>
            </p:cNvSpPr>
            <p:nvPr/>
          </p:nvSpPr>
          <p:spPr bwMode="auto">
            <a:xfrm>
              <a:off x="2100" y="2089"/>
              <a:ext cx="0" cy="722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2027957" y="2822862"/>
            <a:ext cx="3230563" cy="987425"/>
            <a:chOff x="932" y="2000"/>
            <a:chExt cx="2035" cy="622"/>
          </a:xfrm>
        </p:grpSpPr>
        <p:sp>
          <p:nvSpPr>
            <p:cNvPr id="55373" name="Line 42"/>
            <p:cNvSpPr>
              <a:spLocks noChangeShapeType="1"/>
            </p:cNvSpPr>
            <p:nvPr/>
          </p:nvSpPr>
          <p:spPr bwMode="auto">
            <a:xfrm flipH="1">
              <a:off x="932" y="2411"/>
              <a:ext cx="1" cy="211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4" name="Line 43"/>
            <p:cNvSpPr>
              <a:spLocks noChangeShapeType="1"/>
            </p:cNvSpPr>
            <p:nvPr/>
          </p:nvSpPr>
          <p:spPr bwMode="auto">
            <a:xfrm>
              <a:off x="933" y="2622"/>
              <a:ext cx="2034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5" name="Line 44"/>
            <p:cNvSpPr>
              <a:spLocks noChangeShapeType="1"/>
            </p:cNvSpPr>
            <p:nvPr/>
          </p:nvSpPr>
          <p:spPr bwMode="auto">
            <a:xfrm flipV="1">
              <a:off x="2967" y="2000"/>
              <a:ext cx="0" cy="622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4189" name="Line 45"/>
          <p:cNvSpPr>
            <a:spLocks noChangeShapeType="1"/>
          </p:cNvSpPr>
          <p:nvPr/>
        </p:nvSpPr>
        <p:spPr bwMode="auto">
          <a:xfrm>
            <a:off x="4288556" y="4303999"/>
            <a:ext cx="37401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3020145" y="2414874"/>
            <a:ext cx="6376987" cy="2921000"/>
            <a:chOff x="1557" y="1743"/>
            <a:chExt cx="4017" cy="1840"/>
          </a:xfrm>
        </p:grpSpPr>
        <p:grpSp>
          <p:nvGrpSpPr>
            <p:cNvPr id="55343" name="Group 47"/>
            <p:cNvGrpSpPr>
              <a:grpSpLocks/>
            </p:cNvGrpSpPr>
            <p:nvPr/>
          </p:nvGrpSpPr>
          <p:grpSpPr bwMode="auto">
            <a:xfrm>
              <a:off x="1557" y="1743"/>
              <a:ext cx="4017" cy="1840"/>
              <a:chOff x="1557" y="1743"/>
              <a:chExt cx="4017" cy="1840"/>
            </a:xfrm>
          </p:grpSpPr>
          <p:sp>
            <p:nvSpPr>
              <p:cNvPr id="55366" name="Rectangle 48"/>
              <p:cNvSpPr>
                <a:spLocks noChangeArrowheads="1"/>
              </p:cNvSpPr>
              <p:nvPr/>
            </p:nvSpPr>
            <p:spPr bwMode="auto">
              <a:xfrm>
                <a:off x="3737" y="1747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0   2</a:t>
                </a:r>
              </a:p>
            </p:txBody>
          </p:sp>
          <p:sp>
            <p:nvSpPr>
              <p:cNvPr id="55367" name="Rectangle 49"/>
              <p:cNvSpPr>
                <a:spLocks noChangeArrowheads="1"/>
              </p:cNvSpPr>
              <p:nvPr/>
            </p:nvSpPr>
            <p:spPr bwMode="auto">
              <a:xfrm>
                <a:off x="2639" y="1743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0   1</a:t>
                </a:r>
              </a:p>
            </p:txBody>
          </p:sp>
          <p:sp>
            <p:nvSpPr>
              <p:cNvPr id="55368" name="Rectangle 50"/>
              <p:cNvSpPr>
                <a:spLocks noChangeArrowheads="1"/>
              </p:cNvSpPr>
              <p:nvPr/>
            </p:nvSpPr>
            <p:spPr bwMode="auto">
              <a:xfrm>
                <a:off x="4707" y="2812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2   3</a:t>
                </a:r>
              </a:p>
            </p:txBody>
          </p:sp>
          <p:sp>
            <p:nvSpPr>
              <p:cNvPr id="55369" name="Rectangle 51"/>
              <p:cNvSpPr>
                <a:spLocks noChangeArrowheads="1"/>
              </p:cNvSpPr>
              <p:nvPr/>
            </p:nvSpPr>
            <p:spPr bwMode="auto">
              <a:xfrm>
                <a:off x="1557" y="2812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2   0</a:t>
                </a:r>
              </a:p>
            </p:txBody>
          </p:sp>
          <p:sp>
            <p:nvSpPr>
              <p:cNvPr id="55370" name="Rectangle 52"/>
              <p:cNvSpPr>
                <a:spLocks noChangeArrowheads="1"/>
              </p:cNvSpPr>
              <p:nvPr/>
            </p:nvSpPr>
            <p:spPr bwMode="auto">
              <a:xfrm>
                <a:off x="3710" y="3319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3  2</a:t>
                </a:r>
              </a:p>
            </p:txBody>
          </p:sp>
          <p:sp>
            <p:nvSpPr>
              <p:cNvPr id="55371" name="Rectangle 53"/>
              <p:cNvSpPr>
                <a:spLocks noChangeArrowheads="1"/>
              </p:cNvSpPr>
              <p:nvPr/>
            </p:nvSpPr>
            <p:spPr bwMode="auto">
              <a:xfrm>
                <a:off x="2639" y="3327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3   1</a:t>
                </a:r>
              </a:p>
            </p:txBody>
          </p:sp>
          <p:sp>
            <p:nvSpPr>
              <p:cNvPr id="55372" name="Rectangle 54"/>
              <p:cNvSpPr>
                <a:spLocks noChangeArrowheads="1"/>
              </p:cNvSpPr>
              <p:nvPr/>
            </p:nvSpPr>
            <p:spPr bwMode="auto">
              <a:xfrm>
                <a:off x="1567" y="3323"/>
                <a:ext cx="867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3   0</a:t>
                </a:r>
              </a:p>
            </p:txBody>
          </p:sp>
        </p:grpSp>
        <p:grpSp>
          <p:nvGrpSpPr>
            <p:cNvPr id="55344" name="Group 55"/>
            <p:cNvGrpSpPr>
              <a:grpSpLocks/>
            </p:cNvGrpSpPr>
            <p:nvPr/>
          </p:nvGrpSpPr>
          <p:grpSpPr bwMode="auto">
            <a:xfrm>
              <a:off x="1789" y="1743"/>
              <a:ext cx="3579" cy="1840"/>
              <a:chOff x="1789" y="1743"/>
              <a:chExt cx="3579" cy="1840"/>
            </a:xfrm>
          </p:grpSpPr>
          <p:sp>
            <p:nvSpPr>
              <p:cNvPr id="55345" name="Line 56"/>
              <p:cNvSpPr>
                <a:spLocks noChangeShapeType="1"/>
              </p:cNvSpPr>
              <p:nvPr/>
            </p:nvSpPr>
            <p:spPr bwMode="auto">
              <a:xfrm>
                <a:off x="4183" y="174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46" name="Line 57"/>
              <p:cNvSpPr>
                <a:spLocks noChangeShapeType="1"/>
              </p:cNvSpPr>
              <p:nvPr/>
            </p:nvSpPr>
            <p:spPr bwMode="auto">
              <a:xfrm>
                <a:off x="3969" y="174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47" name="Line 58"/>
              <p:cNvSpPr>
                <a:spLocks noChangeShapeType="1"/>
              </p:cNvSpPr>
              <p:nvPr/>
            </p:nvSpPr>
            <p:spPr bwMode="auto">
              <a:xfrm>
                <a:off x="4398" y="174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48" name="Line 59"/>
              <p:cNvSpPr>
                <a:spLocks noChangeShapeType="1"/>
              </p:cNvSpPr>
              <p:nvPr/>
            </p:nvSpPr>
            <p:spPr bwMode="auto">
              <a:xfrm>
                <a:off x="3085" y="174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49" name="Line 60"/>
              <p:cNvSpPr>
                <a:spLocks noChangeShapeType="1"/>
              </p:cNvSpPr>
              <p:nvPr/>
            </p:nvSpPr>
            <p:spPr bwMode="auto">
              <a:xfrm>
                <a:off x="2871" y="174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0" name="Line 61"/>
              <p:cNvSpPr>
                <a:spLocks noChangeShapeType="1"/>
              </p:cNvSpPr>
              <p:nvPr/>
            </p:nvSpPr>
            <p:spPr bwMode="auto">
              <a:xfrm>
                <a:off x="3300" y="174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1" name="Line 62"/>
              <p:cNvSpPr>
                <a:spLocks noChangeShapeType="1"/>
              </p:cNvSpPr>
              <p:nvPr/>
            </p:nvSpPr>
            <p:spPr bwMode="auto">
              <a:xfrm>
                <a:off x="5153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2" name="Line 63"/>
              <p:cNvSpPr>
                <a:spLocks noChangeShapeType="1"/>
              </p:cNvSpPr>
              <p:nvPr/>
            </p:nvSpPr>
            <p:spPr bwMode="auto">
              <a:xfrm>
                <a:off x="4939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3" name="Line 64"/>
              <p:cNvSpPr>
                <a:spLocks noChangeShapeType="1"/>
              </p:cNvSpPr>
              <p:nvPr/>
            </p:nvSpPr>
            <p:spPr bwMode="auto">
              <a:xfrm>
                <a:off x="5368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4" name="Line 65"/>
              <p:cNvSpPr>
                <a:spLocks noChangeShapeType="1"/>
              </p:cNvSpPr>
              <p:nvPr/>
            </p:nvSpPr>
            <p:spPr bwMode="auto">
              <a:xfrm>
                <a:off x="2003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5" name="Line 66"/>
              <p:cNvSpPr>
                <a:spLocks noChangeShapeType="1"/>
              </p:cNvSpPr>
              <p:nvPr/>
            </p:nvSpPr>
            <p:spPr bwMode="auto">
              <a:xfrm>
                <a:off x="1789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6" name="Line 67"/>
              <p:cNvSpPr>
                <a:spLocks noChangeShapeType="1"/>
              </p:cNvSpPr>
              <p:nvPr/>
            </p:nvSpPr>
            <p:spPr bwMode="auto">
              <a:xfrm>
                <a:off x="2218" y="281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7" name="Line 68"/>
              <p:cNvSpPr>
                <a:spLocks noChangeShapeType="1"/>
              </p:cNvSpPr>
              <p:nvPr/>
            </p:nvSpPr>
            <p:spPr bwMode="auto">
              <a:xfrm>
                <a:off x="4156" y="3319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8" name="Line 69"/>
              <p:cNvSpPr>
                <a:spLocks noChangeShapeType="1"/>
              </p:cNvSpPr>
              <p:nvPr/>
            </p:nvSpPr>
            <p:spPr bwMode="auto">
              <a:xfrm>
                <a:off x="3942" y="3319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9" name="Line 70"/>
              <p:cNvSpPr>
                <a:spLocks noChangeShapeType="1"/>
              </p:cNvSpPr>
              <p:nvPr/>
            </p:nvSpPr>
            <p:spPr bwMode="auto">
              <a:xfrm>
                <a:off x="4371" y="3319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0" name="Line 71"/>
              <p:cNvSpPr>
                <a:spLocks noChangeShapeType="1"/>
              </p:cNvSpPr>
              <p:nvPr/>
            </p:nvSpPr>
            <p:spPr bwMode="auto">
              <a:xfrm>
                <a:off x="3085" y="332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1" name="Line 72"/>
              <p:cNvSpPr>
                <a:spLocks noChangeShapeType="1"/>
              </p:cNvSpPr>
              <p:nvPr/>
            </p:nvSpPr>
            <p:spPr bwMode="auto">
              <a:xfrm>
                <a:off x="2871" y="332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2" name="Line 73"/>
              <p:cNvSpPr>
                <a:spLocks noChangeShapeType="1"/>
              </p:cNvSpPr>
              <p:nvPr/>
            </p:nvSpPr>
            <p:spPr bwMode="auto">
              <a:xfrm>
                <a:off x="3300" y="3327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3" name="Line 74"/>
              <p:cNvSpPr>
                <a:spLocks noChangeShapeType="1"/>
              </p:cNvSpPr>
              <p:nvPr/>
            </p:nvSpPr>
            <p:spPr bwMode="auto">
              <a:xfrm>
                <a:off x="2013" y="332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4" name="Line 75"/>
              <p:cNvSpPr>
                <a:spLocks noChangeShapeType="1"/>
              </p:cNvSpPr>
              <p:nvPr/>
            </p:nvSpPr>
            <p:spPr bwMode="auto">
              <a:xfrm>
                <a:off x="1799" y="332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65" name="Line 76"/>
              <p:cNvSpPr>
                <a:spLocks noChangeShapeType="1"/>
              </p:cNvSpPr>
              <p:nvPr/>
            </p:nvSpPr>
            <p:spPr bwMode="auto">
              <a:xfrm>
                <a:off x="2228" y="3323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34221" name="Line 77"/>
          <p:cNvSpPr>
            <a:spLocks noChangeShapeType="1"/>
          </p:cNvSpPr>
          <p:nvPr/>
        </p:nvSpPr>
        <p:spPr bwMode="auto">
          <a:xfrm>
            <a:off x="5999881" y="2611724"/>
            <a:ext cx="4762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22" name="Line 78"/>
          <p:cNvSpPr>
            <a:spLocks noChangeShapeType="1"/>
          </p:cNvSpPr>
          <p:nvPr/>
        </p:nvSpPr>
        <p:spPr bwMode="auto">
          <a:xfrm>
            <a:off x="2577231" y="5097749"/>
            <a:ext cx="4587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23" name="Line 79"/>
          <p:cNvSpPr>
            <a:spLocks noChangeShapeType="1"/>
          </p:cNvSpPr>
          <p:nvPr/>
        </p:nvSpPr>
        <p:spPr bwMode="auto">
          <a:xfrm>
            <a:off x="4306019" y="5115211"/>
            <a:ext cx="4238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24" name="Line 80"/>
          <p:cNvSpPr>
            <a:spLocks noChangeShapeType="1"/>
          </p:cNvSpPr>
          <p:nvPr/>
        </p:nvSpPr>
        <p:spPr bwMode="auto">
          <a:xfrm>
            <a:off x="5982420" y="5115211"/>
            <a:ext cx="4587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25" name="Line 81"/>
          <p:cNvSpPr>
            <a:spLocks noChangeShapeType="1"/>
          </p:cNvSpPr>
          <p:nvPr/>
        </p:nvSpPr>
        <p:spPr bwMode="auto">
          <a:xfrm>
            <a:off x="3882156" y="4375436"/>
            <a:ext cx="0" cy="546100"/>
          </a:xfrm>
          <a:prstGeom prst="line">
            <a:avLst/>
          </a:prstGeom>
          <a:noFill/>
          <a:ln w="38100">
            <a:solidFill>
              <a:srgbClr val="99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26" name="Line 82"/>
          <p:cNvSpPr>
            <a:spLocks noChangeShapeType="1"/>
          </p:cNvSpPr>
          <p:nvPr/>
        </p:nvSpPr>
        <p:spPr bwMode="auto">
          <a:xfrm>
            <a:off x="5610944" y="2699036"/>
            <a:ext cx="0" cy="2222500"/>
          </a:xfrm>
          <a:prstGeom prst="line">
            <a:avLst/>
          </a:prstGeom>
          <a:noFill/>
          <a:ln w="38100">
            <a:solidFill>
              <a:srgbClr val="99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83"/>
          <p:cNvGrpSpPr>
            <a:grpSpLocks/>
          </p:cNvGrpSpPr>
          <p:nvPr/>
        </p:nvGrpSpPr>
        <p:grpSpPr bwMode="auto">
          <a:xfrm>
            <a:off x="2012082" y="2822861"/>
            <a:ext cx="5046663" cy="1816100"/>
            <a:chOff x="922" y="2000"/>
            <a:chExt cx="3179" cy="1144"/>
          </a:xfrm>
        </p:grpSpPr>
        <p:sp>
          <p:nvSpPr>
            <p:cNvPr id="55340" name="Line 84"/>
            <p:cNvSpPr>
              <a:spLocks noChangeShapeType="1"/>
            </p:cNvSpPr>
            <p:nvPr/>
          </p:nvSpPr>
          <p:spPr bwMode="auto">
            <a:xfrm>
              <a:off x="922" y="2955"/>
              <a:ext cx="0" cy="189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1" name="Line 85"/>
            <p:cNvSpPr>
              <a:spLocks noChangeShapeType="1"/>
            </p:cNvSpPr>
            <p:nvPr/>
          </p:nvSpPr>
          <p:spPr bwMode="auto">
            <a:xfrm>
              <a:off x="933" y="3144"/>
              <a:ext cx="3168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2" name="Line 86"/>
            <p:cNvSpPr>
              <a:spLocks noChangeShapeType="1"/>
            </p:cNvSpPr>
            <p:nvPr/>
          </p:nvSpPr>
          <p:spPr bwMode="auto">
            <a:xfrm flipV="1">
              <a:off x="4101" y="2000"/>
              <a:ext cx="0" cy="1144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4231" name="Line 87"/>
          <p:cNvSpPr>
            <a:spLocks noChangeShapeType="1"/>
          </p:cNvSpPr>
          <p:nvPr/>
        </p:nvSpPr>
        <p:spPr bwMode="auto">
          <a:xfrm>
            <a:off x="7339731" y="2681574"/>
            <a:ext cx="0" cy="2239962"/>
          </a:xfrm>
          <a:prstGeom prst="line">
            <a:avLst/>
          </a:prstGeom>
          <a:noFill/>
          <a:ln w="38100">
            <a:solidFill>
              <a:srgbClr val="99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88"/>
          <p:cNvGrpSpPr>
            <a:grpSpLocks/>
          </p:cNvGrpSpPr>
          <p:nvPr/>
        </p:nvGrpSpPr>
        <p:grpSpPr bwMode="auto">
          <a:xfrm>
            <a:off x="2024781" y="4516725"/>
            <a:ext cx="6897688" cy="1076325"/>
            <a:chOff x="922" y="3066"/>
            <a:chExt cx="4345" cy="678"/>
          </a:xfrm>
        </p:grpSpPr>
        <p:sp>
          <p:nvSpPr>
            <p:cNvPr id="55337" name="Line 89"/>
            <p:cNvSpPr>
              <a:spLocks noChangeShapeType="1"/>
            </p:cNvSpPr>
            <p:nvPr/>
          </p:nvSpPr>
          <p:spPr bwMode="auto">
            <a:xfrm flipH="1">
              <a:off x="922" y="3466"/>
              <a:ext cx="0" cy="278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8" name="Line 90"/>
            <p:cNvSpPr>
              <a:spLocks noChangeShapeType="1"/>
            </p:cNvSpPr>
            <p:nvPr/>
          </p:nvSpPr>
          <p:spPr bwMode="auto">
            <a:xfrm>
              <a:off x="933" y="3722"/>
              <a:ext cx="4334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9" name="Line 91"/>
            <p:cNvSpPr>
              <a:spLocks noChangeShapeType="1"/>
            </p:cNvSpPr>
            <p:nvPr/>
          </p:nvSpPr>
          <p:spPr bwMode="auto">
            <a:xfrm flipV="1">
              <a:off x="5267" y="3066"/>
              <a:ext cx="0" cy="656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4236" name="Text Box 92"/>
          <p:cNvSpPr txBox="1">
            <a:spLocks noChangeArrowheads="1"/>
          </p:cNvSpPr>
          <p:nvPr/>
        </p:nvSpPr>
        <p:spPr bwMode="auto">
          <a:xfrm>
            <a:off x="7496895" y="24355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37" name="Text Box 93"/>
          <p:cNvSpPr txBox="1">
            <a:spLocks noChangeArrowheads="1"/>
          </p:cNvSpPr>
          <p:nvPr/>
        </p:nvSpPr>
        <p:spPr bwMode="auto">
          <a:xfrm>
            <a:off x="2239095" y="32737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38" name="Text Box 94"/>
          <p:cNvSpPr txBox="1">
            <a:spLocks noChangeArrowheads="1"/>
          </p:cNvSpPr>
          <p:nvPr/>
        </p:nvSpPr>
        <p:spPr bwMode="auto">
          <a:xfrm>
            <a:off x="9020895" y="4111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39" name="Text Box 95"/>
          <p:cNvSpPr txBox="1">
            <a:spLocks noChangeArrowheads="1"/>
          </p:cNvSpPr>
          <p:nvPr/>
        </p:nvSpPr>
        <p:spPr bwMode="auto">
          <a:xfrm>
            <a:off x="7420695" y="4873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40" name="Text Box 96"/>
          <p:cNvSpPr txBox="1">
            <a:spLocks noChangeArrowheads="1"/>
          </p:cNvSpPr>
          <p:nvPr/>
        </p:nvSpPr>
        <p:spPr bwMode="auto">
          <a:xfrm>
            <a:off x="3686895" y="4873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41" name="Text Box 97"/>
          <p:cNvSpPr txBox="1">
            <a:spLocks noChangeArrowheads="1"/>
          </p:cNvSpPr>
          <p:nvPr/>
        </p:nvSpPr>
        <p:spPr bwMode="auto">
          <a:xfrm>
            <a:off x="5439495" y="4873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42" name="Text Box 98"/>
          <p:cNvSpPr txBox="1">
            <a:spLocks noChangeArrowheads="1"/>
          </p:cNvSpPr>
          <p:nvPr/>
        </p:nvSpPr>
        <p:spPr bwMode="auto">
          <a:xfrm>
            <a:off x="7115895" y="4873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4243" name="Text Box 99"/>
          <p:cNvSpPr txBox="1">
            <a:spLocks noChangeArrowheads="1"/>
          </p:cNvSpPr>
          <p:nvPr/>
        </p:nvSpPr>
        <p:spPr bwMode="auto">
          <a:xfrm>
            <a:off x="8716095" y="4111911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9397132" y="1723519"/>
            <a:ext cx="2590800" cy="2209800"/>
            <a:chOff x="-336" y="720"/>
            <a:chExt cx="2150" cy="1499"/>
          </a:xfrm>
        </p:grpSpPr>
        <p:grpSp>
          <p:nvGrpSpPr>
            <p:cNvPr id="55323" name="Group 101"/>
            <p:cNvGrpSpPr>
              <a:grpSpLocks/>
            </p:cNvGrpSpPr>
            <p:nvPr/>
          </p:nvGrpSpPr>
          <p:grpSpPr bwMode="auto">
            <a:xfrm>
              <a:off x="-336" y="720"/>
              <a:ext cx="2150" cy="1486"/>
              <a:chOff x="-182" y="192"/>
              <a:chExt cx="1958" cy="958"/>
            </a:xfrm>
          </p:grpSpPr>
          <p:grpSp>
            <p:nvGrpSpPr>
              <p:cNvPr id="55327" name="Group 102"/>
              <p:cNvGrpSpPr>
                <a:grpSpLocks/>
              </p:cNvGrpSpPr>
              <p:nvPr/>
            </p:nvGrpSpPr>
            <p:grpSpPr bwMode="auto">
              <a:xfrm>
                <a:off x="384" y="192"/>
                <a:ext cx="1392" cy="958"/>
                <a:chOff x="2544" y="960"/>
                <a:chExt cx="912" cy="816"/>
              </a:xfrm>
            </p:grpSpPr>
            <p:sp>
              <p:nvSpPr>
                <p:cNvPr id="55329" name="Oval 103"/>
                <p:cNvSpPr>
                  <a:spLocks noChangeArrowheads="1"/>
                </p:cNvSpPr>
                <p:nvPr/>
              </p:nvSpPr>
              <p:spPr bwMode="auto">
                <a:xfrm>
                  <a:off x="3216" y="960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800" b="1">
                      <a:solidFill>
                        <a:srgbClr val="9900FF"/>
                      </a:solidFill>
                      <a:latin typeface="Arial Narrow" charset="0"/>
                    </a:rPr>
                    <a:t>v</a:t>
                  </a:r>
                  <a:r>
                    <a:rPr kumimoji="1" lang="zh-CN" altLang="en-US" sz="2800" b="1" baseline="-25000">
                      <a:solidFill>
                        <a:srgbClr val="9900FF"/>
                      </a:solidFill>
                      <a:latin typeface="Arial Narrow" charset="0"/>
                    </a:rPr>
                    <a:t>１</a:t>
                  </a:r>
                </a:p>
              </p:txBody>
            </p:sp>
            <p:sp>
              <p:nvSpPr>
                <p:cNvPr id="55330" name="Oval 104"/>
                <p:cNvSpPr>
                  <a:spLocks noChangeArrowheads="1"/>
                </p:cNvSpPr>
                <p:nvPr/>
              </p:nvSpPr>
              <p:spPr bwMode="auto">
                <a:xfrm>
                  <a:off x="2544" y="960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800" b="1">
                      <a:solidFill>
                        <a:srgbClr val="9900FF"/>
                      </a:solidFill>
                      <a:latin typeface="Arial Narrow" charset="0"/>
                    </a:rPr>
                    <a:t>v</a:t>
                  </a:r>
                  <a:r>
                    <a:rPr kumimoji="1" lang="zh-CN" altLang="en-US" sz="2800" b="1" baseline="-25000">
                      <a:solidFill>
                        <a:srgbClr val="9900FF"/>
                      </a:solidFill>
                      <a:latin typeface="Arial Narrow" charset="0"/>
                    </a:rPr>
                    <a:t>０</a:t>
                  </a:r>
                </a:p>
              </p:txBody>
            </p:sp>
            <p:sp>
              <p:nvSpPr>
                <p:cNvPr id="55331" name="Oval 105"/>
                <p:cNvSpPr>
                  <a:spLocks noChangeArrowheads="1"/>
                </p:cNvSpPr>
                <p:nvPr/>
              </p:nvSpPr>
              <p:spPr bwMode="auto">
                <a:xfrm>
                  <a:off x="2544" y="15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800" b="1">
                      <a:solidFill>
                        <a:srgbClr val="9900FF"/>
                      </a:solidFill>
                      <a:latin typeface="Arial Narrow" charset="0"/>
                    </a:rPr>
                    <a:t>v</a:t>
                  </a:r>
                  <a:r>
                    <a:rPr kumimoji="1" lang="zh-CN" altLang="en-US" sz="2800" b="1" baseline="-25000">
                      <a:solidFill>
                        <a:srgbClr val="9900FF"/>
                      </a:solidFill>
                      <a:latin typeface="Arial Narrow" charset="0"/>
                    </a:rPr>
                    <a:t>２</a:t>
                  </a:r>
                </a:p>
              </p:txBody>
            </p:sp>
            <p:sp>
              <p:nvSpPr>
                <p:cNvPr id="55332" name="Oval 106"/>
                <p:cNvSpPr>
                  <a:spLocks noChangeArrowheads="1"/>
                </p:cNvSpPr>
                <p:nvPr/>
              </p:nvSpPr>
              <p:spPr bwMode="auto">
                <a:xfrm>
                  <a:off x="3216" y="15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2800" b="1">
                      <a:solidFill>
                        <a:srgbClr val="9900FF"/>
                      </a:solidFill>
                      <a:latin typeface="Arial Narrow" charset="0"/>
                    </a:rPr>
                    <a:t>v</a:t>
                  </a:r>
                  <a:r>
                    <a:rPr kumimoji="1" lang="zh-CN" altLang="en-US" sz="2800" b="1" baseline="-25000">
                      <a:solidFill>
                        <a:srgbClr val="9900FF"/>
                      </a:solidFill>
                      <a:latin typeface="Arial Narrow" charset="0"/>
                    </a:rPr>
                    <a:t>３</a:t>
                  </a:r>
                </a:p>
              </p:txBody>
            </p:sp>
            <p:sp>
              <p:nvSpPr>
                <p:cNvPr id="55333" name="Line 107"/>
                <p:cNvSpPr>
                  <a:spLocks noChangeShapeType="1"/>
                </p:cNvSpPr>
                <p:nvPr/>
              </p:nvSpPr>
              <p:spPr bwMode="auto">
                <a:xfrm>
                  <a:off x="2784" y="105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5334" name="Line 108"/>
                <p:cNvSpPr>
                  <a:spLocks noChangeShapeType="1"/>
                </p:cNvSpPr>
                <p:nvPr/>
              </p:nvSpPr>
              <p:spPr bwMode="auto">
                <a:xfrm>
                  <a:off x="2640" y="120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5335" name="Line 109"/>
                <p:cNvSpPr>
                  <a:spLocks noChangeShapeType="1"/>
                </p:cNvSpPr>
                <p:nvPr/>
              </p:nvSpPr>
              <p:spPr bwMode="auto">
                <a:xfrm>
                  <a:off x="2784" y="1680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5336" name="Line 110"/>
                <p:cNvSpPr>
                  <a:spLocks noChangeShapeType="1"/>
                </p:cNvSpPr>
                <p:nvPr/>
              </p:nvSpPr>
              <p:spPr bwMode="auto">
                <a:xfrm flipH="1" flipV="1">
                  <a:off x="2736" y="1152"/>
                  <a:ext cx="528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5328" name="Rectangle 111"/>
              <p:cNvSpPr>
                <a:spLocks noChangeArrowheads="1"/>
              </p:cNvSpPr>
              <p:nvPr/>
            </p:nvSpPr>
            <p:spPr bwMode="auto">
              <a:xfrm>
                <a:off x="-182" y="576"/>
                <a:ext cx="806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endParaRPr kumimoji="1" lang="zh-CN" altLang="zh-CN" sz="2800" b="1" baseline="-25000">
                  <a:latin typeface="Times New Roman" charset="0"/>
                </a:endParaRPr>
              </a:p>
            </p:txBody>
          </p:sp>
        </p:grpSp>
        <p:cxnSp>
          <p:nvCxnSpPr>
            <p:cNvPr id="55324" name="AutoShape 112"/>
            <p:cNvCxnSpPr>
              <a:cxnSpLocks noChangeShapeType="1"/>
              <a:stCxn id="55332" idx="4"/>
              <a:endCxn id="55331" idx="4"/>
            </p:cNvCxnSpPr>
            <p:nvPr/>
          </p:nvCxnSpPr>
          <p:spPr bwMode="auto">
            <a:xfrm rot="5400000">
              <a:off x="1049" y="1656"/>
              <a:ext cx="1" cy="1126"/>
            </a:xfrm>
            <a:prstGeom prst="curvedConnector3">
              <a:avLst>
                <a:gd name="adj1" fmla="val 1320000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25" name="AutoShape 113"/>
            <p:cNvCxnSpPr>
              <a:cxnSpLocks noChangeShapeType="1"/>
              <a:stCxn id="55331" idx="2"/>
              <a:endCxn id="55330" idx="2"/>
            </p:cNvCxnSpPr>
            <p:nvPr/>
          </p:nvCxnSpPr>
          <p:spPr bwMode="auto">
            <a:xfrm rot="10800000" flipH="1">
              <a:off x="274" y="939"/>
              <a:ext cx="1" cy="1049"/>
            </a:xfrm>
            <a:prstGeom prst="curvedConnector3">
              <a:avLst>
                <a:gd name="adj1" fmla="val -1320000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326" name="Line 114"/>
            <p:cNvSpPr>
              <a:spLocks noChangeShapeType="1"/>
            </p:cNvSpPr>
            <p:nvPr/>
          </p:nvSpPr>
          <p:spPr bwMode="auto">
            <a:xfrm flipV="1">
              <a:off x="1632" y="1152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9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7.2.3 </a:t>
            </a:r>
            <a:r>
              <a:rPr lang="zh-CN" altLang="en-US" kern="0" dirty="0"/>
              <a:t>有向</a:t>
            </a:r>
            <a:r>
              <a:rPr lang="zh-CN" altLang="en-US" kern="1200" dirty="0"/>
              <a:t>图的十字链表存储表示</a:t>
            </a:r>
          </a:p>
        </p:txBody>
      </p:sp>
    </p:spTree>
    <p:extLst>
      <p:ext uri="{BB962C8B-B14F-4D97-AF65-F5344CB8AC3E}">
        <p14:creationId xmlns:p14="http://schemas.microsoft.com/office/powerpoint/2010/main" val="228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3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34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34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34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3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3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3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34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3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134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3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134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500"/>
                                        <p:tgtEl>
                                          <p:spTgt spid="13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3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7" dur="500"/>
                                        <p:tgtEl>
                                          <p:spTgt spid="13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79" grpId="0" animBg="1"/>
      <p:bldP spid="134180" grpId="0" animBg="1"/>
      <p:bldP spid="134189" grpId="0" animBg="1"/>
      <p:bldP spid="134221" grpId="0" animBg="1"/>
      <p:bldP spid="134222" grpId="0" animBg="1"/>
      <p:bldP spid="134223" grpId="0" animBg="1"/>
      <p:bldP spid="134224" grpId="0" animBg="1"/>
      <p:bldP spid="134225" grpId="0" animBg="1"/>
      <p:bldP spid="134226" grpId="0" animBg="1"/>
      <p:bldP spid="134231" grpId="0" animBg="1"/>
      <p:bldP spid="134236" grpId="0" build="p" autoUpdateAnimBg="0"/>
      <p:bldP spid="134237" grpId="0" build="p" autoUpdateAnimBg="0"/>
      <p:bldP spid="134238" grpId="0" build="p" autoUpdateAnimBg="0"/>
      <p:bldP spid="134239" grpId="0" build="p" autoUpdateAnimBg="0"/>
      <p:bldP spid="134240" grpId="0" build="p" autoUpdateAnimBg="0"/>
      <p:bldP spid="134241" grpId="0" build="p" autoUpdateAnimBg="0"/>
      <p:bldP spid="134242" grpId="0" build="p" autoUpdateAnimBg="0"/>
      <p:bldP spid="13424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7.2.3 </a:t>
            </a:r>
            <a:r>
              <a:rPr lang="zh-CN" altLang="en-US" kern="0" dirty="0"/>
              <a:t>有向</a:t>
            </a:r>
            <a:r>
              <a:rPr lang="zh-CN" altLang="en-US" kern="1200" dirty="0"/>
              <a:t>图的十字链表存储表示</a:t>
            </a:r>
          </a:p>
        </p:txBody>
      </p:sp>
      <p:sp>
        <p:nvSpPr>
          <p:cNvPr id="6" name="矩形 5"/>
          <p:cNvSpPr/>
          <p:nvPr/>
        </p:nvSpPr>
        <p:spPr>
          <a:xfrm>
            <a:off x="1759528" y="1194092"/>
            <a:ext cx="8105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特点：</a:t>
            </a:r>
            <a:endParaRPr lang="en-US" altLang="zh-CN" sz="36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① 顶点结点数=顶点数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  弧结点数=弧的条数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② 求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入度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：从顶点Vi的firstin出发，沿着弧结点中的hlink所经过的弧结点数。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  求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出度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：从顶点Vi的firstout出发，沿着弧结点中的tlink所经过的弧结点数。</a:t>
            </a:r>
          </a:p>
        </p:txBody>
      </p:sp>
    </p:spTree>
    <p:extLst>
      <p:ext uri="{BB962C8B-B14F-4D97-AF65-F5344CB8AC3E}">
        <p14:creationId xmlns:p14="http://schemas.microsoft.com/office/powerpoint/2010/main" val="19109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Comment 4"/>
          <p:cNvSpPr>
            <a:spLocks noChangeArrowheads="1"/>
          </p:cNvSpPr>
          <p:nvPr/>
        </p:nvSpPr>
        <p:spPr bwMode="auto">
          <a:xfrm>
            <a:off x="4525169" y="1203153"/>
            <a:ext cx="30480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顶点结点结构</a:t>
            </a:r>
            <a:endParaRPr kumimoji="1" lang="zh-CN" altLang="en-US" sz="16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6270" name="Comment 14"/>
          <p:cNvSpPr>
            <a:spLocks noChangeArrowheads="1"/>
          </p:cNvSpPr>
          <p:nvPr/>
        </p:nvSpPr>
        <p:spPr bwMode="auto">
          <a:xfrm>
            <a:off x="3022170" y="3633792"/>
            <a:ext cx="1981200" cy="83099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顶点的数据信息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4577953" y="2319956"/>
            <a:ext cx="2942431" cy="629429"/>
            <a:chOff x="1324496" y="1617662"/>
            <a:chExt cx="5173286" cy="629429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24496" y="1617662"/>
              <a:ext cx="5173286" cy="584775"/>
            </a:xfrm>
            <a:prstGeom prst="rect">
              <a:avLst/>
            </a:prstGeom>
            <a:solidFill>
              <a:srgbClr val="CCFFFF"/>
            </a:solidFill>
            <a:ln w="317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data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firstedge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</a:t>
              </a:r>
              <a:endParaRPr kumimoji="1" lang="zh-CN" altLang="en-US" sz="3200" dirty="0">
                <a:solidFill>
                  <a:srgbClr val="9900FF"/>
                </a:solidFill>
                <a:latin typeface="Times New Roman" charset="0"/>
                <a:ea typeface="楷体_GB2312" charset="0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871409" y="1637491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4" name="直线箭头连接符 3"/>
          <p:cNvCxnSpPr/>
          <p:nvPr/>
        </p:nvCxnSpPr>
        <p:spPr bwMode="auto">
          <a:xfrm flipH="1">
            <a:off x="4413659" y="2950192"/>
            <a:ext cx="563879" cy="6381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直线箭头连接符 24"/>
          <p:cNvCxnSpPr/>
          <p:nvPr/>
        </p:nvCxnSpPr>
        <p:spPr bwMode="auto">
          <a:xfrm>
            <a:off x="6677095" y="2937548"/>
            <a:ext cx="1073646" cy="6389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Comment 14"/>
          <p:cNvSpPr>
            <a:spLocks noChangeArrowheads="1"/>
          </p:cNvSpPr>
          <p:nvPr/>
        </p:nvSpPr>
        <p:spPr bwMode="auto">
          <a:xfrm>
            <a:off x="6909119" y="3576494"/>
            <a:ext cx="2096336" cy="1200329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指向第一条依附于该顶点的边</a:t>
            </a:r>
            <a:endParaRPr kumimoji="1" lang="zh-CN" altLang="en-US" sz="1400" b="1" dirty="0">
              <a:solidFill>
                <a:srgbClr val="000000"/>
              </a:solidFill>
            </a:endParaRPr>
          </a:p>
        </p:txBody>
      </p:sp>
      <p:sp>
        <p:nvSpPr>
          <p:cNvPr id="18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7.2.4 </a:t>
            </a:r>
            <a:r>
              <a:rPr lang="zh-CN" altLang="en-US" kern="0" dirty="0"/>
              <a:t>无向</a:t>
            </a:r>
            <a:r>
              <a:rPr lang="zh-CN" altLang="en-US" kern="1200" dirty="0"/>
              <a:t>图的邻接多重表存储表示</a:t>
            </a:r>
          </a:p>
        </p:txBody>
      </p:sp>
    </p:spTree>
    <p:extLst>
      <p:ext uri="{BB962C8B-B14F-4D97-AF65-F5344CB8AC3E}">
        <p14:creationId xmlns:p14="http://schemas.microsoft.com/office/powerpoint/2010/main" val="14299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6270" grpId="0" animBg="1" autoUpdateAnimBg="0"/>
      <p:bldP spid="27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Comment 4"/>
          <p:cNvSpPr>
            <a:spLocks noChangeArrowheads="1"/>
          </p:cNvSpPr>
          <p:nvPr/>
        </p:nvSpPr>
        <p:spPr bwMode="auto">
          <a:xfrm>
            <a:off x="5192199" y="1255638"/>
            <a:ext cx="30480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边的结点结构</a:t>
            </a:r>
            <a:endParaRPr kumimoji="1" lang="zh-CN" altLang="en-US" sz="16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6270" name="Comment 14"/>
          <p:cNvSpPr>
            <a:spLocks noChangeArrowheads="1"/>
          </p:cNvSpPr>
          <p:nvPr/>
        </p:nvSpPr>
        <p:spPr bwMode="auto">
          <a:xfrm>
            <a:off x="1738050" y="3231756"/>
            <a:ext cx="1397112" cy="523220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tx2"/>
                </a:solidFill>
                <a:latin typeface="Times New Roman" charset="0"/>
                <a:ea typeface="楷体_GB2312" charset="0"/>
              </a:rPr>
              <a:t>标志域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96271" name="Comment 15"/>
          <p:cNvSpPr>
            <a:spLocks noChangeArrowheads="1"/>
          </p:cNvSpPr>
          <p:nvPr/>
        </p:nvSpPr>
        <p:spPr bwMode="auto">
          <a:xfrm>
            <a:off x="3033046" y="3868732"/>
            <a:ext cx="1490748" cy="95410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边依附的顶点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1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869571" y="2251179"/>
            <a:ext cx="6424352" cy="622012"/>
            <a:chOff x="1324496" y="1592837"/>
            <a:chExt cx="5173286" cy="622012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24496" y="1617662"/>
              <a:ext cx="5173286" cy="584775"/>
            </a:xfrm>
            <a:prstGeom prst="rect">
              <a:avLst/>
            </a:prstGeom>
            <a:solidFill>
              <a:srgbClr val="CCFFFF"/>
            </a:solidFill>
            <a:ln w="317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mark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ivex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ilink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jvex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</a:t>
              </a:r>
              <a:r>
                <a:rPr kumimoji="1" lang="en-US" altLang="zh-CN" sz="3200" dirty="0" err="1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jlink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charset="0"/>
                  <a:ea typeface="楷体_GB2312" charset="0"/>
                </a:rPr>
                <a:t>    info</a:t>
              </a:r>
              <a:endParaRPr kumimoji="1" lang="zh-CN" altLang="en-US" sz="3200" dirty="0">
                <a:solidFill>
                  <a:srgbClr val="9900FF"/>
                </a:solidFill>
                <a:latin typeface="Times New Roman" charset="0"/>
                <a:ea typeface="楷体_GB2312" charset="0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119956" y="1605249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2934538" y="1592837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3819044" y="1592837"/>
              <a:ext cx="0" cy="60960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4" name="直线箭头连接符 3"/>
          <p:cNvCxnSpPr/>
          <p:nvPr/>
        </p:nvCxnSpPr>
        <p:spPr bwMode="auto">
          <a:xfrm flipH="1">
            <a:off x="2747419" y="2873191"/>
            <a:ext cx="1210818" cy="358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2" name="直线箭头连接符 21"/>
          <p:cNvCxnSpPr>
            <a:endCxn id="96271" idx="0"/>
          </p:cNvCxnSpPr>
          <p:nvPr/>
        </p:nvCxnSpPr>
        <p:spPr bwMode="auto">
          <a:xfrm flipH="1">
            <a:off x="3778420" y="2823475"/>
            <a:ext cx="1033125" cy="1045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直线箭头连接符 24"/>
          <p:cNvCxnSpPr>
            <a:endCxn id="30" idx="0"/>
          </p:cNvCxnSpPr>
          <p:nvPr/>
        </p:nvCxnSpPr>
        <p:spPr bwMode="auto">
          <a:xfrm>
            <a:off x="7394717" y="2898706"/>
            <a:ext cx="301355" cy="9348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Comment 14"/>
          <p:cNvSpPr>
            <a:spLocks noChangeArrowheads="1"/>
          </p:cNvSpPr>
          <p:nvPr/>
        </p:nvSpPr>
        <p:spPr bwMode="auto">
          <a:xfrm>
            <a:off x="4734999" y="4130341"/>
            <a:ext cx="1981200" cy="1384995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指向下一</a:t>
            </a:r>
            <a:r>
              <a:rPr kumimoji="1" lang="zh-CN" altLang="en-US" sz="2800" dirty="0" smtClean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条</a:t>
            </a:r>
            <a:r>
              <a:rPr kumimoji="1" lang="zh-CN" altLang="en-US" sz="2800" b="1" dirty="0" smtClean="0">
                <a:solidFill>
                  <a:schemeClr val="tx2"/>
                </a:solidFill>
                <a:latin typeface="Times New Roman" charset="0"/>
                <a:ea typeface="楷体_GB2312" charset="0"/>
              </a:rPr>
              <a:t>依附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于</a:t>
            </a:r>
            <a:r>
              <a:rPr kumimoji="1" lang="en-US" altLang="zh-CN" sz="28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ivex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的边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 bwMode="auto">
          <a:xfrm>
            <a:off x="8599511" y="2898706"/>
            <a:ext cx="711549" cy="1151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1" name="Comment 14"/>
          <p:cNvSpPr>
            <a:spLocks noChangeArrowheads="1"/>
          </p:cNvSpPr>
          <p:nvPr/>
        </p:nvSpPr>
        <p:spPr bwMode="auto">
          <a:xfrm>
            <a:off x="8819226" y="4050518"/>
            <a:ext cx="1981200" cy="1385888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指向下一</a:t>
            </a:r>
            <a:r>
              <a:rPr kumimoji="1" lang="zh-CN" altLang="en-US" sz="2800" dirty="0" smtClean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条</a:t>
            </a:r>
            <a:r>
              <a:rPr kumimoji="1" lang="zh-CN" altLang="en-US" sz="2800" b="1" dirty="0" smtClean="0">
                <a:solidFill>
                  <a:schemeClr val="tx2"/>
                </a:solidFill>
                <a:latin typeface="Times New Roman" charset="0"/>
                <a:ea typeface="楷体_GB2312" charset="0"/>
              </a:rPr>
              <a:t>依附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于</a:t>
            </a:r>
            <a:r>
              <a:rPr kumimoji="1" lang="en-US" altLang="zh-CN" sz="2800" dirty="0" err="1">
                <a:solidFill>
                  <a:srgbClr val="000099"/>
                </a:solidFill>
                <a:latin typeface="Times New Roman" charset="0"/>
                <a:ea typeface="楷体_GB2312" charset="0"/>
              </a:rPr>
              <a:t>jvex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的边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7939460" y="2263591"/>
            <a:ext cx="0" cy="6096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线箭头连接符 34"/>
          <p:cNvCxnSpPr/>
          <p:nvPr/>
        </p:nvCxnSpPr>
        <p:spPr bwMode="auto">
          <a:xfrm>
            <a:off x="9759364" y="2844796"/>
            <a:ext cx="394680" cy="341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7" name="Comment 14"/>
          <p:cNvSpPr>
            <a:spLocks noChangeArrowheads="1"/>
          </p:cNvSpPr>
          <p:nvPr/>
        </p:nvSpPr>
        <p:spPr bwMode="auto">
          <a:xfrm>
            <a:off x="9311060" y="3174376"/>
            <a:ext cx="2326754" cy="523220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弧信息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/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权值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21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7.2.4 </a:t>
            </a:r>
            <a:r>
              <a:rPr lang="zh-CN" altLang="en-US" kern="0" dirty="0"/>
              <a:t>无向</a:t>
            </a:r>
            <a:r>
              <a:rPr lang="zh-CN" altLang="en-US" kern="1200" dirty="0"/>
              <a:t>图的邻接多重表存储表示</a:t>
            </a:r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9144805" y="2276004"/>
            <a:ext cx="0" cy="6096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6" name="直线箭头连接符 25"/>
          <p:cNvCxnSpPr/>
          <p:nvPr/>
        </p:nvCxnSpPr>
        <p:spPr bwMode="auto">
          <a:xfrm flipH="1">
            <a:off x="5657187" y="2878843"/>
            <a:ext cx="675111" cy="11871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0" name="Comment 15"/>
          <p:cNvSpPr>
            <a:spLocks noChangeArrowheads="1"/>
          </p:cNvSpPr>
          <p:nvPr/>
        </p:nvSpPr>
        <p:spPr bwMode="auto">
          <a:xfrm>
            <a:off x="6950698" y="3833559"/>
            <a:ext cx="1490748" cy="954107"/>
          </a:xfrm>
          <a:prstGeom prst="rect">
            <a:avLst/>
          </a:prstGeom>
          <a:solidFill>
            <a:srgbClr val="FCFDC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边依附的顶点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charset="0"/>
                <a:ea typeface="楷体_GB2312" charset="0"/>
              </a:rPr>
              <a:t>2</a:t>
            </a: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6270" grpId="0" animBg="1" autoUpdateAnimBg="0"/>
      <p:bldP spid="96271" grpId="0" animBg="1" autoUpdateAnimBg="0"/>
      <p:bldP spid="27" grpId="0" animBg="1" autoUpdateAnimBg="0"/>
      <p:bldP spid="31" grpId="0" animBg="1" autoUpdateAnimBg="0"/>
      <p:bldP spid="37" grpId="0" animBg="1" autoUpdateAnimBg="0"/>
      <p:bldP spid="3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10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  <p:sp>
        <p:nvSpPr>
          <p:cNvPr id="29704" name="Rectangle 1032"/>
          <p:cNvSpPr>
            <a:spLocks noGrp="1" noChangeArrowheads="1"/>
          </p:cNvSpPr>
          <p:nvPr>
            <p:ph type="body" idx="1"/>
          </p:nvPr>
        </p:nvSpPr>
        <p:spPr>
          <a:xfrm>
            <a:off x="507999" y="1255715"/>
            <a:ext cx="11508317" cy="2173286"/>
          </a:xfrm>
        </p:spPr>
        <p:txBody>
          <a:bodyPr/>
          <a:lstStyle/>
          <a:p>
            <a:pPr marL="571500" lvl="1" indent="-571500" eaLnBrk="1" hangingPunct="1">
              <a:buFont typeface="Wingdings" panose="05000000000000000000" pitchFamily="2" charset="2"/>
              <a:buChar char="n"/>
            </a:pPr>
            <a:r>
              <a:rPr lang="zh-CN" altLang="en-US" sz="3600" kern="1200" dirty="0">
                <a:solidFill>
                  <a:schemeClr val="tx2"/>
                </a:solidFill>
                <a:cs typeface="+mn-cs"/>
              </a:rPr>
              <a:t>图的定义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dirty="0"/>
              <a:t>         </a:t>
            </a:r>
            <a:r>
              <a:rPr lang="zh-CN" altLang="en-US" sz="2400" b="0" dirty="0"/>
              <a:t>图是由</a:t>
            </a:r>
            <a:r>
              <a:rPr lang="zh-CN" altLang="en-US" sz="2400" b="0" dirty="0">
                <a:latin typeface="楷体_GB2312"/>
                <a:cs typeface="楷体_GB2312"/>
              </a:rPr>
              <a:t>一个顶点集Ｖ和一个</a:t>
            </a:r>
            <a:r>
              <a:rPr lang="zh-CN" altLang="en-US" sz="2400" b="0" dirty="0" smtClean="0">
                <a:latin typeface="楷体_GB2312"/>
                <a:cs typeface="楷体_GB2312"/>
              </a:rPr>
              <a:t>弧（边）集</a:t>
            </a:r>
            <a:r>
              <a:rPr lang="zh-CN" altLang="en-US" sz="2400" b="0" dirty="0">
                <a:latin typeface="楷体_GB2312"/>
                <a:cs typeface="楷体_GB2312"/>
              </a:rPr>
              <a:t>构成的，记作：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/>
                <a:cs typeface="楷体_GB2312"/>
              </a:rPr>
              <a:t>                                     </a:t>
            </a:r>
            <a:r>
              <a:rPr lang="zh-CN" altLang="en-US" sz="2400" dirty="0">
                <a:solidFill>
                  <a:srgbClr val="FF0000"/>
                </a:solidFill>
                <a:latin typeface="楷体_GB2312"/>
                <a:cs typeface="楷体_GB2312"/>
              </a:rPr>
              <a:t>Ｇ＝（Ｖ，Ｅ）</a:t>
            </a:r>
            <a:endParaRPr lang="zh-CN" altLang="en-US" sz="2400" dirty="0">
              <a:latin typeface="楷体_GB2312"/>
              <a:cs typeface="楷体_GB231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/>
                <a:cs typeface="楷体_GB2312"/>
              </a:rPr>
              <a:t>          </a:t>
            </a:r>
            <a:r>
              <a:rPr lang="zh-CN" altLang="en-US" sz="2400" b="0" dirty="0">
                <a:latin typeface="楷体_GB2312"/>
                <a:cs typeface="楷体_GB2312"/>
              </a:rPr>
              <a:t>其中：</a:t>
            </a:r>
            <a:r>
              <a:rPr lang="en-US" altLang="zh-CN" sz="2400" b="0" dirty="0">
                <a:solidFill>
                  <a:srgbClr val="FF0000"/>
                </a:solidFill>
                <a:latin typeface="楷体_GB2312"/>
                <a:cs typeface="楷体_GB2312"/>
              </a:rPr>
              <a:t>V</a:t>
            </a:r>
            <a:r>
              <a:rPr lang="zh-CN" altLang="en-US" sz="2400" b="0" dirty="0">
                <a:latin typeface="楷体_GB2312"/>
                <a:cs typeface="楷体_GB2312"/>
              </a:rPr>
              <a:t>是图中</a:t>
            </a:r>
            <a:r>
              <a:rPr lang="zh-CN" altLang="en-US" sz="2400" b="0" dirty="0">
                <a:solidFill>
                  <a:srgbClr val="FF0000"/>
                </a:solidFill>
                <a:latin typeface="楷体_GB2312"/>
                <a:cs typeface="楷体_GB2312"/>
              </a:rPr>
              <a:t>顶点</a:t>
            </a:r>
            <a:r>
              <a:rPr lang="zh-CN" altLang="en-US" sz="2400" b="0" dirty="0">
                <a:latin typeface="楷体_GB2312"/>
                <a:cs typeface="楷体_GB2312"/>
              </a:rPr>
              <a:t>的非空有限集合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楷体_GB2312"/>
                <a:cs typeface="楷体_GB2312"/>
              </a:rPr>
              <a:t>                    </a:t>
            </a:r>
            <a:r>
              <a:rPr lang="en-US" altLang="zh-CN" sz="2400" b="0" dirty="0">
                <a:solidFill>
                  <a:srgbClr val="FF0000"/>
                </a:solidFill>
                <a:latin typeface="楷体_GB2312"/>
                <a:cs typeface="楷体_GB2312"/>
              </a:rPr>
              <a:t>E</a:t>
            </a:r>
            <a:r>
              <a:rPr lang="zh-CN" altLang="en-US" sz="2400" b="0" dirty="0">
                <a:latin typeface="楷体_GB2312"/>
                <a:cs typeface="楷体_GB2312"/>
              </a:rPr>
              <a:t>是图中</a:t>
            </a:r>
            <a:r>
              <a:rPr lang="zh-CN" altLang="en-US" sz="2400" b="0" dirty="0">
                <a:solidFill>
                  <a:srgbClr val="FF0000"/>
                </a:solidFill>
                <a:latin typeface="楷体_GB2312"/>
                <a:cs typeface="楷体_GB2312"/>
              </a:rPr>
              <a:t>边</a:t>
            </a:r>
            <a:r>
              <a:rPr lang="zh-CN" altLang="en-US" sz="2400" b="0" dirty="0">
                <a:latin typeface="楷体_GB2312"/>
                <a:cs typeface="楷体_GB2312"/>
              </a:rPr>
              <a:t>的有穷集合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楷体_GB2312"/>
              </a:rPr>
              <a:t>   </a:t>
            </a:r>
            <a:endParaRPr lang="en-US" altLang="zh-CN" sz="2400" b="0" dirty="0">
              <a:latin typeface="楷体_GB231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b="0" dirty="0">
                <a:latin typeface="楷体_GB2312"/>
                <a:cs typeface="楷体_GB2312"/>
              </a:rPr>
              <a:t>   </a:t>
            </a:r>
            <a:endParaRPr lang="zh-CN" altLang="en-US" sz="2400" b="0" dirty="0">
              <a:latin typeface="楷体_GB2312"/>
              <a:cs typeface="楷体_GB2312"/>
            </a:endParaRPr>
          </a:p>
        </p:txBody>
      </p:sp>
      <p:grpSp>
        <p:nvGrpSpPr>
          <p:cNvPr id="38" name="Group 93">
            <a:extLst>
              <a:ext uri="{FF2B5EF4-FFF2-40B4-BE49-F238E27FC236}">
                <a16:creationId xmlns="" xmlns:a16="http://schemas.microsoft.com/office/drawing/2014/main" id="{6E73B665-96DD-41FA-9477-F569A91D3FF7}"/>
              </a:ext>
            </a:extLst>
          </p:cNvPr>
          <p:cNvGrpSpPr>
            <a:grpSpLocks/>
          </p:cNvGrpSpPr>
          <p:nvPr/>
        </p:nvGrpSpPr>
        <p:grpSpPr bwMode="auto">
          <a:xfrm>
            <a:off x="1767873" y="3694116"/>
            <a:ext cx="2340423" cy="1792285"/>
            <a:chOff x="1248" y="3216"/>
            <a:chExt cx="1248" cy="864"/>
          </a:xfrm>
        </p:grpSpPr>
        <p:sp>
          <p:nvSpPr>
            <p:cNvPr id="39" name="Oval 84">
              <a:extLst>
                <a:ext uri="{FF2B5EF4-FFF2-40B4-BE49-F238E27FC236}">
                  <a16:creationId xmlns="" xmlns:a16="http://schemas.microsoft.com/office/drawing/2014/main" id="{7E568D63-416C-4F28-81AF-1FBEA1DB1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264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A</a:t>
              </a:r>
            </a:p>
          </p:txBody>
        </p:sp>
        <p:sp>
          <p:nvSpPr>
            <p:cNvPr id="40" name="Oval 85">
              <a:extLst>
                <a:ext uri="{FF2B5EF4-FFF2-40B4-BE49-F238E27FC236}">
                  <a16:creationId xmlns="" xmlns:a16="http://schemas.microsoft.com/office/drawing/2014/main" id="{D34F3E0B-B8ED-4B70-9F75-F6C813476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16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B</a:t>
              </a:r>
            </a:p>
          </p:txBody>
        </p:sp>
        <p:sp>
          <p:nvSpPr>
            <p:cNvPr id="41" name="Oval 86">
              <a:extLst>
                <a:ext uri="{FF2B5EF4-FFF2-40B4-BE49-F238E27FC236}">
                  <a16:creationId xmlns="" xmlns:a16="http://schemas.microsoft.com/office/drawing/2014/main" id="{8DF3BF61-7480-4435-A49F-2400776F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C</a:t>
              </a:r>
            </a:p>
          </p:txBody>
        </p:sp>
        <p:sp>
          <p:nvSpPr>
            <p:cNvPr id="42" name="Oval 87">
              <a:extLst>
                <a:ext uri="{FF2B5EF4-FFF2-40B4-BE49-F238E27FC236}">
                  <a16:creationId xmlns="" xmlns:a16="http://schemas.microsoft.com/office/drawing/2014/main" id="{CCD644BD-A48E-4A20-8E69-7DE0ED38B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D</a:t>
              </a:r>
            </a:p>
          </p:txBody>
        </p:sp>
        <p:sp>
          <p:nvSpPr>
            <p:cNvPr id="43" name="Line 88">
              <a:extLst>
                <a:ext uri="{FF2B5EF4-FFF2-40B4-BE49-F238E27FC236}">
                  <a16:creationId xmlns="" xmlns:a16="http://schemas.microsoft.com/office/drawing/2014/main" id="{F4A87FDF-355A-4B23-A393-54CAB4186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3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89">
              <a:extLst>
                <a:ext uri="{FF2B5EF4-FFF2-40B4-BE49-F238E27FC236}">
                  <a16:creationId xmlns="" xmlns:a16="http://schemas.microsoft.com/office/drawing/2014/main" id="{009750F9-4670-456F-8489-437FDF31C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5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90">
              <a:extLst>
                <a:ext uri="{FF2B5EF4-FFF2-40B4-BE49-F238E27FC236}">
                  <a16:creationId xmlns="" xmlns:a16="http://schemas.microsoft.com/office/drawing/2014/main" id="{32ACAC70-2B4C-486C-8AA5-85BD74430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98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91">
              <a:extLst>
                <a:ext uri="{FF2B5EF4-FFF2-40B4-BE49-F238E27FC236}">
                  <a16:creationId xmlns="" xmlns:a16="http://schemas.microsoft.com/office/drawing/2014/main" id="{141D8210-B064-4DA6-BFFC-8A7215BE3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3456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0CDCB9AF-E504-4C13-8ABF-333EC734D3EC}"/>
              </a:ext>
            </a:extLst>
          </p:cNvPr>
          <p:cNvGrpSpPr/>
          <p:nvPr/>
        </p:nvGrpSpPr>
        <p:grpSpPr>
          <a:xfrm>
            <a:off x="6820958" y="3746961"/>
            <a:ext cx="2432957" cy="1792285"/>
            <a:chOff x="5467557" y="3746961"/>
            <a:chExt cx="2432957" cy="1792285"/>
          </a:xfrm>
        </p:grpSpPr>
        <p:grpSp>
          <p:nvGrpSpPr>
            <p:cNvPr id="47" name="Group 93">
              <a:extLst>
                <a:ext uri="{FF2B5EF4-FFF2-40B4-BE49-F238E27FC236}">
                  <a16:creationId xmlns="" xmlns:a16="http://schemas.microsoft.com/office/drawing/2014/main" id="{22976C25-2352-4DCF-B7D5-F2A7B846F0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7557" y="3746961"/>
              <a:ext cx="2432957" cy="1792285"/>
              <a:chOff x="1248" y="3216"/>
              <a:chExt cx="1248" cy="864"/>
            </a:xfrm>
          </p:grpSpPr>
          <p:sp>
            <p:nvSpPr>
              <p:cNvPr id="48" name="Oval 84">
                <a:extLst>
                  <a:ext uri="{FF2B5EF4-FFF2-40B4-BE49-F238E27FC236}">
                    <a16:creationId xmlns="" xmlns:a16="http://schemas.microsoft.com/office/drawing/2014/main" id="{543B6553-BDAE-440C-A20A-C4C88D56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264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A</a:t>
                </a:r>
              </a:p>
            </p:txBody>
          </p:sp>
          <p:sp>
            <p:nvSpPr>
              <p:cNvPr id="49" name="Oval 85">
                <a:extLst>
                  <a:ext uri="{FF2B5EF4-FFF2-40B4-BE49-F238E27FC236}">
                    <a16:creationId xmlns="" xmlns:a16="http://schemas.microsoft.com/office/drawing/2014/main" id="{A43B5D8C-71BE-42F4-B364-1D95C5A31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16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B</a:t>
                </a:r>
              </a:p>
            </p:txBody>
          </p:sp>
          <p:sp>
            <p:nvSpPr>
              <p:cNvPr id="50" name="Oval 86">
                <a:extLst>
                  <a:ext uri="{FF2B5EF4-FFF2-40B4-BE49-F238E27FC236}">
                    <a16:creationId xmlns="" xmlns:a16="http://schemas.microsoft.com/office/drawing/2014/main" id="{875B201A-F1AD-4F87-BEA2-4155F76CD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C</a:t>
                </a:r>
              </a:p>
            </p:txBody>
          </p:sp>
          <p:sp>
            <p:nvSpPr>
              <p:cNvPr id="51" name="Oval 87">
                <a:extLst>
                  <a:ext uri="{FF2B5EF4-FFF2-40B4-BE49-F238E27FC236}">
                    <a16:creationId xmlns="" xmlns:a16="http://schemas.microsoft.com/office/drawing/2014/main" id="{9223E0DE-52FA-4E0C-94C9-E19FC3AEF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D</a:t>
                </a: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EB25FCB-D65F-40EF-8DAA-3B27716D8923}"/>
                </a:ext>
              </a:extLst>
            </p:cNvPr>
            <p:cNvGrpSpPr/>
            <p:nvPr/>
          </p:nvGrpSpPr>
          <p:grpSpPr>
            <a:xfrm>
              <a:off x="5748283" y="4095460"/>
              <a:ext cx="1673002" cy="1244643"/>
              <a:chOff x="5748283" y="4095460"/>
              <a:chExt cx="1673002" cy="1244643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A87D6C67-C624-4FD8-A7A3-16026DFE5BF0}"/>
                  </a:ext>
                </a:extLst>
              </p:cNvPr>
              <p:cNvCxnSpPr>
                <a:stCxn id="48" idx="6"/>
              </p:cNvCxnSpPr>
              <p:nvPr/>
            </p:nvCxnSpPr>
            <p:spPr bwMode="auto">
              <a:xfrm flipV="1">
                <a:off x="6029009" y="4095460"/>
                <a:ext cx="1310053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直接连接符 56">
                <a:extLst>
                  <a:ext uri="{FF2B5EF4-FFF2-40B4-BE49-F238E27FC236}">
                    <a16:creationId xmlns="" xmlns:a16="http://schemas.microsoft.com/office/drawing/2014/main" id="{343C4D45-4C4B-42D3-9513-EC028B38E060}"/>
                  </a:ext>
                </a:extLst>
              </p:cNvPr>
              <p:cNvCxnSpPr>
                <a:cxnSpLocks/>
                <a:stCxn id="48" idx="5"/>
                <a:endCxn id="51" idx="1"/>
              </p:cNvCxnSpPr>
              <p:nvPr/>
            </p:nvCxnSpPr>
            <p:spPr bwMode="auto">
              <a:xfrm>
                <a:off x="5946786" y="4271480"/>
                <a:ext cx="1474499" cy="8428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5EE9BC68-8D7D-4503-9D8A-BA60D0962F82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 bwMode="auto">
              <a:xfrm>
                <a:off x="5748283" y="4344389"/>
                <a:ext cx="0" cy="76990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直接连接符 63">
                <a:extLst>
                  <a:ext uri="{FF2B5EF4-FFF2-40B4-BE49-F238E27FC236}">
                    <a16:creationId xmlns="" xmlns:a16="http://schemas.microsoft.com/office/drawing/2014/main" id="{E65C0211-089C-4019-A40F-6D0A14C6CB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22584" y="5340103"/>
                <a:ext cx="121647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29307" y="3062289"/>
            <a:ext cx="6767512" cy="2255837"/>
            <a:chOff x="1086" y="2262"/>
            <a:chExt cx="4263" cy="1421"/>
          </a:xfrm>
        </p:grpSpPr>
        <p:sp>
          <p:nvSpPr>
            <p:cNvPr id="58418" name="Rectangle 18"/>
            <p:cNvSpPr>
              <a:spLocks noChangeArrowheads="1"/>
            </p:cNvSpPr>
            <p:nvPr/>
          </p:nvSpPr>
          <p:spPr bwMode="auto">
            <a:xfrm>
              <a:off x="1336" y="2843"/>
              <a:ext cx="815" cy="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419" name="Line 19"/>
            <p:cNvSpPr>
              <a:spLocks noChangeShapeType="1"/>
            </p:cNvSpPr>
            <p:nvPr/>
          </p:nvSpPr>
          <p:spPr bwMode="auto">
            <a:xfrm>
              <a:off x="1329" y="2586"/>
              <a:ext cx="8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421" name="Line 21"/>
            <p:cNvSpPr>
              <a:spLocks noChangeShapeType="1"/>
            </p:cNvSpPr>
            <p:nvPr/>
          </p:nvSpPr>
          <p:spPr bwMode="auto">
            <a:xfrm>
              <a:off x="1329" y="3096"/>
              <a:ext cx="8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422" name="Line 22"/>
            <p:cNvSpPr>
              <a:spLocks noChangeShapeType="1"/>
            </p:cNvSpPr>
            <p:nvPr/>
          </p:nvSpPr>
          <p:spPr bwMode="auto">
            <a:xfrm>
              <a:off x="1758" y="2263"/>
              <a:ext cx="0" cy="14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423" name="Text Box 23"/>
            <p:cNvSpPr txBox="1">
              <a:spLocks noChangeArrowheads="1"/>
            </p:cNvSpPr>
            <p:nvPr/>
          </p:nvSpPr>
          <p:spPr bwMode="auto">
            <a:xfrm>
              <a:off x="1086" y="226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0</a:t>
              </a:r>
            </a:p>
          </p:txBody>
        </p:sp>
        <p:sp>
          <p:nvSpPr>
            <p:cNvPr id="58424" name="Text Box 24"/>
            <p:cNvSpPr txBox="1">
              <a:spLocks noChangeArrowheads="1"/>
            </p:cNvSpPr>
            <p:nvPr/>
          </p:nvSpPr>
          <p:spPr bwMode="auto">
            <a:xfrm>
              <a:off x="1086" y="253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1</a:t>
              </a:r>
            </a:p>
          </p:txBody>
        </p:sp>
        <p:sp>
          <p:nvSpPr>
            <p:cNvPr id="58425" name="Text Box 25"/>
            <p:cNvSpPr txBox="1">
              <a:spLocks noChangeArrowheads="1"/>
            </p:cNvSpPr>
            <p:nvPr/>
          </p:nvSpPr>
          <p:spPr bwMode="auto">
            <a:xfrm>
              <a:off x="1086" y="2811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2</a:t>
              </a:r>
            </a:p>
          </p:txBody>
        </p:sp>
        <p:sp>
          <p:nvSpPr>
            <p:cNvPr id="58426" name="Text Box 26"/>
            <p:cNvSpPr txBox="1">
              <a:spLocks noChangeArrowheads="1"/>
            </p:cNvSpPr>
            <p:nvPr/>
          </p:nvSpPr>
          <p:spPr bwMode="auto">
            <a:xfrm>
              <a:off x="1086" y="308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3</a:t>
              </a:r>
            </a:p>
          </p:txBody>
        </p:sp>
        <p:sp>
          <p:nvSpPr>
            <p:cNvPr id="58427" name="Text Box 27"/>
            <p:cNvSpPr txBox="1">
              <a:spLocks noChangeArrowheads="1"/>
            </p:cNvSpPr>
            <p:nvPr/>
          </p:nvSpPr>
          <p:spPr bwMode="auto">
            <a:xfrm>
              <a:off x="1421" y="228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v0</a:t>
              </a:r>
            </a:p>
          </p:txBody>
        </p:sp>
        <p:sp>
          <p:nvSpPr>
            <p:cNvPr id="58428" name="Text Box 28"/>
            <p:cNvSpPr txBox="1">
              <a:spLocks noChangeArrowheads="1"/>
            </p:cNvSpPr>
            <p:nvPr/>
          </p:nvSpPr>
          <p:spPr bwMode="auto">
            <a:xfrm>
              <a:off x="1421" y="2833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v2</a:t>
              </a:r>
            </a:p>
          </p:txBody>
        </p:sp>
        <p:sp>
          <p:nvSpPr>
            <p:cNvPr id="58429" name="Text Box 29"/>
            <p:cNvSpPr txBox="1">
              <a:spLocks noChangeArrowheads="1"/>
            </p:cNvSpPr>
            <p:nvPr/>
          </p:nvSpPr>
          <p:spPr bwMode="auto">
            <a:xfrm>
              <a:off x="1425" y="3108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v3</a:t>
              </a:r>
            </a:p>
          </p:txBody>
        </p:sp>
        <p:sp>
          <p:nvSpPr>
            <p:cNvPr id="58430" name="Text Box 30"/>
            <p:cNvSpPr txBox="1">
              <a:spLocks noChangeArrowheads="1"/>
            </p:cNvSpPr>
            <p:nvPr/>
          </p:nvSpPr>
          <p:spPr bwMode="auto">
            <a:xfrm>
              <a:off x="1425" y="253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 dirty="0">
                  <a:latin typeface="Times New Roman" charset="0"/>
                </a:rPr>
                <a:t>v1</a:t>
              </a:r>
            </a:p>
          </p:txBody>
        </p:sp>
        <p:sp>
          <p:nvSpPr>
            <p:cNvPr id="58431" name="Line 31"/>
            <p:cNvSpPr>
              <a:spLocks noChangeShapeType="1"/>
            </p:cNvSpPr>
            <p:nvPr/>
          </p:nvSpPr>
          <p:spPr bwMode="auto">
            <a:xfrm>
              <a:off x="1346" y="3389"/>
              <a:ext cx="8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2" name="Text Box 32"/>
            <p:cNvSpPr txBox="1">
              <a:spLocks noChangeArrowheads="1"/>
            </p:cNvSpPr>
            <p:nvPr/>
          </p:nvSpPr>
          <p:spPr bwMode="auto">
            <a:xfrm>
              <a:off x="1093" y="3413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4</a:t>
              </a:r>
            </a:p>
          </p:txBody>
        </p:sp>
        <p:sp>
          <p:nvSpPr>
            <p:cNvPr id="58433" name="Text Box 33"/>
            <p:cNvSpPr txBox="1">
              <a:spLocks noChangeArrowheads="1"/>
            </p:cNvSpPr>
            <p:nvPr/>
          </p:nvSpPr>
          <p:spPr bwMode="auto">
            <a:xfrm>
              <a:off x="1422" y="341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charset="0"/>
                </a:rPr>
                <a:t>v4</a:t>
              </a:r>
            </a:p>
          </p:txBody>
        </p:sp>
        <p:grpSp>
          <p:nvGrpSpPr>
            <p:cNvPr id="58434" name="Group 34"/>
            <p:cNvGrpSpPr>
              <a:grpSpLocks/>
            </p:cNvGrpSpPr>
            <p:nvPr/>
          </p:nvGrpSpPr>
          <p:grpSpPr bwMode="auto">
            <a:xfrm>
              <a:off x="2456" y="2277"/>
              <a:ext cx="1323" cy="245"/>
              <a:chOff x="2789" y="2255"/>
              <a:chExt cx="1323" cy="245"/>
            </a:xfrm>
          </p:grpSpPr>
          <p:sp>
            <p:nvSpPr>
              <p:cNvPr id="58465" name="Rectangle 35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0           1</a:t>
                </a:r>
              </a:p>
            </p:txBody>
          </p:sp>
          <p:sp>
            <p:nvSpPr>
              <p:cNvPr id="58466" name="Line 36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7" name="Line 37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8" name="Line 38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9" name="Line 39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435" name="Group 40"/>
            <p:cNvGrpSpPr>
              <a:grpSpLocks/>
            </p:cNvGrpSpPr>
            <p:nvPr/>
          </p:nvGrpSpPr>
          <p:grpSpPr bwMode="auto">
            <a:xfrm>
              <a:off x="4019" y="2262"/>
              <a:ext cx="1323" cy="245"/>
              <a:chOff x="2789" y="2255"/>
              <a:chExt cx="1323" cy="245"/>
            </a:xfrm>
          </p:grpSpPr>
          <p:sp>
            <p:nvSpPr>
              <p:cNvPr id="58460" name="Rectangle 41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0            3</a:t>
                </a:r>
              </a:p>
            </p:txBody>
          </p:sp>
          <p:sp>
            <p:nvSpPr>
              <p:cNvPr id="58461" name="Line 42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2" name="Line 43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3" name="Line 44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64" name="Line 45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436" name="Group 46"/>
            <p:cNvGrpSpPr>
              <a:grpSpLocks/>
            </p:cNvGrpSpPr>
            <p:nvPr/>
          </p:nvGrpSpPr>
          <p:grpSpPr bwMode="auto">
            <a:xfrm>
              <a:off x="4026" y="2835"/>
              <a:ext cx="1323" cy="245"/>
              <a:chOff x="2789" y="2255"/>
              <a:chExt cx="1323" cy="245"/>
            </a:xfrm>
          </p:grpSpPr>
          <p:sp>
            <p:nvSpPr>
              <p:cNvPr id="58455" name="Rectangle 47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2            3</a:t>
                </a:r>
              </a:p>
            </p:txBody>
          </p:sp>
          <p:sp>
            <p:nvSpPr>
              <p:cNvPr id="58456" name="Line 48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7" name="Line 49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8" name="Line 50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9" name="Line 51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437" name="Group 52"/>
            <p:cNvGrpSpPr>
              <a:grpSpLocks/>
            </p:cNvGrpSpPr>
            <p:nvPr/>
          </p:nvGrpSpPr>
          <p:grpSpPr bwMode="auto">
            <a:xfrm>
              <a:off x="2465" y="2843"/>
              <a:ext cx="1323" cy="245"/>
              <a:chOff x="2789" y="2255"/>
              <a:chExt cx="1323" cy="245"/>
            </a:xfrm>
          </p:grpSpPr>
          <p:sp>
            <p:nvSpPr>
              <p:cNvPr id="58450" name="Rectangle 53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2           1</a:t>
                </a:r>
              </a:p>
            </p:txBody>
          </p:sp>
          <p:sp>
            <p:nvSpPr>
              <p:cNvPr id="58451" name="Line 54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2" name="Line 55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3" name="Line 56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4" name="Line 57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438" name="Group 58"/>
            <p:cNvGrpSpPr>
              <a:grpSpLocks/>
            </p:cNvGrpSpPr>
            <p:nvPr/>
          </p:nvGrpSpPr>
          <p:grpSpPr bwMode="auto">
            <a:xfrm>
              <a:off x="4007" y="3438"/>
              <a:ext cx="1323" cy="245"/>
              <a:chOff x="2789" y="2255"/>
              <a:chExt cx="1323" cy="245"/>
            </a:xfrm>
          </p:grpSpPr>
          <p:sp>
            <p:nvSpPr>
              <p:cNvPr id="58445" name="Rectangle 59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2            4      </a:t>
                </a:r>
              </a:p>
            </p:txBody>
          </p:sp>
          <p:sp>
            <p:nvSpPr>
              <p:cNvPr id="58446" name="Line 60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7" name="Line 61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8" name="Line 62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9" name="Line 63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439" name="Group 64"/>
            <p:cNvGrpSpPr>
              <a:grpSpLocks/>
            </p:cNvGrpSpPr>
            <p:nvPr/>
          </p:nvGrpSpPr>
          <p:grpSpPr bwMode="auto">
            <a:xfrm>
              <a:off x="2480" y="3435"/>
              <a:ext cx="1323" cy="245"/>
              <a:chOff x="2789" y="2255"/>
              <a:chExt cx="1323" cy="245"/>
            </a:xfrm>
          </p:grpSpPr>
          <p:sp>
            <p:nvSpPr>
              <p:cNvPr id="58440" name="Rectangle 65"/>
              <p:cNvSpPr>
                <a:spLocks noChangeArrowheads="1"/>
              </p:cNvSpPr>
              <p:nvPr/>
            </p:nvSpPr>
            <p:spPr bwMode="auto">
              <a:xfrm>
                <a:off x="2789" y="2255"/>
                <a:ext cx="1323" cy="2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charset="0"/>
                  </a:rPr>
                  <a:t>       4           1</a:t>
                </a:r>
              </a:p>
            </p:txBody>
          </p:sp>
          <p:sp>
            <p:nvSpPr>
              <p:cNvPr id="58441" name="Line 66"/>
              <p:cNvSpPr>
                <a:spLocks noChangeShapeType="1"/>
              </p:cNvSpPr>
              <p:nvPr/>
            </p:nvSpPr>
            <p:spPr bwMode="auto">
              <a:xfrm>
                <a:off x="3034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2" name="Line 67"/>
              <p:cNvSpPr>
                <a:spLocks noChangeShapeType="1"/>
              </p:cNvSpPr>
              <p:nvPr/>
            </p:nvSpPr>
            <p:spPr bwMode="auto">
              <a:xfrm>
                <a:off x="3307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3" name="Line 68"/>
              <p:cNvSpPr>
                <a:spLocks noChangeShapeType="1"/>
              </p:cNvSpPr>
              <p:nvPr/>
            </p:nvSpPr>
            <p:spPr bwMode="auto">
              <a:xfrm>
                <a:off x="3581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44" name="Line 69"/>
              <p:cNvSpPr>
                <a:spLocks noChangeShapeType="1"/>
              </p:cNvSpPr>
              <p:nvPr/>
            </p:nvSpPr>
            <p:spPr bwMode="auto">
              <a:xfrm>
                <a:off x="3855" y="2255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36262" name="Line 70"/>
          <p:cNvSpPr>
            <a:spLocks noChangeShapeType="1"/>
          </p:cNvSpPr>
          <p:nvPr/>
        </p:nvSpPr>
        <p:spPr bwMode="auto">
          <a:xfrm>
            <a:off x="2921570" y="3298825"/>
            <a:ext cx="5826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63" name="Line 71"/>
          <p:cNvSpPr>
            <a:spLocks noChangeShapeType="1"/>
          </p:cNvSpPr>
          <p:nvPr/>
        </p:nvSpPr>
        <p:spPr bwMode="auto">
          <a:xfrm>
            <a:off x="2886644" y="4179888"/>
            <a:ext cx="635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64" name="Line 72"/>
          <p:cNvSpPr>
            <a:spLocks noChangeShapeType="1"/>
          </p:cNvSpPr>
          <p:nvPr/>
        </p:nvSpPr>
        <p:spPr bwMode="auto">
          <a:xfrm>
            <a:off x="2921569" y="5114925"/>
            <a:ext cx="6175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4563045" y="2874963"/>
            <a:ext cx="2486025" cy="334962"/>
            <a:chOff x="2534" y="1811"/>
            <a:chExt cx="1566" cy="211"/>
          </a:xfrm>
        </p:grpSpPr>
        <p:sp>
          <p:nvSpPr>
            <p:cNvPr id="58415" name="Line 74"/>
            <p:cNvSpPr>
              <a:spLocks noChangeShapeType="1"/>
            </p:cNvSpPr>
            <p:nvPr/>
          </p:nvSpPr>
          <p:spPr bwMode="auto">
            <a:xfrm flipV="1">
              <a:off x="2534" y="1822"/>
              <a:ext cx="0" cy="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6" name="Line 75"/>
            <p:cNvSpPr>
              <a:spLocks noChangeShapeType="1"/>
            </p:cNvSpPr>
            <p:nvPr/>
          </p:nvSpPr>
          <p:spPr bwMode="auto">
            <a:xfrm>
              <a:off x="2534" y="1811"/>
              <a:ext cx="156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7" name="Line 76"/>
            <p:cNvSpPr>
              <a:spLocks noChangeShapeType="1"/>
            </p:cNvSpPr>
            <p:nvPr/>
          </p:nvSpPr>
          <p:spPr bwMode="auto">
            <a:xfrm>
              <a:off x="4100" y="1811"/>
              <a:ext cx="0" cy="1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77"/>
          <p:cNvGrpSpPr>
            <a:grpSpLocks/>
          </p:cNvGrpSpPr>
          <p:nvPr/>
        </p:nvGrpSpPr>
        <p:grpSpPr bwMode="auto">
          <a:xfrm>
            <a:off x="2886644" y="2611438"/>
            <a:ext cx="2540000" cy="1128712"/>
            <a:chOff x="1478" y="1645"/>
            <a:chExt cx="1600" cy="711"/>
          </a:xfrm>
        </p:grpSpPr>
        <p:sp>
          <p:nvSpPr>
            <p:cNvPr id="58411" name="Line 78"/>
            <p:cNvSpPr>
              <a:spLocks noChangeShapeType="1"/>
            </p:cNvSpPr>
            <p:nvPr/>
          </p:nvSpPr>
          <p:spPr bwMode="auto">
            <a:xfrm>
              <a:off x="1478" y="2356"/>
              <a:ext cx="28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2" name="Line 79"/>
            <p:cNvSpPr>
              <a:spLocks noChangeShapeType="1"/>
            </p:cNvSpPr>
            <p:nvPr/>
          </p:nvSpPr>
          <p:spPr bwMode="auto">
            <a:xfrm flipV="1">
              <a:off x="1767" y="1645"/>
              <a:ext cx="0" cy="71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3" name="Line 80"/>
            <p:cNvSpPr>
              <a:spLocks noChangeShapeType="1"/>
            </p:cNvSpPr>
            <p:nvPr/>
          </p:nvSpPr>
          <p:spPr bwMode="auto">
            <a:xfrm>
              <a:off x="1767" y="1645"/>
              <a:ext cx="131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4" name="Line 81"/>
            <p:cNvSpPr>
              <a:spLocks noChangeShapeType="1"/>
            </p:cNvSpPr>
            <p:nvPr/>
          </p:nvSpPr>
          <p:spPr bwMode="auto">
            <a:xfrm>
              <a:off x="3078" y="1656"/>
              <a:ext cx="0" cy="28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6274" name="Line 82"/>
          <p:cNvSpPr>
            <a:spLocks noChangeShapeType="1"/>
          </p:cNvSpPr>
          <p:nvPr/>
        </p:nvSpPr>
        <p:spPr bwMode="auto">
          <a:xfrm>
            <a:off x="5409182" y="3333751"/>
            <a:ext cx="0" cy="6524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75" name="Line 83"/>
          <p:cNvSpPr>
            <a:spLocks noChangeShapeType="1"/>
          </p:cNvSpPr>
          <p:nvPr/>
        </p:nvSpPr>
        <p:spPr bwMode="auto">
          <a:xfrm>
            <a:off x="5426644" y="4251326"/>
            <a:ext cx="0" cy="6699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84"/>
          <p:cNvGrpSpPr>
            <a:grpSpLocks/>
          </p:cNvGrpSpPr>
          <p:nvPr/>
        </p:nvGrpSpPr>
        <p:grpSpPr bwMode="auto">
          <a:xfrm>
            <a:off x="4580508" y="3792538"/>
            <a:ext cx="2522537" cy="334962"/>
            <a:chOff x="2545" y="2389"/>
            <a:chExt cx="1589" cy="211"/>
          </a:xfrm>
        </p:grpSpPr>
        <p:sp>
          <p:nvSpPr>
            <p:cNvPr id="58408" name="Line 85"/>
            <p:cNvSpPr>
              <a:spLocks noChangeShapeType="1"/>
            </p:cNvSpPr>
            <p:nvPr/>
          </p:nvSpPr>
          <p:spPr bwMode="auto">
            <a:xfrm flipV="1">
              <a:off x="2545" y="2389"/>
              <a:ext cx="0" cy="21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9" name="Line 86"/>
            <p:cNvSpPr>
              <a:spLocks noChangeShapeType="1"/>
            </p:cNvSpPr>
            <p:nvPr/>
          </p:nvSpPr>
          <p:spPr bwMode="auto">
            <a:xfrm>
              <a:off x="2545" y="2389"/>
              <a:ext cx="157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0" name="Line 87"/>
            <p:cNvSpPr>
              <a:spLocks noChangeShapeType="1"/>
            </p:cNvSpPr>
            <p:nvPr/>
          </p:nvSpPr>
          <p:spPr bwMode="auto">
            <a:xfrm>
              <a:off x="4134" y="2389"/>
              <a:ext cx="0" cy="11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6280" name="Line 88"/>
          <p:cNvSpPr>
            <a:spLocks noChangeShapeType="1"/>
          </p:cNvSpPr>
          <p:nvPr/>
        </p:nvSpPr>
        <p:spPr bwMode="auto">
          <a:xfrm>
            <a:off x="7068119" y="4179888"/>
            <a:ext cx="0" cy="7413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Group 89"/>
          <p:cNvGrpSpPr>
            <a:grpSpLocks/>
          </p:cNvGrpSpPr>
          <p:nvPr/>
        </p:nvGrpSpPr>
        <p:grpSpPr bwMode="auto">
          <a:xfrm>
            <a:off x="2851720" y="4338638"/>
            <a:ext cx="5097463" cy="265112"/>
            <a:chOff x="1456" y="2733"/>
            <a:chExt cx="3211" cy="167"/>
          </a:xfrm>
        </p:grpSpPr>
        <p:sp>
          <p:nvSpPr>
            <p:cNvPr id="58406" name="Line 90"/>
            <p:cNvSpPr>
              <a:spLocks noChangeShapeType="1"/>
            </p:cNvSpPr>
            <p:nvPr/>
          </p:nvSpPr>
          <p:spPr bwMode="auto">
            <a:xfrm flipV="1">
              <a:off x="1456" y="2900"/>
              <a:ext cx="321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7" name="Line 91"/>
            <p:cNvSpPr>
              <a:spLocks noChangeShapeType="1"/>
            </p:cNvSpPr>
            <p:nvPr/>
          </p:nvSpPr>
          <p:spPr bwMode="auto">
            <a:xfrm flipV="1">
              <a:off x="4667" y="2733"/>
              <a:ext cx="0" cy="15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6284" name="Line 92"/>
          <p:cNvSpPr>
            <a:spLocks noChangeShapeType="1"/>
          </p:cNvSpPr>
          <p:nvPr/>
        </p:nvSpPr>
        <p:spPr bwMode="auto">
          <a:xfrm flipV="1">
            <a:off x="7931719" y="3440114"/>
            <a:ext cx="0" cy="6175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Group 93"/>
          <p:cNvGrpSpPr>
            <a:grpSpLocks/>
          </p:cNvGrpSpPr>
          <p:nvPr/>
        </p:nvGrpSpPr>
        <p:grpSpPr bwMode="auto">
          <a:xfrm>
            <a:off x="4580508" y="5168900"/>
            <a:ext cx="2619375" cy="280988"/>
            <a:chOff x="2545" y="3256"/>
            <a:chExt cx="2089" cy="177"/>
          </a:xfrm>
        </p:grpSpPr>
        <p:sp>
          <p:nvSpPr>
            <p:cNvPr id="58403" name="Line 94"/>
            <p:cNvSpPr>
              <a:spLocks noChangeShapeType="1"/>
            </p:cNvSpPr>
            <p:nvPr/>
          </p:nvSpPr>
          <p:spPr bwMode="auto">
            <a:xfrm>
              <a:off x="2545" y="3256"/>
              <a:ext cx="0" cy="17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4" name="Line 95"/>
            <p:cNvSpPr>
              <a:spLocks noChangeShapeType="1"/>
            </p:cNvSpPr>
            <p:nvPr/>
          </p:nvSpPr>
          <p:spPr bwMode="auto">
            <a:xfrm>
              <a:off x="2545" y="3433"/>
              <a:ext cx="208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5" name="Line 96"/>
            <p:cNvSpPr>
              <a:spLocks noChangeShapeType="1"/>
            </p:cNvSpPr>
            <p:nvPr/>
          </p:nvSpPr>
          <p:spPr bwMode="auto">
            <a:xfrm flipV="1">
              <a:off x="4634" y="3344"/>
              <a:ext cx="0" cy="8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6289" name="Text Box 97"/>
          <p:cNvSpPr txBox="1">
            <a:spLocks noChangeArrowheads="1"/>
          </p:cNvSpPr>
          <p:nvPr/>
        </p:nvSpPr>
        <p:spPr bwMode="auto">
          <a:xfrm>
            <a:off x="6768083" y="2997200"/>
            <a:ext cx="420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6290" name="Text Box 98"/>
          <p:cNvSpPr txBox="1">
            <a:spLocks noChangeArrowheads="1"/>
          </p:cNvSpPr>
          <p:nvPr/>
        </p:nvSpPr>
        <p:spPr bwMode="auto">
          <a:xfrm>
            <a:off x="6864919" y="4805364"/>
            <a:ext cx="4206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6291" name="Text Box 99"/>
          <p:cNvSpPr txBox="1">
            <a:spLocks noChangeArrowheads="1"/>
          </p:cNvSpPr>
          <p:nvPr/>
        </p:nvSpPr>
        <p:spPr bwMode="auto">
          <a:xfrm>
            <a:off x="7633269" y="2997200"/>
            <a:ext cx="420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6292" name="Text Box 100"/>
          <p:cNvSpPr txBox="1">
            <a:spLocks noChangeArrowheads="1"/>
          </p:cNvSpPr>
          <p:nvPr/>
        </p:nvSpPr>
        <p:spPr bwMode="auto">
          <a:xfrm>
            <a:off x="7633269" y="4868864"/>
            <a:ext cx="4206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sp>
        <p:nvSpPr>
          <p:cNvPr id="136293" name="Text Box 101"/>
          <p:cNvSpPr txBox="1">
            <a:spLocks noChangeArrowheads="1"/>
          </p:cNvSpPr>
          <p:nvPr/>
        </p:nvSpPr>
        <p:spPr bwMode="auto">
          <a:xfrm>
            <a:off x="5264719" y="4805364"/>
            <a:ext cx="4206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9900FF"/>
                </a:solidFill>
                <a:latin typeface="Times New Roman" charset="0"/>
              </a:rPr>
              <a:t>^</a:t>
            </a:r>
          </a:p>
        </p:txBody>
      </p:sp>
      <p:grpSp>
        <p:nvGrpSpPr>
          <p:cNvPr id="14" name="Group 103"/>
          <p:cNvGrpSpPr>
            <a:grpSpLocks/>
          </p:cNvGrpSpPr>
          <p:nvPr/>
        </p:nvGrpSpPr>
        <p:grpSpPr bwMode="auto">
          <a:xfrm>
            <a:off x="8435813" y="3098729"/>
            <a:ext cx="3244850" cy="1905000"/>
            <a:chOff x="-364" y="1488"/>
            <a:chExt cx="2044" cy="1008"/>
          </a:xfrm>
        </p:grpSpPr>
        <p:grpSp>
          <p:nvGrpSpPr>
            <p:cNvPr id="58390" name="Group 104"/>
            <p:cNvGrpSpPr>
              <a:grpSpLocks/>
            </p:cNvGrpSpPr>
            <p:nvPr/>
          </p:nvGrpSpPr>
          <p:grpSpPr bwMode="auto">
            <a:xfrm>
              <a:off x="336" y="1488"/>
              <a:ext cx="1344" cy="1008"/>
              <a:chOff x="4176" y="912"/>
              <a:chExt cx="912" cy="864"/>
            </a:xfrm>
          </p:grpSpPr>
          <p:sp>
            <p:nvSpPr>
              <p:cNvPr id="58392" name="Oval 105"/>
              <p:cNvSpPr>
                <a:spLocks noChangeArrowheads="1"/>
              </p:cNvSpPr>
              <p:nvPr/>
            </p:nvSpPr>
            <p:spPr bwMode="auto">
              <a:xfrm>
                <a:off x="4848" y="9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1</a:t>
                </a:r>
              </a:p>
            </p:txBody>
          </p:sp>
          <p:sp>
            <p:nvSpPr>
              <p:cNvPr id="58393" name="Oval 106"/>
              <p:cNvSpPr>
                <a:spLocks noChangeArrowheads="1"/>
              </p:cNvSpPr>
              <p:nvPr/>
            </p:nvSpPr>
            <p:spPr bwMode="auto">
              <a:xfrm>
                <a:off x="4176" y="9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0</a:t>
                </a:r>
              </a:p>
            </p:txBody>
          </p:sp>
          <p:sp>
            <p:nvSpPr>
              <p:cNvPr id="58394" name="Oval 107"/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3</a:t>
                </a:r>
              </a:p>
            </p:txBody>
          </p:sp>
          <p:sp>
            <p:nvSpPr>
              <p:cNvPr id="58395" name="Oval 108"/>
              <p:cNvSpPr>
                <a:spLocks noChangeArrowheads="1"/>
              </p:cNvSpPr>
              <p:nvPr/>
            </p:nvSpPr>
            <p:spPr bwMode="auto">
              <a:xfrm>
                <a:off x="4848" y="15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4</a:t>
                </a:r>
              </a:p>
            </p:txBody>
          </p:sp>
          <p:sp>
            <p:nvSpPr>
              <p:cNvPr id="58396" name="Oval 109"/>
              <p:cNvSpPr>
                <a:spLocks noChangeArrowheads="1"/>
              </p:cNvSpPr>
              <p:nvPr/>
            </p:nvSpPr>
            <p:spPr bwMode="auto">
              <a:xfrm>
                <a:off x="4512" y="120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Arial Narrow" charset="0"/>
                  </a:rPr>
                  <a:t>v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Arial Narrow" charset="0"/>
                  </a:rPr>
                  <a:t>2</a:t>
                </a:r>
              </a:p>
            </p:txBody>
          </p:sp>
          <p:sp>
            <p:nvSpPr>
              <p:cNvPr id="58397" name="Line 110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8" name="Line 111"/>
              <p:cNvSpPr>
                <a:spLocks noChangeShapeType="1"/>
              </p:cNvSpPr>
              <p:nvPr/>
            </p:nvSpPr>
            <p:spPr bwMode="auto">
              <a:xfrm>
                <a:off x="4320" y="115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9" name="Line 112"/>
              <p:cNvSpPr>
                <a:spLocks noChangeShapeType="1"/>
              </p:cNvSpPr>
              <p:nvPr/>
            </p:nvSpPr>
            <p:spPr bwMode="auto">
              <a:xfrm>
                <a:off x="4992" y="115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400" name="Line 113"/>
              <p:cNvSpPr>
                <a:spLocks noChangeShapeType="1"/>
              </p:cNvSpPr>
              <p:nvPr/>
            </p:nvSpPr>
            <p:spPr bwMode="auto">
              <a:xfrm flipH="1">
                <a:off x="4752" y="1104"/>
                <a:ext cx="144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401" name="Line 114"/>
              <p:cNvSpPr>
                <a:spLocks noChangeShapeType="1"/>
              </p:cNvSpPr>
              <p:nvPr/>
            </p:nvSpPr>
            <p:spPr bwMode="auto">
              <a:xfrm flipH="1">
                <a:off x="4416" y="1440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402" name="Line 115"/>
              <p:cNvSpPr>
                <a:spLocks noChangeShapeType="1"/>
              </p:cNvSpPr>
              <p:nvPr/>
            </p:nvSpPr>
            <p:spPr bwMode="auto">
              <a:xfrm>
                <a:off x="4704" y="1440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8391" name="Rectangle 116"/>
            <p:cNvSpPr>
              <a:spLocks noChangeArrowheads="1"/>
            </p:cNvSpPr>
            <p:nvPr/>
          </p:nvSpPr>
          <p:spPr bwMode="auto">
            <a:xfrm>
              <a:off x="-364" y="1680"/>
              <a:ext cx="113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charset="0"/>
                </a:rPr>
                <a:t>G</a:t>
              </a:r>
              <a:r>
                <a:rPr kumimoji="1" lang="en-US" altLang="zh-CN" sz="2400" b="1" baseline="-25000">
                  <a:latin typeface="Times New Roman" charset="0"/>
                </a:rPr>
                <a:t>2</a:t>
              </a:r>
            </a:p>
          </p:txBody>
        </p:sp>
      </p:grpSp>
      <p:sp>
        <p:nvSpPr>
          <p:cNvPr id="102" name="Line 19"/>
          <p:cNvSpPr>
            <a:spLocks noChangeShapeType="1"/>
          </p:cNvSpPr>
          <p:nvPr/>
        </p:nvSpPr>
        <p:spPr bwMode="auto">
          <a:xfrm>
            <a:off x="1715069" y="3081772"/>
            <a:ext cx="1293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3" name="Line 22"/>
          <p:cNvSpPr>
            <a:spLocks noChangeShapeType="1"/>
          </p:cNvSpPr>
          <p:nvPr/>
        </p:nvSpPr>
        <p:spPr bwMode="auto">
          <a:xfrm>
            <a:off x="1742057" y="3051175"/>
            <a:ext cx="0" cy="223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4" name="Line 22"/>
          <p:cNvSpPr>
            <a:spLocks noChangeShapeType="1"/>
          </p:cNvSpPr>
          <p:nvPr/>
        </p:nvSpPr>
        <p:spPr bwMode="auto">
          <a:xfrm>
            <a:off x="3019994" y="3095626"/>
            <a:ext cx="0" cy="223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5" name="Line 31"/>
          <p:cNvSpPr>
            <a:spLocks noChangeShapeType="1"/>
          </p:cNvSpPr>
          <p:nvPr/>
        </p:nvSpPr>
        <p:spPr bwMode="auto">
          <a:xfrm>
            <a:off x="1742057" y="5310189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7.2.4 </a:t>
            </a:r>
            <a:r>
              <a:rPr lang="zh-CN" altLang="en-US" kern="0" dirty="0"/>
              <a:t>无向</a:t>
            </a:r>
            <a:r>
              <a:rPr lang="zh-CN" altLang="en-US" kern="1200" dirty="0"/>
              <a:t>图的邻接多重表存储表示</a:t>
            </a:r>
          </a:p>
        </p:txBody>
      </p:sp>
    </p:spTree>
    <p:extLst>
      <p:ext uri="{BB962C8B-B14F-4D97-AF65-F5344CB8AC3E}">
        <p14:creationId xmlns:p14="http://schemas.microsoft.com/office/powerpoint/2010/main" val="10852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3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36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3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3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36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3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3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136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3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13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13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8" dur="500"/>
                                        <p:tgtEl>
                                          <p:spTgt spid="13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62" grpId="0" animBg="1"/>
      <p:bldP spid="136263" grpId="0" animBg="1"/>
      <p:bldP spid="136264" grpId="0" animBg="1"/>
      <p:bldP spid="136274" grpId="0" animBg="1"/>
      <p:bldP spid="136275" grpId="0" animBg="1"/>
      <p:bldP spid="136280" grpId="0" animBg="1"/>
      <p:bldP spid="136284" grpId="0" animBg="1"/>
      <p:bldP spid="136289" grpId="0" build="p" autoUpdateAnimBg="0"/>
      <p:bldP spid="136290" grpId="0" build="p" autoUpdateAnimBg="0"/>
      <p:bldP spid="136291" grpId="0" build="p" autoUpdateAnimBg="0"/>
      <p:bldP spid="136292" grpId="0" build="p" autoUpdateAnimBg="0"/>
      <p:bldP spid="136293" grpId="0" build="p" autoUpdateAnimBg="0"/>
      <p:bldP spid="102" grpId="0" animBg="1"/>
      <p:bldP spid="103" grpId="0" animBg="1"/>
      <p:bldP spid="104" grpId="0" animBg="1"/>
      <p:bldP spid="10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</a:t>
            </a:r>
            <a:r>
              <a:rPr lang="zh-CN" altLang="en-US" kern="0" dirty="0"/>
              <a:t> 图的遍历</a:t>
            </a:r>
            <a:endParaRPr lang="zh-CN" altLang="en-US" kern="1200" dirty="0"/>
          </a:p>
        </p:txBody>
      </p:sp>
      <p:sp>
        <p:nvSpPr>
          <p:cNvPr id="3" name="矩形 2"/>
          <p:cNvSpPr/>
          <p:nvPr/>
        </p:nvSpPr>
        <p:spPr>
          <a:xfrm>
            <a:off x="1493925" y="1526491"/>
            <a:ext cx="82018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从图中某个顶点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出发访问图</a:t>
            </a:r>
            <a:r>
              <a:rPr kumimoji="1" lang="zh-CN" altLang="en-US" sz="3200" b="1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，访遍图中其余顶点，并且使图中的每个顶点仅被访问一次的过程。</a:t>
            </a:r>
            <a:endParaRPr kumimoji="1" lang="en-US" altLang="zh-CN" sz="3200" b="1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marL="573750" indent="-285750">
              <a:lnSpc>
                <a:spcPct val="150000"/>
              </a:lnSpc>
              <a:buClr>
                <a:schemeClr val="tx2"/>
              </a:buClr>
              <a:buSzPct val="87000"/>
              <a:buFont typeface="Wingdings" charset="2"/>
              <a:buChar char="n"/>
            </a:pPr>
            <a:r>
              <a:rPr kumimoji="1" lang="zh-CN" altLang="en-US" sz="2800" b="1" dirty="0">
                <a:latin typeface="SimSun" charset="-122"/>
                <a:ea typeface="SimSun" charset="-122"/>
                <a:cs typeface="SimSun" charset="-122"/>
              </a:rPr>
              <a:t>深度优先搜索</a:t>
            </a:r>
            <a:r>
              <a:rPr kumimoji="1" lang="en-US" altLang="zh-CN" sz="2800" b="1" dirty="0">
                <a:latin typeface="SimSun" charset="-122"/>
                <a:ea typeface="SimSun" charset="-122"/>
                <a:cs typeface="SimSun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向纵深方向搜索</a:t>
            </a:r>
            <a:r>
              <a:rPr lang="en-US" altLang="zh-CN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走不动则回</a:t>
            </a:r>
            <a:endParaRPr kumimoji="1" lang="en-US" altLang="zh-CN" sz="28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573750" indent="-285750">
              <a:lnSpc>
                <a:spcPct val="150000"/>
              </a:lnSpc>
              <a:buClr>
                <a:schemeClr val="tx2"/>
              </a:buClr>
              <a:buSzPct val="87000"/>
              <a:buFont typeface="Wingdings" charset="2"/>
              <a:buChar char="n"/>
            </a:pPr>
            <a:r>
              <a:rPr kumimoji="1" lang="zh-CN" altLang="en-US" sz="2800" b="1" dirty="0">
                <a:latin typeface="SimSun" charset="-122"/>
                <a:ea typeface="SimSun" charset="-122"/>
                <a:cs typeface="SimSun" charset="-122"/>
              </a:rPr>
              <a:t>广度优先搜索</a:t>
            </a:r>
            <a:r>
              <a:rPr kumimoji="1" lang="en-US" altLang="zh-CN" sz="2800" b="1" dirty="0">
                <a:latin typeface="SimSun" charset="-122"/>
                <a:ea typeface="SimSun" charset="-122"/>
                <a:cs typeface="SimSun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向横向方向搜索</a:t>
            </a:r>
            <a:r>
              <a:rPr lang="en-US" altLang="zh-CN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从出发点按层次进行搜索</a:t>
            </a:r>
            <a:r>
              <a:rPr lang="en-US" altLang="zh-CN" sz="28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endParaRPr kumimoji="1" lang="zh-CN" altLang="en-US" sz="28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3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3" name="Rectangle 1027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621792" y="1246982"/>
            <a:ext cx="8436609" cy="44608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基本思想（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P168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、访问指定的某顶点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，将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作为当前结点。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、访问当前顶点的下一个未被访问过的邻接点，并以该邻接点作为当前结点。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、重复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，直到所有和当前顶点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有边相通的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顶点都被访问到。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、沿搜索路径回退，退到尚有邻接点未被访问过的某结点。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、将该结点作为当前结点，重复以上步骤，直到所有结点被访问过的为止。</a:t>
            </a:r>
            <a:endParaRPr lang="zh-CN" altLang="en-US" b="1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>
              <a:buFont typeface="Wingdings" charset="2"/>
              <a:buNone/>
            </a:pPr>
            <a:endParaRPr lang="en-US" altLang="zh-CN" b="1" dirty="0">
              <a:latin typeface="宋体" charset="-122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0340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build="p" bldLvl="5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405255" y="1641770"/>
            <a:ext cx="3048000" cy="4114800"/>
            <a:chOff x="96" y="864"/>
            <a:chExt cx="3024" cy="2688"/>
          </a:xfrm>
        </p:grpSpPr>
        <p:sp>
          <p:nvSpPr>
            <p:cNvPr id="62682" name="Line 4"/>
            <p:cNvSpPr>
              <a:spLocks noChangeShapeType="1"/>
            </p:cNvSpPr>
            <p:nvPr/>
          </p:nvSpPr>
          <p:spPr bwMode="auto">
            <a:xfrm>
              <a:off x="1089" y="2005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2683" name="Group 5"/>
            <p:cNvGrpSpPr>
              <a:grpSpLocks/>
            </p:cNvGrpSpPr>
            <p:nvPr/>
          </p:nvGrpSpPr>
          <p:grpSpPr bwMode="auto">
            <a:xfrm>
              <a:off x="96" y="864"/>
              <a:ext cx="3024" cy="2688"/>
              <a:chOff x="96" y="864"/>
              <a:chExt cx="3024" cy="2688"/>
            </a:xfrm>
          </p:grpSpPr>
          <p:sp>
            <p:nvSpPr>
              <p:cNvPr id="62684" name="Oval 6"/>
              <p:cNvSpPr>
                <a:spLocks noChangeArrowheads="1"/>
              </p:cNvSpPr>
              <p:nvPr/>
            </p:nvSpPr>
            <p:spPr bwMode="auto">
              <a:xfrm>
                <a:off x="1440" y="864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0</a:t>
                </a:r>
              </a:p>
            </p:txBody>
          </p:sp>
          <p:sp>
            <p:nvSpPr>
              <p:cNvPr id="62685" name="Oval 7"/>
              <p:cNvSpPr>
                <a:spLocks noChangeArrowheads="1"/>
              </p:cNvSpPr>
              <p:nvPr/>
            </p:nvSpPr>
            <p:spPr bwMode="auto">
              <a:xfrm>
                <a:off x="672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  <p:sp>
            <p:nvSpPr>
              <p:cNvPr id="62686" name="Oval 8"/>
              <p:cNvSpPr>
                <a:spLocks noChangeArrowheads="1"/>
              </p:cNvSpPr>
              <p:nvPr/>
            </p:nvSpPr>
            <p:spPr bwMode="auto">
              <a:xfrm>
                <a:off x="2160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62687" name="Oval 9"/>
              <p:cNvSpPr>
                <a:spLocks noChangeArrowheads="1"/>
              </p:cNvSpPr>
              <p:nvPr/>
            </p:nvSpPr>
            <p:spPr bwMode="auto">
              <a:xfrm>
                <a:off x="9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3</a:t>
                </a:r>
              </a:p>
            </p:txBody>
          </p:sp>
          <p:sp>
            <p:nvSpPr>
              <p:cNvPr id="62688" name="Oval 10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62689" name="Oval 11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62690" name="Oval 12"/>
              <p:cNvSpPr>
                <a:spLocks noChangeArrowheads="1"/>
              </p:cNvSpPr>
              <p:nvPr/>
            </p:nvSpPr>
            <p:spPr bwMode="auto">
              <a:xfrm>
                <a:off x="2592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62691" name="Oval 13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7</a:t>
                </a:r>
              </a:p>
            </p:txBody>
          </p:sp>
          <p:sp>
            <p:nvSpPr>
              <p:cNvPr id="62692" name="Line 14"/>
              <p:cNvSpPr>
                <a:spLocks noChangeShapeType="1"/>
              </p:cNvSpPr>
              <p:nvPr/>
            </p:nvSpPr>
            <p:spPr bwMode="auto">
              <a:xfrm flipH="1">
                <a:off x="1104" y="1248"/>
                <a:ext cx="384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3" name="Line 15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4" name="Line 16"/>
              <p:cNvSpPr>
                <a:spLocks noChangeShapeType="1"/>
              </p:cNvSpPr>
              <p:nvPr/>
            </p:nvSpPr>
            <p:spPr bwMode="auto">
              <a:xfrm flipH="1">
                <a:off x="528" y="1968"/>
                <a:ext cx="24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5" name="Line 17"/>
              <p:cNvSpPr>
                <a:spLocks noChangeShapeType="1"/>
              </p:cNvSpPr>
              <p:nvPr/>
            </p:nvSpPr>
            <p:spPr bwMode="auto">
              <a:xfrm>
                <a:off x="480" y="2640"/>
                <a:ext cx="768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6" name="Line 18"/>
              <p:cNvSpPr>
                <a:spLocks noChangeShapeType="1"/>
              </p:cNvSpPr>
              <p:nvPr/>
            </p:nvSpPr>
            <p:spPr bwMode="auto">
              <a:xfrm>
                <a:off x="1392" y="2688"/>
                <a:ext cx="4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7" name="Line 19"/>
              <p:cNvSpPr>
                <a:spLocks noChangeShapeType="1"/>
              </p:cNvSpPr>
              <p:nvPr/>
            </p:nvSpPr>
            <p:spPr bwMode="auto">
              <a:xfrm flipH="1">
                <a:off x="2064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8" name="Line 20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699" name="Line 21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344284" name="Text Box 220"/>
          <p:cNvSpPr txBox="1">
            <a:spLocks noChangeArrowheads="1"/>
          </p:cNvSpPr>
          <p:nvPr/>
        </p:nvSpPr>
        <p:spPr bwMode="auto">
          <a:xfrm>
            <a:off x="963180" y="2821765"/>
            <a:ext cx="5507718" cy="181588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Times New Roman" charset="0"/>
              </a:rPr>
              <a:t>如图的深度优先搜索序列</a:t>
            </a:r>
            <a:r>
              <a:rPr kumimoji="1" lang="en-US" altLang="zh-CN" sz="3200" b="1" dirty="0">
                <a:latin typeface="Times New Roman" charset="0"/>
              </a:rPr>
              <a:t>1</a:t>
            </a:r>
            <a:r>
              <a:rPr kumimoji="1" lang="zh-CN" altLang="en-US" sz="3200" b="1" dirty="0">
                <a:latin typeface="Times New Roman" charset="0"/>
              </a:rPr>
              <a:t>为：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宋体" charset="-122"/>
              </a:rPr>
              <a:t>v0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v1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v3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v7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v4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v2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v5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v6</a:t>
            </a:r>
            <a:endParaRPr kumimoji="1" lang="en-US" altLang="zh-CN" sz="3200" b="1" dirty="0">
              <a:latin typeface="宋体" charset="-122"/>
            </a:endParaRPr>
          </a:p>
        </p:txBody>
      </p:sp>
      <p:sp>
        <p:nvSpPr>
          <p:cNvPr id="62470" name="Oval 221"/>
          <p:cNvSpPr>
            <a:spLocks noChangeArrowheads="1"/>
          </p:cNvSpPr>
          <p:nvPr/>
        </p:nvSpPr>
        <p:spPr bwMode="auto">
          <a:xfrm>
            <a:off x="8759393" y="1641771"/>
            <a:ext cx="533400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0</a:t>
            </a:r>
          </a:p>
        </p:txBody>
      </p:sp>
      <p:sp>
        <p:nvSpPr>
          <p:cNvPr id="62471" name="Oval 222"/>
          <p:cNvSpPr>
            <a:spLocks noChangeArrowheads="1"/>
          </p:cNvSpPr>
          <p:nvPr/>
        </p:nvSpPr>
        <p:spPr bwMode="auto">
          <a:xfrm>
            <a:off x="7986280" y="2670471"/>
            <a:ext cx="571500" cy="71437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1</a:t>
            </a:r>
          </a:p>
        </p:txBody>
      </p:sp>
      <p:sp>
        <p:nvSpPr>
          <p:cNvPr id="62472" name="Oval 223"/>
          <p:cNvSpPr>
            <a:spLocks noChangeArrowheads="1"/>
          </p:cNvSpPr>
          <p:nvPr/>
        </p:nvSpPr>
        <p:spPr bwMode="auto">
          <a:xfrm>
            <a:off x="9484880" y="2670471"/>
            <a:ext cx="585788" cy="71437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2</a:t>
            </a:r>
          </a:p>
        </p:txBody>
      </p:sp>
      <p:sp>
        <p:nvSpPr>
          <p:cNvPr id="62473" name="Oval 224"/>
          <p:cNvSpPr>
            <a:spLocks noChangeArrowheads="1"/>
          </p:cNvSpPr>
          <p:nvPr/>
        </p:nvSpPr>
        <p:spPr bwMode="auto">
          <a:xfrm>
            <a:off x="7405256" y="3699171"/>
            <a:ext cx="576263" cy="7667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3</a:t>
            </a:r>
          </a:p>
        </p:txBody>
      </p:sp>
      <p:sp>
        <p:nvSpPr>
          <p:cNvPr id="62474" name="Oval 225"/>
          <p:cNvSpPr>
            <a:spLocks noChangeArrowheads="1"/>
          </p:cNvSpPr>
          <p:nvPr/>
        </p:nvSpPr>
        <p:spPr bwMode="auto">
          <a:xfrm>
            <a:off x="8421256" y="3699171"/>
            <a:ext cx="568325" cy="7667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4</a:t>
            </a:r>
          </a:p>
        </p:txBody>
      </p:sp>
      <p:sp>
        <p:nvSpPr>
          <p:cNvPr id="62475" name="Oval 226"/>
          <p:cNvSpPr>
            <a:spLocks noChangeArrowheads="1"/>
          </p:cNvSpPr>
          <p:nvPr/>
        </p:nvSpPr>
        <p:spPr bwMode="auto">
          <a:xfrm>
            <a:off x="9099118" y="3699171"/>
            <a:ext cx="539750" cy="7667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5</a:t>
            </a:r>
          </a:p>
        </p:txBody>
      </p:sp>
      <p:sp>
        <p:nvSpPr>
          <p:cNvPr id="62476" name="Oval 227"/>
          <p:cNvSpPr>
            <a:spLocks noChangeArrowheads="1"/>
          </p:cNvSpPr>
          <p:nvPr/>
        </p:nvSpPr>
        <p:spPr bwMode="auto">
          <a:xfrm>
            <a:off x="9921444" y="3699171"/>
            <a:ext cx="581025" cy="7667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6</a:t>
            </a:r>
          </a:p>
        </p:txBody>
      </p:sp>
      <p:sp>
        <p:nvSpPr>
          <p:cNvPr id="62477" name="Oval 228"/>
          <p:cNvSpPr>
            <a:spLocks noChangeArrowheads="1"/>
          </p:cNvSpPr>
          <p:nvPr/>
        </p:nvSpPr>
        <p:spPr bwMode="auto">
          <a:xfrm>
            <a:off x="8565718" y="5021558"/>
            <a:ext cx="639762" cy="81121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7</a:t>
            </a:r>
          </a:p>
        </p:txBody>
      </p:sp>
      <p:sp>
        <p:nvSpPr>
          <p:cNvPr id="344293" name="Line 229"/>
          <p:cNvSpPr>
            <a:spLocks noChangeShapeType="1"/>
          </p:cNvSpPr>
          <p:nvPr/>
        </p:nvSpPr>
        <p:spPr bwMode="auto">
          <a:xfrm flipH="1">
            <a:off x="8421255" y="2229146"/>
            <a:ext cx="387350" cy="588963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4" name="Line 230"/>
          <p:cNvSpPr>
            <a:spLocks noChangeShapeType="1"/>
          </p:cNvSpPr>
          <p:nvPr/>
        </p:nvSpPr>
        <p:spPr bwMode="auto">
          <a:xfrm>
            <a:off x="9243580" y="2229145"/>
            <a:ext cx="387350" cy="51435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5" name="Line 231"/>
          <p:cNvSpPr>
            <a:spLocks noChangeShapeType="1"/>
          </p:cNvSpPr>
          <p:nvPr/>
        </p:nvSpPr>
        <p:spPr bwMode="auto">
          <a:xfrm flipH="1">
            <a:off x="7840230" y="3332459"/>
            <a:ext cx="242888" cy="439737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6" name="Line 232"/>
          <p:cNvSpPr>
            <a:spLocks noChangeShapeType="1"/>
          </p:cNvSpPr>
          <p:nvPr/>
        </p:nvSpPr>
        <p:spPr bwMode="auto">
          <a:xfrm>
            <a:off x="7838643" y="4392908"/>
            <a:ext cx="773112" cy="10287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7" name="Line 233"/>
          <p:cNvSpPr>
            <a:spLocks noChangeShapeType="1"/>
          </p:cNvSpPr>
          <p:nvPr/>
        </p:nvSpPr>
        <p:spPr bwMode="auto">
          <a:xfrm>
            <a:off x="8711769" y="4434184"/>
            <a:ext cx="47625" cy="587375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8" name="Line 234"/>
          <p:cNvSpPr>
            <a:spLocks noChangeShapeType="1"/>
          </p:cNvSpPr>
          <p:nvPr/>
        </p:nvSpPr>
        <p:spPr bwMode="auto">
          <a:xfrm flipH="1">
            <a:off x="9389630" y="3332458"/>
            <a:ext cx="192088" cy="366712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4299" name="Line 235"/>
          <p:cNvSpPr>
            <a:spLocks noChangeShapeType="1"/>
          </p:cNvSpPr>
          <p:nvPr/>
        </p:nvSpPr>
        <p:spPr bwMode="auto">
          <a:xfrm>
            <a:off x="9630931" y="4065883"/>
            <a:ext cx="290513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6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深度优先搜索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7437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428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428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4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4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4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4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284" grpId="0" uiExpand="1" build="p" animBg="1" autoUpdateAnimBg="0"/>
      <p:bldP spid="344293" grpId="0" uiExpand="1" animBg="1"/>
      <p:bldP spid="344294" grpId="0" uiExpand="1" animBg="1"/>
      <p:bldP spid="344295" grpId="0" uiExpand="1" animBg="1"/>
      <p:bldP spid="344296" grpId="0" uiExpand="1" animBg="1"/>
      <p:bldP spid="344297" grpId="0" uiExpand="1" animBg="1"/>
      <p:bldP spid="344298" grpId="0" uiExpand="1" animBg="1"/>
      <p:bldP spid="344299" grpId="0" uiExpan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89" name="Text Box 201"/>
          <p:cNvSpPr txBox="1">
            <a:spLocks noChangeArrowheads="1"/>
          </p:cNvSpPr>
          <p:nvPr/>
        </p:nvSpPr>
        <p:spPr bwMode="auto">
          <a:xfrm>
            <a:off x="580783" y="2977827"/>
            <a:ext cx="5290417" cy="1815882"/>
          </a:xfrm>
          <a:prstGeom prst="rect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Times New Roman" charset="0"/>
              </a:rPr>
              <a:t>如图的深度优先搜索序列</a:t>
            </a:r>
            <a:r>
              <a:rPr kumimoji="1" lang="en-US" altLang="zh-CN" sz="3200" b="1" dirty="0">
                <a:latin typeface="Times New Roman" charset="0"/>
              </a:rPr>
              <a:t>2</a:t>
            </a:r>
            <a:r>
              <a:rPr kumimoji="1" lang="zh-CN" altLang="en-US" sz="3200" b="1" dirty="0">
                <a:latin typeface="Times New Roman" charset="0"/>
              </a:rPr>
              <a:t>为：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宋体" charset="-122"/>
              </a:rPr>
              <a:t>v0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v2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v6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v5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v1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v4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v7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v3</a:t>
            </a:r>
            <a:endParaRPr kumimoji="1" lang="en-US" altLang="zh-CN" sz="3200" b="1" dirty="0">
              <a:latin typeface="宋体" charset="-122"/>
            </a:endParaRPr>
          </a:p>
        </p:txBody>
      </p:sp>
      <p:grpSp>
        <p:nvGrpSpPr>
          <p:cNvPr id="3" name="Group 202"/>
          <p:cNvGrpSpPr>
            <a:grpSpLocks/>
          </p:cNvGrpSpPr>
          <p:nvPr/>
        </p:nvGrpSpPr>
        <p:grpSpPr bwMode="auto">
          <a:xfrm>
            <a:off x="7391400" y="1461655"/>
            <a:ext cx="3048000" cy="4114800"/>
            <a:chOff x="3696" y="336"/>
            <a:chExt cx="1920" cy="2592"/>
          </a:xfrm>
        </p:grpSpPr>
        <p:sp>
          <p:nvSpPr>
            <p:cNvPr id="63501" name="Line 203"/>
            <p:cNvSpPr>
              <a:spLocks noChangeShapeType="1"/>
            </p:cNvSpPr>
            <p:nvPr/>
          </p:nvSpPr>
          <p:spPr bwMode="auto">
            <a:xfrm>
              <a:off x="4326" y="1436"/>
              <a:ext cx="122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3502" name="Group 204"/>
            <p:cNvGrpSpPr>
              <a:grpSpLocks/>
            </p:cNvGrpSpPr>
            <p:nvPr/>
          </p:nvGrpSpPr>
          <p:grpSpPr bwMode="auto">
            <a:xfrm>
              <a:off x="3696" y="336"/>
              <a:ext cx="1920" cy="2592"/>
              <a:chOff x="3696" y="336"/>
              <a:chExt cx="1920" cy="2592"/>
            </a:xfrm>
          </p:grpSpPr>
          <p:grpSp>
            <p:nvGrpSpPr>
              <p:cNvPr id="63503" name="Group 205"/>
              <p:cNvGrpSpPr>
                <a:grpSpLocks/>
              </p:cNvGrpSpPr>
              <p:nvPr/>
            </p:nvGrpSpPr>
            <p:grpSpPr bwMode="auto">
              <a:xfrm>
                <a:off x="3696" y="336"/>
                <a:ext cx="1920" cy="2592"/>
                <a:chOff x="96" y="864"/>
                <a:chExt cx="3024" cy="2688"/>
              </a:xfrm>
            </p:grpSpPr>
            <p:sp>
              <p:nvSpPr>
                <p:cNvPr id="63512" name="Oval 206"/>
                <p:cNvSpPr>
                  <a:spLocks noChangeArrowheads="1"/>
                </p:cNvSpPr>
                <p:nvPr/>
              </p:nvSpPr>
              <p:spPr bwMode="auto">
                <a:xfrm>
                  <a:off x="1440" y="864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0</a:t>
                  </a:r>
                </a:p>
              </p:txBody>
            </p:sp>
            <p:sp>
              <p:nvSpPr>
                <p:cNvPr id="63513" name="Oval 207"/>
                <p:cNvSpPr>
                  <a:spLocks noChangeArrowheads="1"/>
                </p:cNvSpPr>
                <p:nvPr/>
              </p:nvSpPr>
              <p:spPr bwMode="auto">
                <a:xfrm>
                  <a:off x="672" y="1536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1</a:t>
                  </a:r>
                </a:p>
              </p:txBody>
            </p:sp>
            <p:sp>
              <p:nvSpPr>
                <p:cNvPr id="63514" name="Oval 208"/>
                <p:cNvSpPr>
                  <a:spLocks noChangeArrowheads="1"/>
                </p:cNvSpPr>
                <p:nvPr/>
              </p:nvSpPr>
              <p:spPr bwMode="auto">
                <a:xfrm>
                  <a:off x="2160" y="1536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2</a:t>
                  </a:r>
                </a:p>
              </p:txBody>
            </p:sp>
            <p:sp>
              <p:nvSpPr>
                <p:cNvPr id="63515" name="Oval 209"/>
                <p:cNvSpPr>
                  <a:spLocks noChangeArrowheads="1"/>
                </p:cNvSpPr>
                <p:nvPr/>
              </p:nvSpPr>
              <p:spPr bwMode="auto">
                <a:xfrm>
                  <a:off x="96" y="2208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3</a:t>
                  </a:r>
                </a:p>
              </p:txBody>
            </p:sp>
            <p:sp>
              <p:nvSpPr>
                <p:cNvPr id="63516" name="Oval 210"/>
                <p:cNvSpPr>
                  <a:spLocks noChangeArrowheads="1"/>
                </p:cNvSpPr>
                <p:nvPr/>
              </p:nvSpPr>
              <p:spPr bwMode="auto">
                <a:xfrm>
                  <a:off x="1104" y="2208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4</a:t>
                  </a:r>
                </a:p>
              </p:txBody>
            </p:sp>
            <p:sp>
              <p:nvSpPr>
                <p:cNvPr id="63517" name="Oval 211"/>
                <p:cNvSpPr>
                  <a:spLocks noChangeArrowheads="1"/>
                </p:cNvSpPr>
                <p:nvPr/>
              </p:nvSpPr>
              <p:spPr bwMode="auto">
                <a:xfrm>
                  <a:off x="1776" y="2208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5</a:t>
                  </a:r>
                </a:p>
              </p:txBody>
            </p:sp>
            <p:sp>
              <p:nvSpPr>
                <p:cNvPr id="63518" name="Oval 212"/>
                <p:cNvSpPr>
                  <a:spLocks noChangeArrowheads="1"/>
                </p:cNvSpPr>
                <p:nvPr/>
              </p:nvSpPr>
              <p:spPr bwMode="auto">
                <a:xfrm>
                  <a:off x="2592" y="2208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6</a:t>
                  </a:r>
                </a:p>
              </p:txBody>
            </p:sp>
            <p:sp>
              <p:nvSpPr>
                <p:cNvPr id="63519" name="Oval 213"/>
                <p:cNvSpPr>
                  <a:spLocks noChangeArrowheads="1"/>
                </p:cNvSpPr>
                <p:nvPr/>
              </p:nvSpPr>
              <p:spPr bwMode="auto">
                <a:xfrm>
                  <a:off x="1248" y="3072"/>
                  <a:ext cx="528" cy="480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9900FF"/>
                      </a:solidFill>
                      <a:latin typeface="宋体" charset="-122"/>
                    </a:rPr>
                    <a:t>v</a:t>
                  </a:r>
                  <a:r>
                    <a:rPr kumimoji="1" lang="en-US" altLang="zh-CN" sz="3600" b="1" baseline="-25000">
                      <a:solidFill>
                        <a:srgbClr val="9900FF"/>
                      </a:solidFill>
                      <a:latin typeface="宋体" charset="-122"/>
                    </a:rPr>
                    <a:t>7</a:t>
                  </a:r>
                </a:p>
              </p:txBody>
            </p:sp>
            <p:sp>
              <p:nvSpPr>
                <p:cNvPr id="63520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1104" y="1248"/>
                  <a:ext cx="384" cy="3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1" name="Line 215"/>
                <p:cNvSpPr>
                  <a:spLocks noChangeShapeType="1"/>
                </p:cNvSpPr>
                <p:nvPr/>
              </p:nvSpPr>
              <p:spPr bwMode="auto">
                <a:xfrm>
                  <a:off x="1920" y="1248"/>
                  <a:ext cx="384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2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528" y="1968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3" name="Line 217"/>
                <p:cNvSpPr>
                  <a:spLocks noChangeShapeType="1"/>
                </p:cNvSpPr>
                <p:nvPr/>
              </p:nvSpPr>
              <p:spPr bwMode="auto">
                <a:xfrm>
                  <a:off x="480" y="2640"/>
                  <a:ext cx="768" cy="6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4" name="Line 218"/>
                <p:cNvSpPr>
                  <a:spLocks noChangeShapeType="1"/>
                </p:cNvSpPr>
                <p:nvPr/>
              </p:nvSpPr>
              <p:spPr bwMode="auto">
                <a:xfrm>
                  <a:off x="1392" y="2688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5" name="Line 219"/>
                <p:cNvSpPr>
                  <a:spLocks noChangeShapeType="1"/>
                </p:cNvSpPr>
                <p:nvPr/>
              </p:nvSpPr>
              <p:spPr bwMode="auto">
                <a:xfrm flipH="1">
                  <a:off x="2064" y="1968"/>
                  <a:ext cx="192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6" name="Line 220"/>
                <p:cNvSpPr>
                  <a:spLocks noChangeShapeType="1"/>
                </p:cNvSpPr>
                <p:nvPr/>
              </p:nvSpPr>
              <p:spPr bwMode="auto">
                <a:xfrm>
                  <a:off x="2592" y="1968"/>
                  <a:ext cx="192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3527" name="Line 221"/>
                <p:cNvSpPr>
                  <a:spLocks noChangeShapeType="1"/>
                </p:cNvSpPr>
                <p:nvPr/>
              </p:nvSpPr>
              <p:spPr bwMode="auto">
                <a:xfrm>
                  <a:off x="2304" y="2448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3504" name="Oval 222"/>
              <p:cNvSpPr>
                <a:spLocks noChangeArrowheads="1"/>
              </p:cNvSpPr>
              <p:nvPr/>
            </p:nvSpPr>
            <p:spPr bwMode="auto">
              <a:xfrm>
                <a:off x="4549" y="336"/>
                <a:ext cx="336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0</a:t>
                </a:r>
              </a:p>
            </p:txBody>
          </p:sp>
          <p:sp>
            <p:nvSpPr>
              <p:cNvPr id="63505" name="Oval 223"/>
              <p:cNvSpPr>
                <a:spLocks noChangeArrowheads="1"/>
              </p:cNvSpPr>
              <p:nvPr/>
            </p:nvSpPr>
            <p:spPr bwMode="auto">
              <a:xfrm>
                <a:off x="4062" y="984"/>
                <a:ext cx="335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1</a:t>
                </a:r>
              </a:p>
            </p:txBody>
          </p:sp>
          <p:sp>
            <p:nvSpPr>
              <p:cNvPr id="63506" name="Oval 224"/>
              <p:cNvSpPr>
                <a:spLocks noChangeArrowheads="1"/>
              </p:cNvSpPr>
              <p:nvPr/>
            </p:nvSpPr>
            <p:spPr bwMode="auto">
              <a:xfrm>
                <a:off x="5006" y="984"/>
                <a:ext cx="336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63507" name="Oval 225"/>
              <p:cNvSpPr>
                <a:spLocks noChangeArrowheads="1"/>
              </p:cNvSpPr>
              <p:nvPr/>
            </p:nvSpPr>
            <p:spPr bwMode="auto">
              <a:xfrm>
                <a:off x="3696" y="1632"/>
                <a:ext cx="335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3</a:t>
                </a:r>
              </a:p>
            </p:txBody>
          </p:sp>
          <p:sp>
            <p:nvSpPr>
              <p:cNvPr id="63508" name="Oval 226"/>
              <p:cNvSpPr>
                <a:spLocks noChangeArrowheads="1"/>
              </p:cNvSpPr>
              <p:nvPr/>
            </p:nvSpPr>
            <p:spPr bwMode="auto">
              <a:xfrm>
                <a:off x="4336" y="1632"/>
                <a:ext cx="335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63509" name="Oval 227"/>
              <p:cNvSpPr>
                <a:spLocks noChangeArrowheads="1"/>
              </p:cNvSpPr>
              <p:nvPr/>
            </p:nvSpPr>
            <p:spPr bwMode="auto">
              <a:xfrm>
                <a:off x="4763" y="1632"/>
                <a:ext cx="335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63510" name="Oval 228"/>
              <p:cNvSpPr>
                <a:spLocks noChangeArrowheads="1"/>
              </p:cNvSpPr>
              <p:nvPr/>
            </p:nvSpPr>
            <p:spPr bwMode="auto">
              <a:xfrm>
                <a:off x="5281" y="1632"/>
                <a:ext cx="335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63511" name="Oval 229"/>
              <p:cNvSpPr>
                <a:spLocks noChangeArrowheads="1"/>
              </p:cNvSpPr>
              <p:nvPr/>
            </p:nvSpPr>
            <p:spPr bwMode="auto">
              <a:xfrm>
                <a:off x="4427" y="2465"/>
                <a:ext cx="336" cy="46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7</a:t>
                </a:r>
              </a:p>
            </p:txBody>
          </p:sp>
        </p:grpSp>
      </p:grpSp>
      <p:sp>
        <p:nvSpPr>
          <p:cNvPr id="345318" name="Line 230"/>
          <p:cNvSpPr>
            <a:spLocks noChangeShapeType="1"/>
          </p:cNvSpPr>
          <p:nvPr/>
        </p:nvSpPr>
        <p:spPr bwMode="auto">
          <a:xfrm flipH="1">
            <a:off x="8440738" y="2012518"/>
            <a:ext cx="387350" cy="588962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19" name="Line 231"/>
          <p:cNvSpPr>
            <a:spLocks noChangeShapeType="1"/>
          </p:cNvSpPr>
          <p:nvPr/>
        </p:nvSpPr>
        <p:spPr bwMode="auto">
          <a:xfrm>
            <a:off x="9229725" y="2049030"/>
            <a:ext cx="387350" cy="51435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20" name="Line 232"/>
          <p:cNvSpPr>
            <a:spLocks noChangeShapeType="1"/>
          </p:cNvSpPr>
          <p:nvPr/>
        </p:nvSpPr>
        <p:spPr bwMode="auto">
          <a:xfrm>
            <a:off x="7778751" y="4181043"/>
            <a:ext cx="773113" cy="10287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21" name="Line 233"/>
          <p:cNvSpPr>
            <a:spLocks noChangeShapeType="1"/>
          </p:cNvSpPr>
          <p:nvPr/>
        </p:nvSpPr>
        <p:spPr bwMode="auto">
          <a:xfrm>
            <a:off x="8697914" y="4254069"/>
            <a:ext cx="47625" cy="587375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22" name="Line 234"/>
          <p:cNvSpPr>
            <a:spLocks noChangeShapeType="1"/>
          </p:cNvSpPr>
          <p:nvPr/>
        </p:nvSpPr>
        <p:spPr bwMode="auto">
          <a:xfrm>
            <a:off x="9617076" y="3885768"/>
            <a:ext cx="290513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23" name="Line 235"/>
          <p:cNvSpPr>
            <a:spLocks noChangeShapeType="1"/>
          </p:cNvSpPr>
          <p:nvPr/>
        </p:nvSpPr>
        <p:spPr bwMode="auto">
          <a:xfrm>
            <a:off x="9906001" y="3138055"/>
            <a:ext cx="187325" cy="3810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5324" name="Line 236"/>
          <p:cNvSpPr>
            <a:spLocks noChangeShapeType="1"/>
          </p:cNvSpPr>
          <p:nvPr/>
        </p:nvSpPr>
        <p:spPr bwMode="auto">
          <a:xfrm>
            <a:off x="8382001" y="3138056"/>
            <a:ext cx="193675" cy="398463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7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深度优先搜索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0246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52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2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5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5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5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5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289" grpId="0" build="p" animBg="1" autoUpdateAnimBg="0"/>
      <p:bldP spid="345318" grpId="0" animBg="1"/>
      <p:bldP spid="345319" grpId="0" animBg="1"/>
      <p:bldP spid="345320" grpId="0" animBg="1"/>
      <p:bldP spid="345321" grpId="0" animBg="1"/>
      <p:bldP spid="345322" grpId="0" animBg="1"/>
      <p:bldP spid="345323" grpId="0" animBg="1"/>
      <p:bldP spid="3453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5" name="Text Box 3"/>
          <p:cNvSpPr txBox="1">
            <a:spLocks noChangeArrowheads="1"/>
          </p:cNvSpPr>
          <p:nvPr/>
        </p:nvSpPr>
        <p:spPr bwMode="auto">
          <a:xfrm>
            <a:off x="1655618" y="1176842"/>
            <a:ext cx="87630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Boolean visited[MAX];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void  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DFSTraverse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(Graph G){	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	for (v=0;v&lt;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G.vexnum;v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++) </a:t>
            </a:r>
            <a:r>
              <a:rPr kumimoji="1"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visited[v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]=FALSE;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	for (v=0;v&lt;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G.vexnum;v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++)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		if (!visited[v]) </a:t>
            </a:r>
            <a:r>
              <a:rPr kumimoji="1"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DFS(</a:t>
            </a:r>
            <a:r>
              <a:rPr kumimoji="1" lang="en-US" altLang="zh-CN" sz="2600" dirty="0" err="1" smtClean="0">
                <a:latin typeface="Times New Roman" charset="0"/>
                <a:ea typeface="Times New Roman" charset="0"/>
                <a:cs typeface="Times New Roman" charset="0"/>
              </a:rPr>
              <a:t>G,v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void DFS(Graph 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G,int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 v){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  visited[v]=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TRUE;visit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(v);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  for (w=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FirstAdjVex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G,v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);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w;w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NextAdjVex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G,v,w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))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  if (!visited[w]) DFS(</a:t>
            </a:r>
            <a:r>
              <a:rPr kumimoji="1" lang="en-US" altLang="zh-CN" sz="2600" dirty="0" err="1">
                <a:latin typeface="Times New Roman" charset="0"/>
                <a:ea typeface="Times New Roman" charset="0"/>
                <a:cs typeface="Times New Roman" charset="0"/>
              </a:rPr>
              <a:t>G,w</a:t>
            </a: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);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深度优先搜索</a:t>
            </a:r>
            <a:r>
              <a:rPr lang="en-US" altLang="zh-CN" dirty="0"/>
              <a:t>——</a:t>
            </a:r>
            <a:r>
              <a:rPr lang="zh-CN" altLang="en-US" dirty="0"/>
              <a:t>算法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8920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Oval 2"/>
          <p:cNvSpPr>
            <a:spLocks noChangeArrowheads="1"/>
          </p:cNvSpPr>
          <p:nvPr/>
        </p:nvSpPr>
        <p:spPr bwMode="auto">
          <a:xfrm>
            <a:off x="5334000" y="1066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87" name="Oval 3"/>
          <p:cNvSpPr>
            <a:spLocks noChangeArrowheads="1"/>
          </p:cNvSpPr>
          <p:nvPr/>
        </p:nvSpPr>
        <p:spPr bwMode="auto">
          <a:xfrm>
            <a:off x="6705600" y="1066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88" name="Oval 4"/>
          <p:cNvSpPr>
            <a:spLocks noChangeArrowheads="1"/>
          </p:cNvSpPr>
          <p:nvPr/>
        </p:nvSpPr>
        <p:spPr bwMode="auto">
          <a:xfrm>
            <a:off x="3505200" y="2209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89" name="Oval 5"/>
          <p:cNvSpPr>
            <a:spLocks noChangeArrowheads="1"/>
          </p:cNvSpPr>
          <p:nvPr/>
        </p:nvSpPr>
        <p:spPr bwMode="auto">
          <a:xfrm>
            <a:off x="4267200" y="32766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0" name="Oval 6"/>
          <p:cNvSpPr>
            <a:spLocks noChangeArrowheads="1"/>
          </p:cNvSpPr>
          <p:nvPr/>
        </p:nvSpPr>
        <p:spPr bwMode="auto">
          <a:xfrm>
            <a:off x="4724400" y="2209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5867400" y="2209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6248400" y="32766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3" name="Oval 9"/>
          <p:cNvSpPr>
            <a:spLocks noChangeArrowheads="1"/>
          </p:cNvSpPr>
          <p:nvPr/>
        </p:nvSpPr>
        <p:spPr bwMode="auto">
          <a:xfrm>
            <a:off x="7086600" y="22098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4" name="Oval 10"/>
          <p:cNvSpPr>
            <a:spLocks noChangeArrowheads="1"/>
          </p:cNvSpPr>
          <p:nvPr/>
        </p:nvSpPr>
        <p:spPr bwMode="auto">
          <a:xfrm>
            <a:off x="8001000" y="1371600"/>
            <a:ext cx="533400" cy="457200"/>
          </a:xfrm>
          <a:prstGeom prst="ellipse">
            <a:avLst/>
          </a:prstGeom>
          <a:solidFill>
            <a:srgbClr val="FFFF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auto">
          <a:xfrm flipH="1">
            <a:off x="3733800" y="1295400"/>
            <a:ext cx="1600200" cy="9144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96" name="Line 12"/>
          <p:cNvSpPr>
            <a:spLocks noChangeShapeType="1"/>
          </p:cNvSpPr>
          <p:nvPr/>
        </p:nvSpPr>
        <p:spPr bwMode="auto">
          <a:xfrm>
            <a:off x="3733800" y="2667000"/>
            <a:ext cx="609600" cy="6858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97" name="Line 13"/>
          <p:cNvSpPr>
            <a:spLocks noChangeShapeType="1"/>
          </p:cNvSpPr>
          <p:nvPr/>
        </p:nvSpPr>
        <p:spPr bwMode="auto">
          <a:xfrm>
            <a:off x="4800600" y="3505200"/>
            <a:ext cx="1447800" cy="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98" name="Line 14"/>
          <p:cNvSpPr>
            <a:spLocks noChangeShapeType="1"/>
          </p:cNvSpPr>
          <p:nvPr/>
        </p:nvSpPr>
        <p:spPr bwMode="auto">
          <a:xfrm flipH="1">
            <a:off x="5029200" y="1447800"/>
            <a:ext cx="381000" cy="7620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99" name="Line 15"/>
          <p:cNvSpPr>
            <a:spLocks noChangeShapeType="1"/>
          </p:cNvSpPr>
          <p:nvPr/>
        </p:nvSpPr>
        <p:spPr bwMode="auto">
          <a:xfrm flipH="1">
            <a:off x="4495800" y="2590800"/>
            <a:ext cx="381000" cy="6858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0" name="Line 16"/>
          <p:cNvSpPr>
            <a:spLocks noChangeShapeType="1"/>
          </p:cNvSpPr>
          <p:nvPr/>
        </p:nvSpPr>
        <p:spPr bwMode="auto">
          <a:xfrm>
            <a:off x="6324600" y="2667000"/>
            <a:ext cx="152400" cy="6096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1" name="Line 17"/>
          <p:cNvSpPr>
            <a:spLocks noChangeShapeType="1"/>
          </p:cNvSpPr>
          <p:nvPr/>
        </p:nvSpPr>
        <p:spPr bwMode="auto">
          <a:xfrm>
            <a:off x="5791200" y="1447800"/>
            <a:ext cx="304800" cy="7620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2" name="Line 18"/>
          <p:cNvSpPr>
            <a:spLocks noChangeShapeType="1"/>
          </p:cNvSpPr>
          <p:nvPr/>
        </p:nvSpPr>
        <p:spPr bwMode="auto">
          <a:xfrm>
            <a:off x="5867400" y="1295400"/>
            <a:ext cx="1447800" cy="9144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3" name="Line 19"/>
          <p:cNvSpPr>
            <a:spLocks noChangeShapeType="1"/>
          </p:cNvSpPr>
          <p:nvPr/>
        </p:nvSpPr>
        <p:spPr bwMode="auto">
          <a:xfrm flipH="1">
            <a:off x="6781800" y="2667000"/>
            <a:ext cx="609600" cy="7620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4" name="Line 20"/>
          <p:cNvSpPr>
            <a:spLocks noChangeShapeType="1"/>
          </p:cNvSpPr>
          <p:nvPr/>
        </p:nvSpPr>
        <p:spPr bwMode="auto">
          <a:xfrm>
            <a:off x="7239000" y="1295400"/>
            <a:ext cx="762000" cy="228600"/>
          </a:xfrm>
          <a:prstGeom prst="line">
            <a:avLst/>
          </a:prstGeom>
          <a:noFill/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5" name="Text Box 21"/>
          <p:cNvSpPr txBox="1">
            <a:spLocks noChangeArrowheads="1"/>
          </p:cNvSpPr>
          <p:nvPr/>
        </p:nvSpPr>
        <p:spPr bwMode="auto">
          <a:xfrm>
            <a:off x="4191001" y="4564063"/>
            <a:ext cx="5540375" cy="654050"/>
          </a:xfrm>
          <a:prstGeom prst="rect">
            <a:avLst/>
          </a:prstGeom>
          <a:solidFill>
            <a:srgbClr val="EBEBFF"/>
          </a:solidFill>
          <a:ln w="12700" cap="sq">
            <a:solidFill>
              <a:srgbClr val="000099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000099"/>
                </a:solidFill>
                <a:latin typeface="Times New Roman" charset="0"/>
              </a:rPr>
              <a:t>F   F   F   F   F   F   F   F   F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06" name="Line 22"/>
          <p:cNvSpPr>
            <a:spLocks noChangeShapeType="1"/>
          </p:cNvSpPr>
          <p:nvPr/>
        </p:nvSpPr>
        <p:spPr bwMode="auto">
          <a:xfrm>
            <a:off x="47783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7" name="Line 23"/>
          <p:cNvSpPr>
            <a:spLocks noChangeShapeType="1"/>
          </p:cNvSpPr>
          <p:nvPr/>
        </p:nvSpPr>
        <p:spPr bwMode="auto">
          <a:xfrm>
            <a:off x="53879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8" name="Line 24"/>
          <p:cNvSpPr>
            <a:spLocks noChangeShapeType="1"/>
          </p:cNvSpPr>
          <p:nvPr/>
        </p:nvSpPr>
        <p:spPr bwMode="auto">
          <a:xfrm>
            <a:off x="59975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9" name="Line 25"/>
          <p:cNvSpPr>
            <a:spLocks noChangeShapeType="1"/>
          </p:cNvSpPr>
          <p:nvPr/>
        </p:nvSpPr>
        <p:spPr bwMode="auto">
          <a:xfrm>
            <a:off x="66071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0" name="Line 26"/>
          <p:cNvSpPr>
            <a:spLocks noChangeShapeType="1"/>
          </p:cNvSpPr>
          <p:nvPr/>
        </p:nvSpPr>
        <p:spPr bwMode="auto">
          <a:xfrm>
            <a:off x="72167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1" name="Line 27"/>
          <p:cNvSpPr>
            <a:spLocks noChangeShapeType="1"/>
          </p:cNvSpPr>
          <p:nvPr/>
        </p:nvSpPr>
        <p:spPr bwMode="auto">
          <a:xfrm>
            <a:off x="78263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2" name="Line 28"/>
          <p:cNvSpPr>
            <a:spLocks noChangeShapeType="1"/>
          </p:cNvSpPr>
          <p:nvPr/>
        </p:nvSpPr>
        <p:spPr bwMode="auto">
          <a:xfrm>
            <a:off x="84359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3" name="Line 29"/>
          <p:cNvSpPr>
            <a:spLocks noChangeShapeType="1"/>
          </p:cNvSpPr>
          <p:nvPr/>
        </p:nvSpPr>
        <p:spPr bwMode="auto">
          <a:xfrm>
            <a:off x="9045575" y="4572000"/>
            <a:ext cx="0" cy="685800"/>
          </a:xfrm>
          <a:prstGeom prst="lin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4" name="Rectangle 30"/>
          <p:cNvSpPr>
            <a:spLocks noChangeArrowheads="1"/>
          </p:cNvSpPr>
          <p:nvPr/>
        </p:nvSpPr>
        <p:spPr bwMode="auto">
          <a:xfrm>
            <a:off x="42354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15" name="Rectangle 31"/>
          <p:cNvSpPr>
            <a:spLocks noChangeArrowheads="1"/>
          </p:cNvSpPr>
          <p:nvPr/>
        </p:nvSpPr>
        <p:spPr bwMode="auto">
          <a:xfrm>
            <a:off x="48450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16" name="Rectangle 32"/>
          <p:cNvSpPr>
            <a:spLocks noChangeArrowheads="1"/>
          </p:cNvSpPr>
          <p:nvPr/>
        </p:nvSpPr>
        <p:spPr bwMode="auto">
          <a:xfrm>
            <a:off x="54546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17" name="Rectangle 33"/>
          <p:cNvSpPr>
            <a:spLocks noChangeArrowheads="1"/>
          </p:cNvSpPr>
          <p:nvPr/>
        </p:nvSpPr>
        <p:spPr bwMode="auto">
          <a:xfrm>
            <a:off x="60642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18" name="Rectangle 34"/>
          <p:cNvSpPr>
            <a:spLocks noChangeArrowheads="1"/>
          </p:cNvSpPr>
          <p:nvPr/>
        </p:nvSpPr>
        <p:spPr bwMode="auto">
          <a:xfrm>
            <a:off x="6672263" y="4581525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19" name="Rectangle 35"/>
          <p:cNvSpPr>
            <a:spLocks noChangeArrowheads="1"/>
          </p:cNvSpPr>
          <p:nvPr/>
        </p:nvSpPr>
        <p:spPr bwMode="auto">
          <a:xfrm>
            <a:off x="72834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0" name="Rectangle 36"/>
          <p:cNvSpPr>
            <a:spLocks noChangeArrowheads="1"/>
          </p:cNvSpPr>
          <p:nvPr/>
        </p:nvSpPr>
        <p:spPr bwMode="auto">
          <a:xfrm>
            <a:off x="78930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1" name="Rectangle 37"/>
          <p:cNvSpPr>
            <a:spLocks noChangeArrowheads="1"/>
          </p:cNvSpPr>
          <p:nvPr/>
        </p:nvSpPr>
        <p:spPr bwMode="auto">
          <a:xfrm>
            <a:off x="85026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2" name="Rectangle 38"/>
          <p:cNvSpPr>
            <a:spLocks noChangeArrowheads="1"/>
          </p:cNvSpPr>
          <p:nvPr/>
        </p:nvSpPr>
        <p:spPr bwMode="auto">
          <a:xfrm>
            <a:off x="9188450" y="4572000"/>
            <a:ext cx="488950" cy="6413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T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3" name="Rectangle 39"/>
          <p:cNvSpPr>
            <a:spLocks noChangeArrowheads="1"/>
          </p:cNvSpPr>
          <p:nvPr/>
        </p:nvSpPr>
        <p:spPr bwMode="auto">
          <a:xfrm>
            <a:off x="41910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4" name="Rectangle 40"/>
          <p:cNvSpPr>
            <a:spLocks noChangeArrowheads="1"/>
          </p:cNvSpPr>
          <p:nvPr/>
        </p:nvSpPr>
        <p:spPr bwMode="auto">
          <a:xfrm>
            <a:off x="48006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5" name="Rectangle 41"/>
          <p:cNvSpPr>
            <a:spLocks noChangeArrowheads="1"/>
          </p:cNvSpPr>
          <p:nvPr/>
        </p:nvSpPr>
        <p:spPr bwMode="auto">
          <a:xfrm>
            <a:off x="54102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6" name="Rectangle 42"/>
          <p:cNvSpPr>
            <a:spLocks noChangeArrowheads="1"/>
          </p:cNvSpPr>
          <p:nvPr/>
        </p:nvSpPr>
        <p:spPr bwMode="auto">
          <a:xfrm>
            <a:off x="60198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7" name="Rectangle 43"/>
          <p:cNvSpPr>
            <a:spLocks noChangeArrowheads="1"/>
          </p:cNvSpPr>
          <p:nvPr/>
        </p:nvSpPr>
        <p:spPr bwMode="auto">
          <a:xfrm>
            <a:off x="6629400" y="5607050"/>
            <a:ext cx="55245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8" name="Rectangle 44"/>
          <p:cNvSpPr>
            <a:spLocks noChangeArrowheads="1"/>
          </p:cNvSpPr>
          <p:nvPr/>
        </p:nvSpPr>
        <p:spPr bwMode="auto">
          <a:xfrm>
            <a:off x="72390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29" name="Rectangle 45"/>
          <p:cNvSpPr>
            <a:spLocks noChangeArrowheads="1"/>
          </p:cNvSpPr>
          <p:nvPr/>
        </p:nvSpPr>
        <p:spPr bwMode="auto">
          <a:xfrm>
            <a:off x="7848600" y="5607050"/>
            <a:ext cx="6096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e 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30" name="Rectangle 46"/>
          <p:cNvSpPr>
            <a:spLocks noChangeArrowheads="1"/>
          </p:cNvSpPr>
          <p:nvPr/>
        </p:nvSpPr>
        <p:spPr bwMode="auto">
          <a:xfrm>
            <a:off x="8515350" y="5607050"/>
            <a:ext cx="55245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31" name="Rectangle 47"/>
          <p:cNvSpPr>
            <a:spLocks noChangeArrowheads="1"/>
          </p:cNvSpPr>
          <p:nvPr/>
        </p:nvSpPr>
        <p:spPr bwMode="auto">
          <a:xfrm>
            <a:off x="9067800" y="5607050"/>
            <a:ext cx="685800" cy="641350"/>
          </a:xfrm>
          <a:prstGeom prst="rect">
            <a:avLst/>
          </a:prstGeom>
          <a:solidFill>
            <a:srgbClr val="959AF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3600" b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349232" name="Oval 48"/>
          <p:cNvSpPr>
            <a:spLocks noChangeArrowheads="1"/>
          </p:cNvSpPr>
          <p:nvPr/>
        </p:nvSpPr>
        <p:spPr bwMode="auto">
          <a:xfrm>
            <a:off x="5334000" y="1066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33" name="Line 49"/>
          <p:cNvSpPr>
            <a:spLocks noChangeShapeType="1"/>
          </p:cNvSpPr>
          <p:nvPr/>
        </p:nvSpPr>
        <p:spPr bwMode="auto">
          <a:xfrm flipH="1">
            <a:off x="3733800" y="1295400"/>
            <a:ext cx="1600200" cy="9144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4" name="Oval 50"/>
          <p:cNvSpPr>
            <a:spLocks noChangeArrowheads="1"/>
          </p:cNvSpPr>
          <p:nvPr/>
        </p:nvSpPr>
        <p:spPr bwMode="auto">
          <a:xfrm>
            <a:off x="3505200" y="2209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35" name="Line 51"/>
          <p:cNvSpPr>
            <a:spLocks noChangeShapeType="1"/>
          </p:cNvSpPr>
          <p:nvPr/>
        </p:nvSpPr>
        <p:spPr bwMode="auto">
          <a:xfrm>
            <a:off x="3733800" y="2667000"/>
            <a:ext cx="609600" cy="6858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6" name="Oval 52"/>
          <p:cNvSpPr>
            <a:spLocks noChangeArrowheads="1"/>
          </p:cNvSpPr>
          <p:nvPr/>
        </p:nvSpPr>
        <p:spPr bwMode="auto">
          <a:xfrm>
            <a:off x="4267200" y="32766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37" name="Line 53"/>
          <p:cNvSpPr>
            <a:spLocks noChangeShapeType="1"/>
          </p:cNvSpPr>
          <p:nvPr/>
        </p:nvSpPr>
        <p:spPr bwMode="auto">
          <a:xfrm flipH="1">
            <a:off x="4495800" y="2590800"/>
            <a:ext cx="381000" cy="6858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8" name="Line 54"/>
          <p:cNvSpPr>
            <a:spLocks noChangeShapeType="1"/>
          </p:cNvSpPr>
          <p:nvPr/>
        </p:nvSpPr>
        <p:spPr bwMode="auto">
          <a:xfrm>
            <a:off x="4800600" y="3505200"/>
            <a:ext cx="1447800" cy="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9" name="Oval 55"/>
          <p:cNvSpPr>
            <a:spLocks noChangeArrowheads="1"/>
          </p:cNvSpPr>
          <p:nvPr/>
        </p:nvSpPr>
        <p:spPr bwMode="auto">
          <a:xfrm>
            <a:off x="6248400" y="32766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0" name="Line 56"/>
          <p:cNvSpPr>
            <a:spLocks noChangeShapeType="1"/>
          </p:cNvSpPr>
          <p:nvPr/>
        </p:nvSpPr>
        <p:spPr bwMode="auto">
          <a:xfrm flipH="1">
            <a:off x="6781800" y="2667000"/>
            <a:ext cx="609600" cy="7620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41" name="Oval 57"/>
          <p:cNvSpPr>
            <a:spLocks noChangeArrowheads="1"/>
          </p:cNvSpPr>
          <p:nvPr/>
        </p:nvSpPr>
        <p:spPr bwMode="auto">
          <a:xfrm>
            <a:off x="7086600" y="2209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2" name="Line 58"/>
          <p:cNvSpPr>
            <a:spLocks noChangeShapeType="1"/>
          </p:cNvSpPr>
          <p:nvPr/>
        </p:nvSpPr>
        <p:spPr bwMode="auto">
          <a:xfrm>
            <a:off x="6324600" y="2667000"/>
            <a:ext cx="152400" cy="6096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43" name="Oval 59"/>
          <p:cNvSpPr>
            <a:spLocks noChangeArrowheads="1"/>
          </p:cNvSpPr>
          <p:nvPr/>
        </p:nvSpPr>
        <p:spPr bwMode="auto">
          <a:xfrm>
            <a:off x="5867400" y="2209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4" name="Oval 60"/>
          <p:cNvSpPr>
            <a:spLocks noChangeArrowheads="1"/>
          </p:cNvSpPr>
          <p:nvPr/>
        </p:nvSpPr>
        <p:spPr bwMode="auto">
          <a:xfrm>
            <a:off x="4724400" y="2209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5" name="Oval 61"/>
          <p:cNvSpPr>
            <a:spLocks noChangeArrowheads="1"/>
          </p:cNvSpPr>
          <p:nvPr/>
        </p:nvSpPr>
        <p:spPr bwMode="auto">
          <a:xfrm>
            <a:off x="6705600" y="10668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6" name="Line 62"/>
          <p:cNvSpPr>
            <a:spLocks noChangeShapeType="1"/>
          </p:cNvSpPr>
          <p:nvPr/>
        </p:nvSpPr>
        <p:spPr bwMode="auto">
          <a:xfrm>
            <a:off x="7239000" y="1295400"/>
            <a:ext cx="762000" cy="2286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47" name="Oval 63"/>
          <p:cNvSpPr>
            <a:spLocks noChangeArrowheads="1"/>
          </p:cNvSpPr>
          <p:nvPr/>
        </p:nvSpPr>
        <p:spPr bwMode="auto">
          <a:xfrm>
            <a:off x="8001000" y="1371600"/>
            <a:ext cx="533400" cy="457200"/>
          </a:xfrm>
          <a:prstGeom prst="ellipse">
            <a:avLst/>
          </a:prstGeom>
          <a:solidFill>
            <a:srgbClr val="FFCC99">
              <a:alpha val="50195"/>
            </a:srgbClr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8" name="Text Box 64"/>
          <p:cNvSpPr txBox="1">
            <a:spLocks noChangeArrowheads="1"/>
          </p:cNvSpPr>
          <p:nvPr/>
        </p:nvSpPr>
        <p:spPr bwMode="auto">
          <a:xfrm>
            <a:off x="1812926" y="4495800"/>
            <a:ext cx="2257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>
                <a:solidFill>
                  <a:srgbClr val="000099"/>
                </a:solidFill>
                <a:latin typeface="隶书" charset="0"/>
                <a:ea typeface="隶书" charset="0"/>
              </a:rPr>
              <a:t>访问标志</a:t>
            </a:r>
            <a:r>
              <a:rPr kumimoji="1" lang="en-US" altLang="zh-CN" sz="3600" b="1">
                <a:solidFill>
                  <a:srgbClr val="000099"/>
                </a:solidFill>
                <a:latin typeface="隶书" charset="0"/>
                <a:ea typeface="隶书" charset="0"/>
              </a:rPr>
              <a:t>: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49" name="Text Box 65"/>
          <p:cNvSpPr txBox="1">
            <a:spLocks noChangeArrowheads="1"/>
          </p:cNvSpPr>
          <p:nvPr/>
        </p:nvSpPr>
        <p:spPr bwMode="auto">
          <a:xfrm>
            <a:off x="1828801" y="5530850"/>
            <a:ext cx="2257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>
                <a:solidFill>
                  <a:srgbClr val="800000"/>
                </a:solidFill>
                <a:latin typeface="隶书" charset="0"/>
                <a:ea typeface="隶书" charset="0"/>
              </a:rPr>
              <a:t>访问次序</a:t>
            </a:r>
            <a:r>
              <a:rPr kumimoji="1" lang="en-US" altLang="zh-CN" sz="3600" b="1">
                <a:solidFill>
                  <a:srgbClr val="800000"/>
                </a:solidFill>
                <a:latin typeface="隶书" charset="0"/>
                <a:ea typeface="隶书" charset="0"/>
              </a:rPr>
              <a:t>: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50" name="Text Box 66"/>
          <p:cNvSpPr txBox="1">
            <a:spLocks noChangeArrowheads="1"/>
          </p:cNvSpPr>
          <p:nvPr/>
        </p:nvSpPr>
        <p:spPr bwMode="auto">
          <a:xfrm>
            <a:off x="1333500" y="1295400"/>
            <a:ext cx="1257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>
                <a:solidFill>
                  <a:srgbClr val="000099"/>
                </a:solidFill>
                <a:latin typeface="Times New Roman" charset="0"/>
              </a:rPr>
              <a:t>例如</a:t>
            </a:r>
            <a:r>
              <a:rPr kumimoji="1" lang="en-US" altLang="zh-CN" sz="3600" b="1" dirty="0">
                <a:solidFill>
                  <a:srgbClr val="000099"/>
                </a:solidFill>
                <a:latin typeface="Times New Roman" charset="0"/>
              </a:rPr>
              <a:t>:</a:t>
            </a:r>
            <a:endParaRPr kumimoji="1" lang="en-US" altLang="zh-CN" sz="2400" dirty="0">
              <a:latin typeface="Times New Roman" charset="0"/>
            </a:endParaRPr>
          </a:p>
        </p:txBody>
      </p:sp>
      <p:sp>
        <p:nvSpPr>
          <p:cNvPr id="349251" name="Text Box 67"/>
          <p:cNvSpPr txBox="1">
            <a:spLocks noChangeArrowheads="1"/>
          </p:cNvSpPr>
          <p:nvPr/>
        </p:nvSpPr>
        <p:spPr bwMode="auto">
          <a:xfrm>
            <a:off x="4295776" y="3789363"/>
            <a:ext cx="538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3333FF"/>
                </a:solidFill>
                <a:latin typeface="Times New Roman" charset="0"/>
              </a:rPr>
              <a:t>0      1      2      3      4      5      6      7      8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49252" name="Line 68"/>
          <p:cNvSpPr>
            <a:spLocks noChangeShapeType="1"/>
          </p:cNvSpPr>
          <p:nvPr/>
        </p:nvSpPr>
        <p:spPr bwMode="auto">
          <a:xfrm flipV="1">
            <a:off x="4724400" y="2590800"/>
            <a:ext cx="2438400" cy="7620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54" name="Text Box 70"/>
          <p:cNvSpPr txBox="1">
            <a:spLocks noChangeArrowheads="1"/>
          </p:cNvSpPr>
          <p:nvPr/>
        </p:nvSpPr>
        <p:spPr bwMode="auto">
          <a:xfrm>
            <a:off x="4308476" y="4076700"/>
            <a:ext cx="538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3333FF"/>
                </a:solidFill>
                <a:latin typeface="Times New Roman" charset="0"/>
              </a:rPr>
              <a:t>a      b      c      d      e       f       g       h      k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深度优先搜索</a:t>
            </a:r>
            <a:r>
              <a:rPr lang="en-US" altLang="zh-CN" dirty="0"/>
              <a:t>——</a:t>
            </a:r>
            <a:r>
              <a:rPr lang="zh-CN" altLang="en-US" dirty="0"/>
              <a:t>算法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90247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9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9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9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9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9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9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9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9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9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9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9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9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9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9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9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9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9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9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9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49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9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9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9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9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49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9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4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4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4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3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34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3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3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4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3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34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4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34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349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349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34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34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4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3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4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34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34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 nodeType="clickPar">
                      <p:stCondLst>
                        <p:cond delay="indefinite"/>
                      </p:stCondLst>
                      <p:childTnLst>
                        <p:par>
                          <p:cTn id="3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34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349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349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349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349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34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3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3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6" grpId="0" animBg="1" autoUpdateAnimBg="0"/>
      <p:bldP spid="349187" grpId="0" animBg="1" autoUpdateAnimBg="0"/>
      <p:bldP spid="349188" grpId="0" animBg="1" autoUpdateAnimBg="0"/>
      <p:bldP spid="349189" grpId="0" animBg="1" autoUpdateAnimBg="0"/>
      <p:bldP spid="349190" grpId="0" animBg="1" autoUpdateAnimBg="0"/>
      <p:bldP spid="349191" grpId="0" animBg="1" autoUpdateAnimBg="0"/>
      <p:bldP spid="349192" grpId="0" animBg="1" autoUpdateAnimBg="0"/>
      <p:bldP spid="349193" grpId="0" animBg="1" autoUpdateAnimBg="0"/>
      <p:bldP spid="349194" grpId="0" animBg="1" autoUpdateAnimBg="0"/>
      <p:bldP spid="349195" grpId="0" animBg="1"/>
      <p:bldP spid="349196" grpId="0" animBg="1"/>
      <p:bldP spid="349197" grpId="0" animBg="1"/>
      <p:bldP spid="349198" grpId="0" animBg="1"/>
      <p:bldP spid="349199" grpId="0" animBg="1"/>
      <p:bldP spid="349200" grpId="0" animBg="1"/>
      <p:bldP spid="349201" grpId="0" animBg="1"/>
      <p:bldP spid="349202" grpId="0" animBg="1"/>
      <p:bldP spid="349203" grpId="0" animBg="1"/>
      <p:bldP spid="349204" grpId="0" animBg="1"/>
      <p:bldP spid="349205" grpId="0" animBg="1" autoUpdateAnimBg="0"/>
      <p:bldP spid="349206" grpId="0" animBg="1"/>
      <p:bldP spid="349207" grpId="0" animBg="1"/>
      <p:bldP spid="349208" grpId="0" animBg="1"/>
      <p:bldP spid="349209" grpId="0" animBg="1"/>
      <p:bldP spid="349210" grpId="0" animBg="1"/>
      <p:bldP spid="349211" grpId="0" animBg="1"/>
      <p:bldP spid="349212" grpId="0" animBg="1"/>
      <p:bldP spid="349213" grpId="0" animBg="1"/>
      <p:bldP spid="349214" grpId="0" animBg="1" autoUpdateAnimBg="0"/>
      <p:bldP spid="349215" grpId="0" animBg="1" autoUpdateAnimBg="0"/>
      <p:bldP spid="349216" grpId="0" animBg="1" autoUpdateAnimBg="0"/>
      <p:bldP spid="349217" grpId="0" animBg="1" autoUpdateAnimBg="0"/>
      <p:bldP spid="349218" grpId="0" animBg="1" autoUpdateAnimBg="0"/>
      <p:bldP spid="349219" grpId="0" animBg="1" autoUpdateAnimBg="0"/>
      <p:bldP spid="349220" grpId="0" animBg="1" autoUpdateAnimBg="0"/>
      <p:bldP spid="349221" grpId="0" animBg="1" autoUpdateAnimBg="0"/>
      <p:bldP spid="349222" grpId="0" animBg="1" autoUpdateAnimBg="0"/>
      <p:bldP spid="349223" grpId="0" animBg="1" autoUpdateAnimBg="0"/>
      <p:bldP spid="349224" grpId="0" animBg="1" autoUpdateAnimBg="0"/>
      <p:bldP spid="349225" grpId="0" animBg="1" autoUpdateAnimBg="0"/>
      <p:bldP spid="349226" grpId="0" animBg="1" autoUpdateAnimBg="0"/>
      <p:bldP spid="349227" grpId="0" animBg="1" autoUpdateAnimBg="0"/>
      <p:bldP spid="349228" grpId="0" animBg="1" autoUpdateAnimBg="0"/>
      <p:bldP spid="349229" grpId="0" animBg="1" autoUpdateAnimBg="0"/>
      <p:bldP spid="349230" grpId="0" animBg="1" autoUpdateAnimBg="0"/>
      <p:bldP spid="349232" grpId="0" animBg="1" autoUpdateAnimBg="0"/>
      <p:bldP spid="349233" grpId="0" animBg="1"/>
      <p:bldP spid="349234" grpId="0" animBg="1" autoUpdateAnimBg="0"/>
      <p:bldP spid="349235" grpId="0" animBg="1"/>
      <p:bldP spid="349236" grpId="0" animBg="1" autoUpdateAnimBg="0"/>
      <p:bldP spid="349237" grpId="0" animBg="1"/>
      <p:bldP spid="349238" grpId="0" animBg="1"/>
      <p:bldP spid="349239" grpId="0" animBg="1" autoUpdateAnimBg="0"/>
      <p:bldP spid="349240" grpId="0" animBg="1"/>
      <p:bldP spid="349241" grpId="0" animBg="1" autoUpdateAnimBg="0"/>
      <p:bldP spid="349242" grpId="0" animBg="1"/>
      <p:bldP spid="349243" grpId="0" animBg="1" autoUpdateAnimBg="0"/>
      <p:bldP spid="349244" grpId="0" animBg="1" autoUpdateAnimBg="0"/>
      <p:bldP spid="349245" grpId="0" animBg="1" autoUpdateAnimBg="0"/>
      <p:bldP spid="349246" grpId="0" animBg="1"/>
      <p:bldP spid="349247" grpId="0" animBg="1" autoUpdateAnimBg="0"/>
      <p:bldP spid="349248" grpId="0" autoUpdateAnimBg="0"/>
      <p:bldP spid="349249" grpId="0" autoUpdateAnimBg="0"/>
      <p:bldP spid="349250" grpId="0" autoUpdateAnimBg="0"/>
      <p:bldP spid="349251" grpId="0" autoUpdateAnimBg="0"/>
      <p:bldP spid="349252" grpId="0" animBg="1"/>
      <p:bldP spid="349254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849582" y="1239983"/>
            <a:ext cx="8229600" cy="44608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基本思想（类似于树的层次遍历）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、首先访问指定顶点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，将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作为当前顶点。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、访问当前顶点的所有未访问过的邻接点，按这些顶点被访问的</a:t>
            </a:r>
            <a:r>
              <a:rPr lang="zh-CN" altLang="en-US" b="1" dirty="0">
                <a:solidFill>
                  <a:srgbClr val="FF3300"/>
                </a:solidFill>
                <a:latin typeface="SimSun" charset="-122"/>
                <a:ea typeface="SimSun" charset="-122"/>
                <a:cs typeface="SimSun" charset="-122"/>
              </a:rPr>
              <a:t>先后次序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依次访问它们的邻接点。</a:t>
            </a:r>
          </a:p>
          <a:p>
            <a:pPr eaLnBrk="1" hangingPunct="1">
              <a:lnSpc>
                <a:spcPct val="150000"/>
              </a:lnSpc>
              <a:buFont typeface="Wingdings" charset="2"/>
              <a:buNone/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、若此时图中尚有顶点未被访问，则另选图中一个未曾被访问的顶点作起始点，重复上述过程，直至图中所有顶点都被访问到为止。</a:t>
            </a:r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auto">
          <a:xfrm>
            <a:off x="1981200" y="3886200"/>
            <a:ext cx="8534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360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</a:t>
            </a: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广度优先搜索（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8006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5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1" grpId="0" build="p" bldLvl="5" autoUpdateAnimBg="0"/>
      <p:bldP spid="350212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9" name="Group 3"/>
          <p:cNvGrpSpPr>
            <a:grpSpLocks/>
          </p:cNvGrpSpPr>
          <p:nvPr/>
        </p:nvGrpSpPr>
        <p:grpSpPr bwMode="auto">
          <a:xfrm>
            <a:off x="7391400" y="1711039"/>
            <a:ext cx="3048000" cy="4114800"/>
            <a:chOff x="96" y="864"/>
            <a:chExt cx="3024" cy="2688"/>
          </a:xfrm>
        </p:grpSpPr>
        <p:sp>
          <p:nvSpPr>
            <p:cNvPr id="70874" name="Line 4"/>
            <p:cNvSpPr>
              <a:spLocks noChangeShapeType="1"/>
            </p:cNvSpPr>
            <p:nvPr/>
          </p:nvSpPr>
          <p:spPr bwMode="auto">
            <a:xfrm>
              <a:off x="1089" y="2005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70875" name="Group 5"/>
            <p:cNvGrpSpPr>
              <a:grpSpLocks/>
            </p:cNvGrpSpPr>
            <p:nvPr/>
          </p:nvGrpSpPr>
          <p:grpSpPr bwMode="auto">
            <a:xfrm>
              <a:off x="96" y="864"/>
              <a:ext cx="3024" cy="2688"/>
              <a:chOff x="96" y="864"/>
              <a:chExt cx="3024" cy="2688"/>
            </a:xfrm>
          </p:grpSpPr>
          <p:sp>
            <p:nvSpPr>
              <p:cNvPr id="70876" name="Oval 6"/>
              <p:cNvSpPr>
                <a:spLocks noChangeArrowheads="1"/>
              </p:cNvSpPr>
              <p:nvPr/>
            </p:nvSpPr>
            <p:spPr bwMode="auto">
              <a:xfrm>
                <a:off x="1440" y="864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0</a:t>
                </a:r>
              </a:p>
            </p:txBody>
          </p:sp>
          <p:sp>
            <p:nvSpPr>
              <p:cNvPr id="70877" name="Oval 7"/>
              <p:cNvSpPr>
                <a:spLocks noChangeArrowheads="1"/>
              </p:cNvSpPr>
              <p:nvPr/>
            </p:nvSpPr>
            <p:spPr bwMode="auto">
              <a:xfrm>
                <a:off x="672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  <p:sp>
            <p:nvSpPr>
              <p:cNvPr id="70878" name="Oval 8"/>
              <p:cNvSpPr>
                <a:spLocks noChangeArrowheads="1"/>
              </p:cNvSpPr>
              <p:nvPr/>
            </p:nvSpPr>
            <p:spPr bwMode="auto">
              <a:xfrm>
                <a:off x="2160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70879" name="Oval 9"/>
              <p:cNvSpPr>
                <a:spLocks noChangeArrowheads="1"/>
              </p:cNvSpPr>
              <p:nvPr/>
            </p:nvSpPr>
            <p:spPr bwMode="auto">
              <a:xfrm>
                <a:off x="9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3</a:t>
                </a:r>
              </a:p>
            </p:txBody>
          </p:sp>
          <p:sp>
            <p:nvSpPr>
              <p:cNvPr id="70880" name="Oval 10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70881" name="Oval 11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70882" name="Oval 12"/>
              <p:cNvSpPr>
                <a:spLocks noChangeArrowheads="1"/>
              </p:cNvSpPr>
              <p:nvPr/>
            </p:nvSpPr>
            <p:spPr bwMode="auto">
              <a:xfrm>
                <a:off x="2592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70883" name="Oval 13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chemeClr val="bg2"/>
                    </a:solidFill>
                    <a:latin typeface="宋体" charset="-122"/>
                  </a:rPr>
                  <a:t>7</a:t>
                </a:r>
              </a:p>
            </p:txBody>
          </p:sp>
          <p:sp>
            <p:nvSpPr>
              <p:cNvPr id="70884" name="Line 14"/>
              <p:cNvSpPr>
                <a:spLocks noChangeShapeType="1"/>
              </p:cNvSpPr>
              <p:nvPr/>
            </p:nvSpPr>
            <p:spPr bwMode="auto">
              <a:xfrm flipH="1">
                <a:off x="1104" y="1248"/>
                <a:ext cx="384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85" name="Line 15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86" name="Line 16"/>
              <p:cNvSpPr>
                <a:spLocks noChangeShapeType="1"/>
              </p:cNvSpPr>
              <p:nvPr/>
            </p:nvSpPr>
            <p:spPr bwMode="auto">
              <a:xfrm flipH="1">
                <a:off x="528" y="1968"/>
                <a:ext cx="24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87" name="Line 17"/>
              <p:cNvSpPr>
                <a:spLocks noChangeShapeType="1"/>
              </p:cNvSpPr>
              <p:nvPr/>
            </p:nvSpPr>
            <p:spPr bwMode="auto">
              <a:xfrm>
                <a:off x="480" y="2640"/>
                <a:ext cx="768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88" name="Line 18"/>
              <p:cNvSpPr>
                <a:spLocks noChangeShapeType="1"/>
              </p:cNvSpPr>
              <p:nvPr/>
            </p:nvSpPr>
            <p:spPr bwMode="auto">
              <a:xfrm>
                <a:off x="1392" y="2688"/>
                <a:ext cx="4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89" name="Line 19"/>
              <p:cNvSpPr>
                <a:spLocks noChangeShapeType="1"/>
              </p:cNvSpPr>
              <p:nvPr/>
            </p:nvSpPr>
            <p:spPr bwMode="auto">
              <a:xfrm flipH="1">
                <a:off x="2064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90" name="Line 20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891" name="Line 21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351452" name="Text Box 220"/>
          <p:cNvSpPr txBox="1">
            <a:spLocks noChangeArrowheads="1"/>
          </p:cNvSpPr>
          <p:nvPr/>
        </p:nvSpPr>
        <p:spPr bwMode="auto">
          <a:xfrm>
            <a:off x="973970" y="3227891"/>
            <a:ext cx="5255909" cy="1815882"/>
          </a:xfrm>
          <a:prstGeom prst="rect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Times New Roman" charset="0"/>
              </a:rPr>
              <a:t>如图的广度优先搜索序列为：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宋体" charset="-122"/>
              </a:rPr>
              <a:t>v0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v1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v2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v3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v4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v5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v6</a:t>
            </a:r>
            <a:r>
              <a:rPr kumimoji="1" lang="en-US" altLang="zh-CN" sz="3200" b="1" dirty="0">
                <a:solidFill>
                  <a:srgbClr val="9900FF"/>
                </a:solidFill>
                <a:latin typeface="宋体" charset="-122"/>
                <a:sym typeface="Wingdings" charset="2"/>
              </a:rPr>
              <a:t></a:t>
            </a:r>
            <a:r>
              <a:rPr kumimoji="1" lang="en-US" altLang="zh-CN" sz="3200" b="1" dirty="0">
                <a:latin typeface="宋体" charset="-122"/>
                <a:sym typeface="Wingdings" charset="2"/>
              </a:rPr>
              <a:t>v7</a:t>
            </a:r>
            <a:endParaRPr kumimoji="1" lang="en-US" altLang="zh-CN" sz="3200" b="1" dirty="0">
              <a:latin typeface="宋体" charset="-122"/>
            </a:endParaRPr>
          </a:p>
        </p:txBody>
      </p:sp>
      <p:sp>
        <p:nvSpPr>
          <p:cNvPr id="351454" name="Line 222"/>
          <p:cNvSpPr>
            <a:spLocks noChangeShapeType="1"/>
          </p:cNvSpPr>
          <p:nvPr/>
        </p:nvSpPr>
        <p:spPr bwMode="auto">
          <a:xfrm>
            <a:off x="8391526" y="3457289"/>
            <a:ext cx="193675" cy="3683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63" name="Oval 223"/>
          <p:cNvSpPr>
            <a:spLocks noChangeArrowheads="1"/>
          </p:cNvSpPr>
          <p:nvPr/>
        </p:nvSpPr>
        <p:spPr bwMode="auto">
          <a:xfrm>
            <a:off x="8745538" y="1711040"/>
            <a:ext cx="533400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0</a:t>
            </a:r>
          </a:p>
        </p:txBody>
      </p:sp>
      <p:sp>
        <p:nvSpPr>
          <p:cNvPr id="70664" name="Oval 224"/>
          <p:cNvSpPr>
            <a:spLocks noChangeArrowheads="1"/>
          </p:cNvSpPr>
          <p:nvPr/>
        </p:nvSpPr>
        <p:spPr bwMode="auto">
          <a:xfrm>
            <a:off x="7972426" y="2739740"/>
            <a:ext cx="531813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1</a:t>
            </a:r>
          </a:p>
        </p:txBody>
      </p:sp>
      <p:sp>
        <p:nvSpPr>
          <p:cNvPr id="70665" name="Oval 225"/>
          <p:cNvSpPr>
            <a:spLocks noChangeArrowheads="1"/>
          </p:cNvSpPr>
          <p:nvPr/>
        </p:nvSpPr>
        <p:spPr bwMode="auto">
          <a:xfrm>
            <a:off x="9471025" y="2739740"/>
            <a:ext cx="533400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2</a:t>
            </a:r>
          </a:p>
        </p:txBody>
      </p:sp>
      <p:sp>
        <p:nvSpPr>
          <p:cNvPr id="70666" name="Oval 226"/>
          <p:cNvSpPr>
            <a:spLocks noChangeArrowheads="1"/>
          </p:cNvSpPr>
          <p:nvPr/>
        </p:nvSpPr>
        <p:spPr bwMode="auto">
          <a:xfrm>
            <a:off x="7391401" y="3768440"/>
            <a:ext cx="531813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3</a:t>
            </a:r>
          </a:p>
        </p:txBody>
      </p:sp>
      <p:sp>
        <p:nvSpPr>
          <p:cNvPr id="70667" name="Oval 227"/>
          <p:cNvSpPr>
            <a:spLocks noChangeArrowheads="1"/>
          </p:cNvSpPr>
          <p:nvPr/>
        </p:nvSpPr>
        <p:spPr bwMode="auto">
          <a:xfrm>
            <a:off x="8407401" y="3768440"/>
            <a:ext cx="531813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4</a:t>
            </a:r>
          </a:p>
        </p:txBody>
      </p:sp>
      <p:sp>
        <p:nvSpPr>
          <p:cNvPr id="70668" name="Oval 228"/>
          <p:cNvSpPr>
            <a:spLocks noChangeArrowheads="1"/>
          </p:cNvSpPr>
          <p:nvPr/>
        </p:nvSpPr>
        <p:spPr bwMode="auto">
          <a:xfrm>
            <a:off x="9085263" y="3768440"/>
            <a:ext cx="531812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5</a:t>
            </a:r>
          </a:p>
        </p:txBody>
      </p:sp>
      <p:sp>
        <p:nvSpPr>
          <p:cNvPr id="70669" name="Oval 229"/>
          <p:cNvSpPr>
            <a:spLocks noChangeArrowheads="1"/>
          </p:cNvSpPr>
          <p:nvPr/>
        </p:nvSpPr>
        <p:spPr bwMode="auto">
          <a:xfrm>
            <a:off x="9907588" y="3768440"/>
            <a:ext cx="531812" cy="73501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6</a:t>
            </a:r>
          </a:p>
        </p:txBody>
      </p:sp>
      <p:sp>
        <p:nvSpPr>
          <p:cNvPr id="70670" name="Oval 230"/>
          <p:cNvSpPr>
            <a:spLocks noChangeArrowheads="1"/>
          </p:cNvSpPr>
          <p:nvPr/>
        </p:nvSpPr>
        <p:spPr bwMode="auto">
          <a:xfrm>
            <a:off x="8551863" y="5090827"/>
            <a:ext cx="533400" cy="73501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9900FF"/>
                </a:solidFill>
                <a:latin typeface="宋体" charset="-122"/>
              </a:rPr>
              <a:t>v</a:t>
            </a:r>
            <a:r>
              <a:rPr kumimoji="1" lang="en-US" altLang="zh-CN" sz="3600" b="1" baseline="-25000">
                <a:solidFill>
                  <a:srgbClr val="9900FF"/>
                </a:solidFill>
                <a:latin typeface="宋体" charset="-122"/>
              </a:rPr>
              <a:t>7</a:t>
            </a:r>
          </a:p>
        </p:txBody>
      </p:sp>
      <p:sp>
        <p:nvSpPr>
          <p:cNvPr id="351463" name="Line 231"/>
          <p:cNvSpPr>
            <a:spLocks noChangeShapeType="1"/>
          </p:cNvSpPr>
          <p:nvPr/>
        </p:nvSpPr>
        <p:spPr bwMode="auto">
          <a:xfrm flipH="1">
            <a:off x="8407400" y="2298415"/>
            <a:ext cx="387350" cy="588963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1464" name="Line 232"/>
          <p:cNvSpPr>
            <a:spLocks noChangeShapeType="1"/>
          </p:cNvSpPr>
          <p:nvPr/>
        </p:nvSpPr>
        <p:spPr bwMode="auto">
          <a:xfrm>
            <a:off x="9229725" y="2298414"/>
            <a:ext cx="387350" cy="51435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1465" name="Line 233"/>
          <p:cNvSpPr>
            <a:spLocks noChangeShapeType="1"/>
          </p:cNvSpPr>
          <p:nvPr/>
        </p:nvSpPr>
        <p:spPr bwMode="auto">
          <a:xfrm flipH="1">
            <a:off x="7826375" y="3401728"/>
            <a:ext cx="242888" cy="439737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1466" name="Line 234"/>
          <p:cNvSpPr>
            <a:spLocks noChangeShapeType="1"/>
          </p:cNvSpPr>
          <p:nvPr/>
        </p:nvSpPr>
        <p:spPr bwMode="auto">
          <a:xfrm>
            <a:off x="7778751" y="4430427"/>
            <a:ext cx="773113" cy="10287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1467" name="Line 235"/>
          <p:cNvSpPr>
            <a:spLocks noChangeShapeType="1"/>
          </p:cNvSpPr>
          <p:nvPr/>
        </p:nvSpPr>
        <p:spPr bwMode="auto">
          <a:xfrm flipH="1">
            <a:off x="9375775" y="3401727"/>
            <a:ext cx="192088" cy="366712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1468" name="Line 236"/>
          <p:cNvSpPr>
            <a:spLocks noChangeShapeType="1"/>
          </p:cNvSpPr>
          <p:nvPr/>
        </p:nvSpPr>
        <p:spPr bwMode="auto">
          <a:xfrm>
            <a:off x="9907589" y="3401727"/>
            <a:ext cx="193675" cy="366712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6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广度优先搜索（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6010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145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145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1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1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452" grpId="0" build="p" animBg="1" autoUpdateAnimBg="0"/>
      <p:bldP spid="351454" grpId="0" animBg="1"/>
      <p:bldP spid="351463" grpId="0" animBg="1"/>
      <p:bldP spid="351464" grpId="0" animBg="1"/>
      <p:bldP spid="351465" grpId="0" animBg="1"/>
      <p:bldP spid="351466" grpId="0" animBg="1"/>
      <p:bldP spid="351467" grpId="0" animBg="1"/>
      <p:bldP spid="3514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Text Box 2"/>
          <p:cNvSpPr txBox="1">
            <a:spLocks noChangeArrowheads="1"/>
          </p:cNvSpPr>
          <p:nvPr/>
        </p:nvSpPr>
        <p:spPr bwMode="auto">
          <a:xfrm>
            <a:off x="1503218" y="1016291"/>
            <a:ext cx="9067800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 void </a:t>
            </a:r>
            <a:r>
              <a:rPr kumimoji="1" lang="en-US" altLang="zh-CN" sz="3200" dirty="0" err="1">
                <a:latin typeface="Times New Roman" charset="0"/>
                <a:ea typeface="楷体_GB2312" charset="0"/>
              </a:rPr>
              <a:t>BFSTraverse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(Graph </a:t>
            </a:r>
            <a:r>
              <a:rPr kumimoji="1" lang="en-US" altLang="zh-CN" sz="3200" dirty="0" smtClean="0">
                <a:latin typeface="Times New Roman" charset="0"/>
                <a:ea typeface="楷体_GB2312" charset="0"/>
              </a:rPr>
              <a:t>G</a:t>
            </a:r>
            <a:r>
              <a:rPr kumimoji="1" lang="zh-CN" altLang="en-US" sz="3200" dirty="0" smtClean="0">
                <a:latin typeface="Times New Roman" charset="0"/>
                <a:ea typeface="楷体_GB2312" charset="0"/>
              </a:rPr>
              <a:t>）</a:t>
            </a:r>
            <a:endParaRPr kumimoji="1" lang="en-US" altLang="zh-CN" sz="3200" dirty="0" smtClean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200" dirty="0" smtClean="0"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for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 (v=0; v&lt;</a:t>
            </a:r>
            <a:r>
              <a:rPr kumimoji="1" lang="en-US" altLang="zh-CN" sz="3200" dirty="0" err="1">
                <a:latin typeface="Times New Roman" charset="0"/>
                <a:ea typeface="楷体_GB2312" charset="0"/>
              </a:rPr>
              <a:t>G.vexnum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;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++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v)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200" dirty="0">
                <a:latin typeface="Times New Roman" charset="0"/>
                <a:ea typeface="楷体_GB2312" charset="0"/>
              </a:rPr>
              <a:t>       visited[v] =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FALSE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; 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//</a:t>
            </a:r>
            <a:r>
              <a:rPr kumimoji="1" lang="zh-CN" altLang="zh-CN" sz="2800" dirty="0">
                <a:latin typeface="Times New Roman" charset="0"/>
                <a:ea typeface="楷体_GB2312" charset="0"/>
              </a:rPr>
              <a:t>初始化访问标志</a:t>
            </a:r>
            <a:endParaRPr kumimoji="1" lang="zh-CN" altLang="en-US" sz="32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200" dirty="0"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3200" dirty="0" err="1">
                <a:latin typeface="Times New Roman" charset="0"/>
                <a:ea typeface="楷体_GB2312" charset="0"/>
              </a:rPr>
              <a:t>InitQueue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(Q);      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// </a:t>
            </a:r>
            <a:r>
              <a:rPr kumimoji="1" lang="zh-CN" altLang="en-US" sz="2800" dirty="0">
                <a:latin typeface="Times New Roman" charset="0"/>
                <a:ea typeface="楷体_GB2312" charset="0"/>
              </a:rPr>
              <a:t>置空的辅助队列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Q</a:t>
            </a:r>
            <a:endParaRPr kumimoji="1" lang="en-US" altLang="zh-CN" sz="32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200" dirty="0"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for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 ( v=0;  v&lt;</a:t>
            </a:r>
            <a:r>
              <a:rPr kumimoji="1" lang="en-US" altLang="zh-CN" sz="3200" dirty="0" err="1">
                <a:latin typeface="Times New Roman" charset="0"/>
                <a:ea typeface="楷体_GB2312" charset="0"/>
              </a:rPr>
              <a:t>G.vexnum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; 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++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v 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200" dirty="0">
                <a:latin typeface="Times New Roman" charset="0"/>
                <a:ea typeface="楷体_GB2312" charset="0"/>
              </a:rPr>
              <a:t>     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if 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(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!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visited[v])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 {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         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// v </a:t>
            </a:r>
            <a:r>
              <a:rPr kumimoji="1" lang="zh-CN" altLang="en-US" sz="2800" dirty="0">
                <a:latin typeface="Times New Roman" charset="0"/>
                <a:ea typeface="楷体_GB2312" charset="0"/>
              </a:rPr>
              <a:t>尚未访问</a:t>
            </a:r>
            <a:endParaRPr kumimoji="1" lang="zh-CN" altLang="en-US" sz="32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200" b="1" dirty="0">
                <a:latin typeface="Times New Roman" charset="0"/>
                <a:ea typeface="楷体_GB2312" charset="0"/>
              </a:rPr>
              <a:t>           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200" b="1" dirty="0">
                <a:latin typeface="Times New Roman" charset="0"/>
                <a:ea typeface="楷体_GB2312" charset="0"/>
              </a:rPr>
              <a:t>    </a:t>
            </a: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}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200" b="1" dirty="0">
                <a:latin typeface="Times New Roman" charset="0"/>
                <a:ea typeface="楷体_GB2312" charset="0"/>
              </a:rPr>
              <a:t>  }</a:t>
            </a:r>
            <a:r>
              <a:rPr kumimoji="1" lang="en-US" altLang="zh-CN" sz="3200" dirty="0">
                <a:latin typeface="Times New Roman" charset="0"/>
                <a:ea typeface="楷体_GB2312" charset="0"/>
              </a:rPr>
              <a:t> // </a:t>
            </a:r>
            <a:r>
              <a:rPr kumimoji="1" lang="en-US" altLang="zh-CN" sz="3200" dirty="0" err="1">
                <a:latin typeface="Times New Roman" charset="0"/>
                <a:ea typeface="楷体_GB2312" charset="0"/>
              </a:rPr>
              <a:t>BFSTraverse</a:t>
            </a:r>
            <a:endParaRPr kumimoji="1" lang="en-US" altLang="zh-CN" sz="3200" dirty="0">
              <a:latin typeface="Times New Roman" charset="0"/>
              <a:ea typeface="楷体_GB2312" charset="0"/>
            </a:endParaRP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2527300" y="4152901"/>
            <a:ext cx="2743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 dirty="0">
                <a:latin typeface="Times New Roman" charset="0"/>
              </a:rPr>
              <a:t>… … 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广度优先搜索（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算法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45094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6" grpId="0" autoUpdateAnimBg="0"/>
      <p:bldP spid="35430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10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38" name="Group 93">
            <a:extLst>
              <a:ext uri="{FF2B5EF4-FFF2-40B4-BE49-F238E27FC236}">
                <a16:creationId xmlns="" xmlns:a16="http://schemas.microsoft.com/office/drawing/2014/main" id="{6E73B665-96DD-41FA-9477-F569A91D3FF7}"/>
              </a:ext>
            </a:extLst>
          </p:cNvPr>
          <p:cNvGrpSpPr>
            <a:grpSpLocks/>
          </p:cNvGrpSpPr>
          <p:nvPr/>
        </p:nvGrpSpPr>
        <p:grpSpPr bwMode="auto">
          <a:xfrm>
            <a:off x="9606791" y="1394705"/>
            <a:ext cx="2340423" cy="1792285"/>
            <a:chOff x="1248" y="3216"/>
            <a:chExt cx="1248" cy="864"/>
          </a:xfrm>
        </p:grpSpPr>
        <p:sp>
          <p:nvSpPr>
            <p:cNvPr id="39" name="Oval 84">
              <a:extLst>
                <a:ext uri="{FF2B5EF4-FFF2-40B4-BE49-F238E27FC236}">
                  <a16:creationId xmlns="" xmlns:a16="http://schemas.microsoft.com/office/drawing/2014/main" id="{7E568D63-416C-4F28-81AF-1FBEA1DB1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264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A</a:t>
              </a:r>
            </a:p>
          </p:txBody>
        </p:sp>
        <p:sp>
          <p:nvSpPr>
            <p:cNvPr id="40" name="Oval 85">
              <a:extLst>
                <a:ext uri="{FF2B5EF4-FFF2-40B4-BE49-F238E27FC236}">
                  <a16:creationId xmlns="" xmlns:a16="http://schemas.microsoft.com/office/drawing/2014/main" id="{D34F3E0B-B8ED-4B70-9F75-F6C813476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16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B</a:t>
              </a:r>
            </a:p>
          </p:txBody>
        </p:sp>
        <p:sp>
          <p:nvSpPr>
            <p:cNvPr id="41" name="Oval 86">
              <a:extLst>
                <a:ext uri="{FF2B5EF4-FFF2-40B4-BE49-F238E27FC236}">
                  <a16:creationId xmlns="" xmlns:a16="http://schemas.microsoft.com/office/drawing/2014/main" id="{8DF3BF61-7480-4435-A49F-2400776F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C</a:t>
              </a:r>
            </a:p>
          </p:txBody>
        </p:sp>
        <p:sp>
          <p:nvSpPr>
            <p:cNvPr id="42" name="Oval 87">
              <a:extLst>
                <a:ext uri="{FF2B5EF4-FFF2-40B4-BE49-F238E27FC236}">
                  <a16:creationId xmlns="" xmlns:a16="http://schemas.microsoft.com/office/drawing/2014/main" id="{CCD644BD-A48E-4A20-8E69-7DE0ED38B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D</a:t>
              </a:r>
            </a:p>
          </p:txBody>
        </p:sp>
        <p:sp>
          <p:nvSpPr>
            <p:cNvPr id="43" name="Line 88">
              <a:extLst>
                <a:ext uri="{FF2B5EF4-FFF2-40B4-BE49-F238E27FC236}">
                  <a16:creationId xmlns="" xmlns:a16="http://schemas.microsoft.com/office/drawing/2014/main" id="{F4A87FDF-355A-4B23-A393-54CAB4186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3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89">
              <a:extLst>
                <a:ext uri="{FF2B5EF4-FFF2-40B4-BE49-F238E27FC236}">
                  <a16:creationId xmlns="" xmlns:a16="http://schemas.microsoft.com/office/drawing/2014/main" id="{009750F9-4670-456F-8489-437FDF31C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5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90">
              <a:extLst>
                <a:ext uri="{FF2B5EF4-FFF2-40B4-BE49-F238E27FC236}">
                  <a16:creationId xmlns="" xmlns:a16="http://schemas.microsoft.com/office/drawing/2014/main" id="{32ACAC70-2B4C-486C-8AA5-85BD74430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98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91">
              <a:extLst>
                <a:ext uri="{FF2B5EF4-FFF2-40B4-BE49-F238E27FC236}">
                  <a16:creationId xmlns="" xmlns:a16="http://schemas.microsoft.com/office/drawing/2014/main" id="{141D8210-B064-4DA6-BFFC-8A7215BE3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3456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0CDCB9AF-E504-4C13-8ABF-333EC734D3EC}"/>
              </a:ext>
            </a:extLst>
          </p:cNvPr>
          <p:cNvGrpSpPr/>
          <p:nvPr/>
        </p:nvGrpSpPr>
        <p:grpSpPr>
          <a:xfrm>
            <a:off x="9614908" y="4337979"/>
            <a:ext cx="2432957" cy="1792285"/>
            <a:chOff x="5467557" y="3746961"/>
            <a:chExt cx="2432957" cy="1792285"/>
          </a:xfrm>
        </p:grpSpPr>
        <p:grpSp>
          <p:nvGrpSpPr>
            <p:cNvPr id="47" name="Group 93">
              <a:extLst>
                <a:ext uri="{FF2B5EF4-FFF2-40B4-BE49-F238E27FC236}">
                  <a16:creationId xmlns="" xmlns:a16="http://schemas.microsoft.com/office/drawing/2014/main" id="{22976C25-2352-4DCF-B7D5-F2A7B846F0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7557" y="3746961"/>
              <a:ext cx="2432957" cy="1792285"/>
              <a:chOff x="1248" y="3216"/>
              <a:chExt cx="1248" cy="864"/>
            </a:xfrm>
          </p:grpSpPr>
          <p:sp>
            <p:nvSpPr>
              <p:cNvPr id="48" name="Oval 84">
                <a:extLst>
                  <a:ext uri="{FF2B5EF4-FFF2-40B4-BE49-F238E27FC236}">
                    <a16:creationId xmlns="" xmlns:a16="http://schemas.microsoft.com/office/drawing/2014/main" id="{543B6553-BDAE-440C-A20A-C4C88D56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264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A</a:t>
                </a:r>
              </a:p>
            </p:txBody>
          </p:sp>
          <p:sp>
            <p:nvSpPr>
              <p:cNvPr id="49" name="Oval 85">
                <a:extLst>
                  <a:ext uri="{FF2B5EF4-FFF2-40B4-BE49-F238E27FC236}">
                    <a16:creationId xmlns="" xmlns:a16="http://schemas.microsoft.com/office/drawing/2014/main" id="{A43B5D8C-71BE-42F4-B364-1D95C5A31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16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B</a:t>
                </a:r>
              </a:p>
            </p:txBody>
          </p:sp>
          <p:sp>
            <p:nvSpPr>
              <p:cNvPr id="50" name="Oval 86">
                <a:extLst>
                  <a:ext uri="{FF2B5EF4-FFF2-40B4-BE49-F238E27FC236}">
                    <a16:creationId xmlns="" xmlns:a16="http://schemas.microsoft.com/office/drawing/2014/main" id="{875B201A-F1AD-4F87-BEA2-4155F76CD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C</a:t>
                </a:r>
              </a:p>
            </p:txBody>
          </p:sp>
          <p:sp>
            <p:nvSpPr>
              <p:cNvPr id="51" name="Oval 87">
                <a:extLst>
                  <a:ext uri="{FF2B5EF4-FFF2-40B4-BE49-F238E27FC236}">
                    <a16:creationId xmlns="" xmlns:a16="http://schemas.microsoft.com/office/drawing/2014/main" id="{9223E0DE-52FA-4E0C-94C9-E19FC3AEF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D</a:t>
                </a: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EB25FCB-D65F-40EF-8DAA-3B27716D8923}"/>
                </a:ext>
              </a:extLst>
            </p:cNvPr>
            <p:cNvGrpSpPr/>
            <p:nvPr/>
          </p:nvGrpSpPr>
          <p:grpSpPr>
            <a:xfrm>
              <a:off x="5748283" y="4095460"/>
              <a:ext cx="1673002" cy="1244643"/>
              <a:chOff x="5748283" y="4095460"/>
              <a:chExt cx="1673002" cy="1244643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A87D6C67-C624-4FD8-A7A3-16026DFE5BF0}"/>
                  </a:ext>
                </a:extLst>
              </p:cNvPr>
              <p:cNvCxnSpPr>
                <a:stCxn id="48" idx="6"/>
              </p:cNvCxnSpPr>
              <p:nvPr/>
            </p:nvCxnSpPr>
            <p:spPr bwMode="auto">
              <a:xfrm flipV="1">
                <a:off x="6029009" y="4095460"/>
                <a:ext cx="1310053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直接连接符 56">
                <a:extLst>
                  <a:ext uri="{FF2B5EF4-FFF2-40B4-BE49-F238E27FC236}">
                    <a16:creationId xmlns="" xmlns:a16="http://schemas.microsoft.com/office/drawing/2014/main" id="{343C4D45-4C4B-42D3-9513-EC028B38E060}"/>
                  </a:ext>
                </a:extLst>
              </p:cNvPr>
              <p:cNvCxnSpPr>
                <a:cxnSpLocks/>
                <a:stCxn id="48" idx="5"/>
                <a:endCxn id="51" idx="1"/>
              </p:cNvCxnSpPr>
              <p:nvPr/>
            </p:nvCxnSpPr>
            <p:spPr bwMode="auto">
              <a:xfrm>
                <a:off x="5946786" y="4271480"/>
                <a:ext cx="1474499" cy="8428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5EE9BC68-8D7D-4503-9D8A-BA60D0962F82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 bwMode="auto">
              <a:xfrm>
                <a:off x="5748283" y="4344389"/>
                <a:ext cx="0" cy="76990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直接连接符 63">
                <a:extLst>
                  <a:ext uri="{FF2B5EF4-FFF2-40B4-BE49-F238E27FC236}">
                    <a16:creationId xmlns="" xmlns:a16="http://schemas.microsoft.com/office/drawing/2014/main" id="{E65C0211-089C-4019-A40F-6D0A14C6CB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22584" y="5340103"/>
                <a:ext cx="121647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矩形 66">
            <a:extLst>
              <a:ext uri="{FF2B5EF4-FFF2-40B4-BE49-F238E27FC236}">
                <a16:creationId xmlns="" xmlns:a16="http://schemas.microsoft.com/office/drawing/2014/main" id="{8D02238B-1A40-4C0C-BA00-169AEE016E39}"/>
              </a:ext>
            </a:extLst>
          </p:cNvPr>
          <p:cNvSpPr/>
          <p:nvPr/>
        </p:nvSpPr>
        <p:spPr>
          <a:xfrm>
            <a:off x="405405" y="1165747"/>
            <a:ext cx="88485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有向图</a:t>
            </a:r>
            <a:endParaRPr lang="en-US" altLang="zh-CN" sz="3600" b="1" dirty="0">
              <a:solidFill>
                <a:schemeClr val="tx2"/>
              </a:solidFill>
            </a:endParaRPr>
          </a:p>
          <a:p>
            <a:pPr marL="5400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_GB2312"/>
                <a:cs typeface="楷体_GB2312"/>
              </a:rPr>
              <a:t> 若图</a:t>
            </a:r>
            <a:r>
              <a:rPr lang="en-US" altLang="zh-CN" sz="2400" b="1" dirty="0">
                <a:solidFill>
                  <a:srgbClr val="FF0000"/>
                </a:solidFill>
                <a:latin typeface="楷体_GB2312"/>
                <a:cs typeface="楷体_GB231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latin typeface="楷体_GB2312"/>
                <a:cs typeface="楷体_GB2312"/>
              </a:rPr>
              <a:t>每条</a:t>
            </a:r>
            <a:r>
              <a:rPr lang="zh-CN" altLang="en-US" sz="2400" b="1" dirty="0">
                <a:solidFill>
                  <a:srgbClr val="FF0000"/>
                </a:solidFill>
              </a:rPr>
              <a:t>边</a:t>
            </a:r>
            <a:r>
              <a:rPr lang="zh-CN" altLang="en-US" sz="2400" dirty="0">
                <a:latin typeface="楷体_GB2312"/>
                <a:cs typeface="楷体_GB2312"/>
              </a:rPr>
              <a:t>都是</a:t>
            </a:r>
            <a:r>
              <a:rPr lang="zh-CN" altLang="en-US" sz="2400" b="1" dirty="0">
                <a:solidFill>
                  <a:srgbClr val="FF0000"/>
                </a:solidFill>
              </a:rPr>
              <a:t>有方向</a:t>
            </a:r>
            <a:r>
              <a:rPr lang="zh-CN" altLang="en-US" sz="2400" dirty="0">
                <a:latin typeface="楷体_GB2312"/>
                <a:cs typeface="楷体_GB2312"/>
              </a:rPr>
              <a:t>的，则称</a:t>
            </a:r>
            <a:r>
              <a:rPr lang="en-US" altLang="zh-CN" sz="2400" dirty="0">
                <a:latin typeface="楷体_GB2312"/>
                <a:cs typeface="楷体_GB2312"/>
              </a:rPr>
              <a:t>G</a:t>
            </a:r>
            <a:r>
              <a:rPr lang="zh-CN" altLang="en-US" sz="2400" dirty="0">
                <a:latin typeface="楷体_GB2312"/>
                <a:cs typeface="楷体_GB2312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</a:rPr>
              <a:t>有向图</a:t>
            </a:r>
            <a:r>
              <a:rPr lang="zh-CN" altLang="en-US" sz="2400" dirty="0">
                <a:latin typeface="楷体_GB2312"/>
                <a:cs typeface="楷体_GB2312"/>
              </a:rPr>
              <a:t>。</a:t>
            </a:r>
          </a:p>
          <a:p>
            <a:pPr marL="5400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_GB2312"/>
                <a:cs typeface="楷体_GB2312"/>
              </a:rPr>
              <a:t> 有向图的</a:t>
            </a:r>
            <a:r>
              <a:rPr lang="zh-CN" altLang="en-US" sz="2400" b="1" dirty="0">
                <a:solidFill>
                  <a:srgbClr val="FF0000"/>
                </a:solidFill>
              </a:rPr>
              <a:t>边</a:t>
            </a:r>
            <a:r>
              <a:rPr lang="zh-CN" altLang="en-US" sz="2400" dirty="0">
                <a:latin typeface="楷体_GB2312"/>
                <a:cs typeface="楷体_GB2312"/>
              </a:rPr>
              <a:t>也</a:t>
            </a:r>
            <a:r>
              <a:rPr lang="zh-CN" altLang="en-US" sz="2400" b="1" dirty="0">
                <a:solidFill>
                  <a:srgbClr val="FF0000"/>
                </a:solidFill>
              </a:rPr>
              <a:t>称为弧</a:t>
            </a:r>
            <a:r>
              <a:rPr lang="zh-CN" altLang="en-US" sz="2400" dirty="0">
                <a:latin typeface="楷体_GB2312"/>
                <a:cs typeface="楷体_GB2312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</a:rPr>
              <a:t>尖括号</a:t>
            </a:r>
            <a:r>
              <a:rPr lang="zh-CN" altLang="en-US" sz="2400" dirty="0">
                <a:latin typeface="楷体_GB2312"/>
                <a:cs typeface="楷体_GB2312"/>
              </a:rPr>
              <a:t>括起的一对顶点表示</a:t>
            </a:r>
            <a:r>
              <a:rPr lang="en-US" altLang="zh-CN" sz="2400" dirty="0">
                <a:latin typeface="楷体_GB2312"/>
                <a:cs typeface="楷体_GB2312"/>
              </a:rPr>
              <a:t>:</a:t>
            </a:r>
            <a:r>
              <a:rPr lang="en-US" altLang="zh-CN" sz="2400" b="1" dirty="0">
                <a:solidFill>
                  <a:srgbClr val="FF0000"/>
                </a:solidFill>
              </a:rPr>
              <a:t>〈A,B〉</a:t>
            </a:r>
          </a:p>
          <a:p>
            <a:pPr marL="5400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/>
              <a:t>〈A,B〉</a:t>
            </a:r>
            <a:r>
              <a:rPr lang="zh-CN" altLang="en-US" sz="2400" dirty="0"/>
              <a:t>中，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dirty="0"/>
              <a:t>称为</a:t>
            </a:r>
            <a:r>
              <a:rPr lang="zh-CN" altLang="en-US" sz="2400" b="1" dirty="0">
                <a:solidFill>
                  <a:srgbClr val="FF0000"/>
                </a:solidFill>
              </a:rPr>
              <a:t>弧尾</a:t>
            </a:r>
            <a:r>
              <a:rPr lang="zh-CN" altLang="en-US" sz="2400" dirty="0"/>
              <a:t>，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dirty="0"/>
              <a:t>为</a:t>
            </a:r>
            <a:r>
              <a:rPr lang="zh-CN" altLang="en-US" sz="2400" b="1" dirty="0">
                <a:solidFill>
                  <a:srgbClr val="FF0000"/>
                </a:solidFill>
              </a:rPr>
              <a:t>弧头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AFA21033-A228-43D1-90CA-348A1F4C0BE4}"/>
              </a:ext>
            </a:extLst>
          </p:cNvPr>
          <p:cNvSpPr/>
          <p:nvPr/>
        </p:nvSpPr>
        <p:spPr>
          <a:xfrm>
            <a:off x="535685" y="3767078"/>
            <a:ext cx="8848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无向图</a:t>
            </a:r>
            <a:endParaRPr lang="en-US" altLang="zh-CN" sz="3600" b="1" dirty="0">
              <a:solidFill>
                <a:schemeClr val="tx2"/>
              </a:solidFill>
            </a:endParaRPr>
          </a:p>
          <a:p>
            <a:pPr marL="5400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_GB2312"/>
                <a:cs typeface="楷体_GB2312"/>
              </a:rPr>
              <a:t> 若图</a:t>
            </a:r>
            <a:r>
              <a:rPr lang="en-US" altLang="zh-CN" sz="2400" b="1" dirty="0">
                <a:solidFill>
                  <a:srgbClr val="FF0000"/>
                </a:solidFill>
                <a:latin typeface="楷体_GB2312"/>
                <a:cs typeface="楷体_GB2312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latin typeface="楷体_GB2312"/>
                <a:cs typeface="楷体_GB2312"/>
              </a:rPr>
              <a:t>每条</a:t>
            </a:r>
            <a:r>
              <a:rPr lang="zh-CN" altLang="en-US" sz="2400" b="1" dirty="0">
                <a:solidFill>
                  <a:srgbClr val="FF0000"/>
                </a:solidFill>
              </a:rPr>
              <a:t>边</a:t>
            </a:r>
            <a:r>
              <a:rPr lang="zh-CN" altLang="en-US" sz="2400" dirty="0">
                <a:latin typeface="楷体_GB2312"/>
                <a:cs typeface="楷体_GB2312"/>
              </a:rPr>
              <a:t>都是</a:t>
            </a:r>
            <a:r>
              <a:rPr lang="zh-CN" altLang="en-US" sz="2400" b="1" dirty="0">
                <a:solidFill>
                  <a:srgbClr val="FF0000"/>
                </a:solidFill>
              </a:rPr>
              <a:t>无方向</a:t>
            </a:r>
            <a:r>
              <a:rPr lang="zh-CN" altLang="en-US" sz="2400" dirty="0">
                <a:latin typeface="楷体_GB2312"/>
                <a:cs typeface="楷体_GB2312"/>
              </a:rPr>
              <a:t>的，则称</a:t>
            </a:r>
            <a:r>
              <a:rPr lang="en-US" altLang="zh-CN" sz="2400" dirty="0">
                <a:latin typeface="楷体_GB2312"/>
                <a:cs typeface="楷体_GB2312"/>
              </a:rPr>
              <a:t>G</a:t>
            </a:r>
            <a:r>
              <a:rPr lang="zh-CN" altLang="en-US" sz="2400" dirty="0">
                <a:latin typeface="楷体_GB2312"/>
                <a:cs typeface="楷体_GB2312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</a:rPr>
              <a:t>无向图</a:t>
            </a:r>
            <a:r>
              <a:rPr lang="zh-CN" altLang="en-US" sz="2400" dirty="0">
                <a:latin typeface="楷体_GB2312"/>
                <a:cs typeface="楷体_GB2312"/>
              </a:rPr>
              <a:t>。</a:t>
            </a:r>
          </a:p>
          <a:p>
            <a:pPr marL="5400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_GB2312"/>
                <a:cs typeface="楷体_GB2312"/>
              </a:rPr>
              <a:t> 无向图的边用</a:t>
            </a:r>
            <a:r>
              <a:rPr lang="zh-CN" altLang="en-US" sz="2400" b="1" dirty="0">
                <a:solidFill>
                  <a:srgbClr val="FF0000"/>
                </a:solidFill>
              </a:rPr>
              <a:t>圆括号</a:t>
            </a:r>
            <a:r>
              <a:rPr lang="zh-CN" altLang="en-US" sz="2400" dirty="0">
                <a:latin typeface="楷体_GB2312"/>
                <a:cs typeface="楷体_GB2312"/>
              </a:rPr>
              <a:t>括起的一对顶点表示</a:t>
            </a:r>
            <a:r>
              <a:rPr lang="en-US" altLang="zh-CN" sz="2400" dirty="0">
                <a:latin typeface="楷体_GB2312"/>
                <a:cs typeface="楷体_GB231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楷体_GB2312"/>
                <a:cs typeface="楷体_GB231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 A,B </a:t>
            </a:r>
            <a:r>
              <a:rPr lang="zh-CN" altLang="en-US" sz="2400" b="1" dirty="0">
                <a:solidFill>
                  <a:srgbClr val="FF0000"/>
                </a:solidFill>
                <a:latin typeface="楷体_GB2312"/>
                <a:cs typeface="楷体_GB2312"/>
              </a:rPr>
              <a:t>）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Text Box 2"/>
          <p:cNvSpPr txBox="1">
            <a:spLocks noChangeArrowheads="1"/>
          </p:cNvSpPr>
          <p:nvPr/>
        </p:nvSpPr>
        <p:spPr bwMode="auto">
          <a:xfrm>
            <a:off x="1766888" y="1112325"/>
            <a:ext cx="8291512" cy="53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800" dirty="0" smtClean="0">
                <a:latin typeface="Times New Roman" charset="0"/>
                <a:ea typeface="楷体_GB2312" charset="0"/>
              </a:rPr>
              <a:t>visited[v]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= 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TRUE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;  </a:t>
            </a:r>
            <a:r>
              <a:rPr kumimoji="1" lang="en-US" altLang="zh-CN" sz="2800" dirty="0" smtClean="0">
                <a:latin typeface="Times New Roman" charset="0"/>
                <a:ea typeface="楷体_GB2312" charset="0"/>
              </a:rPr>
              <a:t>Visit(v);   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// </a:t>
            </a:r>
            <a:r>
              <a:rPr kumimoji="1" lang="zh-CN" altLang="en-US" sz="2800" dirty="0" smtClean="0">
                <a:latin typeface="Times New Roman" charset="0"/>
                <a:ea typeface="楷体_GB2312" charset="0"/>
              </a:rPr>
              <a:t>访问</a:t>
            </a:r>
            <a:r>
              <a:rPr kumimoji="1" lang="en-US" altLang="zh-CN" sz="2800" dirty="0" smtClean="0">
                <a:latin typeface="Times New Roman" charset="0"/>
                <a:ea typeface="楷体_GB2312" charset="0"/>
              </a:rPr>
              <a:t>v</a:t>
            </a:r>
            <a:endParaRPr kumimoji="1" lang="en-US" altLang="zh-CN" sz="28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dirty="0" err="1">
                <a:latin typeface="Times New Roman" charset="0"/>
                <a:ea typeface="楷体_GB2312" charset="0"/>
              </a:rPr>
              <a:t>EnQueue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(Q, v);             // v</a:t>
            </a:r>
            <a:r>
              <a:rPr kumimoji="1" lang="zh-CN" altLang="en-US" sz="2800" dirty="0">
                <a:latin typeface="Times New Roman" charset="0"/>
                <a:ea typeface="楷体_GB2312" charset="0"/>
              </a:rPr>
              <a:t>入队列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while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 (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!</a:t>
            </a:r>
            <a:r>
              <a:rPr kumimoji="1" lang="en-US" altLang="zh-CN" sz="2800" dirty="0" err="1">
                <a:latin typeface="Times New Roman" charset="0"/>
                <a:ea typeface="楷体_GB2312" charset="0"/>
              </a:rPr>
              <a:t>QueueEmpty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(Q))  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{</a:t>
            </a:r>
            <a:endParaRPr kumimoji="1" lang="en-US" altLang="zh-CN" sz="28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dirty="0"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2800" dirty="0" err="1">
                <a:latin typeface="Times New Roman" charset="0"/>
                <a:ea typeface="楷体_GB2312" charset="0"/>
              </a:rPr>
              <a:t>DeQueue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(Q, u);        </a:t>
            </a:r>
            <a:r>
              <a:rPr kumimoji="1" lang="en-US" altLang="zh-CN" sz="2800" dirty="0">
                <a:latin typeface="SimSun" charset="-122"/>
                <a:ea typeface="SimSun" charset="-122"/>
                <a:cs typeface="SimSun" charset="-122"/>
              </a:rPr>
              <a:t>// </a:t>
            </a:r>
            <a:r>
              <a:rPr kumimoji="1" lang="zh-CN" altLang="en-US" sz="2800" dirty="0">
                <a:latin typeface="SimSun" charset="-122"/>
                <a:ea typeface="SimSun" charset="-122"/>
                <a:cs typeface="SimSun" charset="-122"/>
              </a:rPr>
              <a:t>队头元素出队并置为</a:t>
            </a:r>
            <a:r>
              <a:rPr kumimoji="1" lang="en-US" altLang="zh-CN" sz="2800" dirty="0">
                <a:latin typeface="SimSun" charset="-122"/>
                <a:ea typeface="SimSun" charset="-122"/>
                <a:cs typeface="SimSun" charset="-122"/>
              </a:rPr>
              <a:t>u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   for(w=</a:t>
            </a:r>
            <a:r>
              <a:rPr kumimoji="1" lang="en-US" altLang="zh-CN" sz="2800" b="1" dirty="0" err="1">
                <a:latin typeface="Times New Roman" charset="0"/>
                <a:ea typeface="楷体_GB2312" charset="0"/>
              </a:rPr>
              <a:t>FirstAdjVex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(G, u); w!=0; 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                          w=</a:t>
            </a:r>
            <a:r>
              <a:rPr kumimoji="1" lang="en-US" altLang="zh-CN" sz="2800" b="1" dirty="0" err="1">
                <a:latin typeface="Times New Roman" charset="0"/>
                <a:ea typeface="楷体_GB2312" charset="0"/>
              </a:rPr>
              <a:t>NextAdjVex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(</a:t>
            </a:r>
            <a:r>
              <a:rPr kumimoji="1" lang="en-US" altLang="zh-CN" sz="2800" b="1" dirty="0" err="1">
                <a:latin typeface="Times New Roman" charset="0"/>
                <a:ea typeface="楷体_GB2312" charset="0"/>
              </a:rPr>
              <a:t>G,u,w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))</a:t>
            </a:r>
            <a:endParaRPr kumimoji="1" lang="en-US" altLang="zh-CN" sz="2800" dirty="0">
              <a:latin typeface="Times New Roman" charset="0"/>
              <a:ea typeface="楷体_GB2312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dirty="0">
                <a:latin typeface="Times New Roman" charset="0"/>
                <a:ea typeface="楷体_GB2312" charset="0"/>
              </a:rPr>
              <a:t>      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if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( 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!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visited[w])  {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dirty="0">
                <a:latin typeface="Times New Roman" charset="0"/>
                <a:ea typeface="楷体_GB2312" charset="0"/>
              </a:rPr>
              <a:t>         visited[w]=</a:t>
            </a: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TRUE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;  Visit(w);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dirty="0">
                <a:latin typeface="Times New Roman" charset="0"/>
                <a:ea typeface="楷体_GB2312" charset="0"/>
              </a:rPr>
              <a:t>         </a:t>
            </a:r>
            <a:r>
              <a:rPr kumimoji="1" lang="en-US" altLang="zh-CN" sz="2800" dirty="0" err="1">
                <a:latin typeface="Times New Roman" charset="0"/>
                <a:ea typeface="楷体_GB2312" charset="0"/>
              </a:rPr>
              <a:t>EnQueue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(Q, w); // </a:t>
            </a:r>
            <a:r>
              <a:rPr kumimoji="1" lang="zh-CN" altLang="en-US" sz="2800" dirty="0">
                <a:latin typeface="Times New Roman" charset="0"/>
                <a:ea typeface="楷体_GB2312" charset="0"/>
              </a:rPr>
              <a:t>访问的顶点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w</a:t>
            </a:r>
            <a:r>
              <a:rPr kumimoji="1" lang="zh-CN" altLang="en-US" sz="2800" dirty="0">
                <a:latin typeface="Times New Roman" charset="0"/>
                <a:ea typeface="楷体_GB2312" charset="0"/>
              </a:rPr>
              <a:t>入队列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dirty="0">
                <a:latin typeface="Times New Roman" charset="0"/>
                <a:ea typeface="楷体_GB2312" charset="0"/>
              </a:rPr>
              <a:t>     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} // if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800" b="1" dirty="0">
                <a:latin typeface="Times New Roman" charset="0"/>
                <a:ea typeface="楷体_GB2312" charset="0"/>
              </a:rPr>
              <a:t>} </a:t>
            </a:r>
            <a:r>
              <a:rPr kumimoji="1" lang="en-US" altLang="zh-CN" sz="2800" dirty="0">
                <a:latin typeface="Times New Roman" charset="0"/>
                <a:ea typeface="楷体_GB2312" charset="0"/>
              </a:rPr>
              <a:t>// while</a:t>
            </a:r>
            <a:endParaRPr kumimoji="1" lang="en-US" altLang="zh-CN" sz="2800" dirty="0">
              <a:latin typeface="Times New Roman" charset="0"/>
            </a:endParaRP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广度优先搜索（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算法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40945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55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00200" y="1226130"/>
            <a:ext cx="2895600" cy="4038600"/>
            <a:chOff x="96" y="864"/>
            <a:chExt cx="3024" cy="2688"/>
          </a:xfrm>
        </p:grpSpPr>
        <p:sp>
          <p:nvSpPr>
            <p:cNvPr id="73931" name="Line 3"/>
            <p:cNvSpPr>
              <a:spLocks noChangeShapeType="1"/>
            </p:cNvSpPr>
            <p:nvPr/>
          </p:nvSpPr>
          <p:spPr bwMode="auto">
            <a:xfrm>
              <a:off x="1089" y="2005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73932" name="Group 4"/>
            <p:cNvGrpSpPr>
              <a:grpSpLocks/>
            </p:cNvGrpSpPr>
            <p:nvPr/>
          </p:nvGrpSpPr>
          <p:grpSpPr bwMode="auto">
            <a:xfrm>
              <a:off x="96" y="864"/>
              <a:ext cx="3024" cy="2688"/>
              <a:chOff x="96" y="864"/>
              <a:chExt cx="3024" cy="2688"/>
            </a:xfrm>
          </p:grpSpPr>
          <p:sp>
            <p:nvSpPr>
              <p:cNvPr id="73933" name="Oval 5"/>
              <p:cNvSpPr>
                <a:spLocks noChangeArrowheads="1"/>
              </p:cNvSpPr>
              <p:nvPr/>
            </p:nvSpPr>
            <p:spPr bwMode="auto">
              <a:xfrm>
                <a:off x="1440" y="864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0</a:t>
                </a:r>
              </a:p>
            </p:txBody>
          </p:sp>
          <p:sp>
            <p:nvSpPr>
              <p:cNvPr id="73934" name="Oval 6"/>
              <p:cNvSpPr>
                <a:spLocks noChangeArrowheads="1"/>
              </p:cNvSpPr>
              <p:nvPr/>
            </p:nvSpPr>
            <p:spPr bwMode="auto">
              <a:xfrm>
                <a:off x="672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1</a:t>
                </a:r>
              </a:p>
            </p:txBody>
          </p:sp>
          <p:sp>
            <p:nvSpPr>
              <p:cNvPr id="73935" name="Oval 7"/>
              <p:cNvSpPr>
                <a:spLocks noChangeArrowheads="1"/>
              </p:cNvSpPr>
              <p:nvPr/>
            </p:nvSpPr>
            <p:spPr bwMode="auto">
              <a:xfrm>
                <a:off x="2160" y="1536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73936" name="Oval 8"/>
              <p:cNvSpPr>
                <a:spLocks noChangeArrowheads="1"/>
              </p:cNvSpPr>
              <p:nvPr/>
            </p:nvSpPr>
            <p:spPr bwMode="auto">
              <a:xfrm>
                <a:off x="9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3</a:t>
                </a:r>
              </a:p>
            </p:txBody>
          </p:sp>
          <p:sp>
            <p:nvSpPr>
              <p:cNvPr id="73937" name="Oval 9"/>
              <p:cNvSpPr>
                <a:spLocks noChangeArrowheads="1"/>
              </p:cNvSpPr>
              <p:nvPr/>
            </p:nvSpPr>
            <p:spPr bwMode="auto">
              <a:xfrm>
                <a:off x="1104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73938" name="Oval 10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73939" name="Oval 11"/>
              <p:cNvSpPr>
                <a:spLocks noChangeArrowheads="1"/>
              </p:cNvSpPr>
              <p:nvPr/>
            </p:nvSpPr>
            <p:spPr bwMode="auto">
              <a:xfrm>
                <a:off x="2592" y="2208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73940" name="Oval 12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528" cy="48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>
                    <a:solidFill>
                      <a:srgbClr val="9900FF"/>
                    </a:solidFill>
                    <a:latin typeface="宋体" charset="-122"/>
                  </a:rPr>
                  <a:t>v</a:t>
                </a:r>
                <a:r>
                  <a:rPr kumimoji="1" lang="en-US" altLang="zh-CN" sz="3600" b="1" baseline="-25000">
                    <a:solidFill>
                      <a:srgbClr val="9900FF"/>
                    </a:solidFill>
                    <a:latin typeface="宋体" charset="-122"/>
                  </a:rPr>
                  <a:t>7</a:t>
                </a:r>
              </a:p>
            </p:txBody>
          </p:sp>
          <p:sp>
            <p:nvSpPr>
              <p:cNvPr id="73941" name="Line 13"/>
              <p:cNvSpPr>
                <a:spLocks noChangeShapeType="1"/>
              </p:cNvSpPr>
              <p:nvPr/>
            </p:nvSpPr>
            <p:spPr bwMode="auto">
              <a:xfrm flipH="1">
                <a:off x="1104" y="1248"/>
                <a:ext cx="384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2" name="Line 14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3" name="Line 15"/>
              <p:cNvSpPr>
                <a:spLocks noChangeShapeType="1"/>
              </p:cNvSpPr>
              <p:nvPr/>
            </p:nvSpPr>
            <p:spPr bwMode="auto">
              <a:xfrm flipH="1">
                <a:off x="528" y="1968"/>
                <a:ext cx="24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4" name="Line 16"/>
              <p:cNvSpPr>
                <a:spLocks noChangeShapeType="1"/>
              </p:cNvSpPr>
              <p:nvPr/>
            </p:nvSpPr>
            <p:spPr bwMode="auto">
              <a:xfrm>
                <a:off x="480" y="2640"/>
                <a:ext cx="768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5" name="Line 17"/>
              <p:cNvSpPr>
                <a:spLocks noChangeShapeType="1"/>
              </p:cNvSpPr>
              <p:nvPr/>
            </p:nvSpPr>
            <p:spPr bwMode="auto">
              <a:xfrm>
                <a:off x="1392" y="2688"/>
                <a:ext cx="4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6" name="Line 18"/>
              <p:cNvSpPr>
                <a:spLocks noChangeShapeType="1"/>
              </p:cNvSpPr>
              <p:nvPr/>
            </p:nvSpPr>
            <p:spPr bwMode="auto">
              <a:xfrm flipH="1">
                <a:off x="2064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7" name="Line 19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948" name="Line 20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522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53781"/>
              </p:ext>
            </p:extLst>
          </p:nvPr>
        </p:nvGraphicFramePr>
        <p:xfrm>
          <a:off x="5105400" y="11568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297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52133"/>
              </p:ext>
            </p:extLst>
          </p:nvPr>
        </p:nvGraphicFramePr>
        <p:xfrm>
          <a:off x="5105400" y="16902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v0</a:t>
                      </a: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31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059805"/>
              </p:ext>
            </p:extLst>
          </p:nvPr>
        </p:nvGraphicFramePr>
        <p:xfrm>
          <a:off x="5105400" y="22236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v1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v2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337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03717"/>
              </p:ext>
            </p:extLst>
          </p:nvPr>
        </p:nvGraphicFramePr>
        <p:xfrm>
          <a:off x="5105400" y="28332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v2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V3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v4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357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96812"/>
              </p:ext>
            </p:extLst>
          </p:nvPr>
        </p:nvGraphicFramePr>
        <p:xfrm>
          <a:off x="5105400" y="34428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v3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v4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v5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v6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377" name="Group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89926"/>
              </p:ext>
            </p:extLst>
          </p:nvPr>
        </p:nvGraphicFramePr>
        <p:xfrm>
          <a:off x="5105400" y="39762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v4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v5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v6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v7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397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97901"/>
              </p:ext>
            </p:extLst>
          </p:nvPr>
        </p:nvGraphicFramePr>
        <p:xfrm>
          <a:off x="5105400" y="45096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v5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v6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v7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417" name="Group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9985"/>
              </p:ext>
            </p:extLst>
          </p:nvPr>
        </p:nvGraphicFramePr>
        <p:xfrm>
          <a:off x="5105400" y="50430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v6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v7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437" name="Group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2710"/>
              </p:ext>
            </p:extLst>
          </p:nvPr>
        </p:nvGraphicFramePr>
        <p:xfrm>
          <a:off x="5105400" y="55764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v7</a:t>
                      </a: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457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00112"/>
              </p:ext>
            </p:extLst>
          </p:nvPr>
        </p:nvGraphicFramePr>
        <p:xfrm>
          <a:off x="5105400" y="6109855"/>
          <a:ext cx="5334000" cy="51804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64" marB="456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Rectangle 2"/>
          <p:cNvSpPr txBox="1">
            <a:spLocks noRot="1" noChangeArrowheads="1"/>
          </p:cNvSpPr>
          <p:nvPr/>
        </p:nvSpPr>
        <p:spPr>
          <a:xfrm>
            <a:off x="1324496" y="409576"/>
            <a:ext cx="8540750" cy="62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7.3.1</a:t>
            </a:r>
            <a:r>
              <a:rPr lang="zh-CN" altLang="en-US" kern="0" dirty="0"/>
              <a:t> </a:t>
            </a:r>
            <a:r>
              <a:rPr lang="zh-CN" altLang="en-US" dirty="0"/>
              <a:t>广度优先搜索（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算法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18037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 </a:t>
            </a:r>
            <a:r>
              <a:rPr lang="zh-CN" altLang="en-US" dirty="0"/>
              <a:t>图的连通性问题</a:t>
            </a:r>
          </a:p>
        </p:txBody>
      </p:sp>
      <p:sp>
        <p:nvSpPr>
          <p:cNvPr id="778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855914" y="1916113"/>
            <a:ext cx="6078537" cy="36195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图的连通性的应用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无向图的连通分量和生成树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有向图的强连通分量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57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8000" y="1255714"/>
            <a:ext cx="11364384" cy="2000104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问题提出：</a:t>
            </a:r>
          </a:p>
          <a:p>
            <a:pPr lvl="1"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假设要在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个城市之间建立通讯联络网，则连通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个城市只需要修建     条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线路（边的权值是建设成本）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dirty="0"/>
              <a:t>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实际上就是找这个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网的生成树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2600" y="2222212"/>
            <a:ext cx="102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zh-CN" altLang="en-US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－</a:t>
            </a:r>
            <a:r>
              <a:rPr lang="en-US" altLang="zh-CN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351770" y="3017694"/>
            <a:ext cx="5717020" cy="3562350"/>
            <a:chOff x="3970770" y="3093894"/>
            <a:chExt cx="5717020" cy="3562350"/>
          </a:xfrm>
        </p:grpSpPr>
        <p:sp>
          <p:nvSpPr>
            <p:cNvPr id="53" name="Oval 2"/>
            <p:cNvSpPr>
              <a:spLocks noChangeArrowheads="1"/>
            </p:cNvSpPr>
            <p:nvPr/>
          </p:nvSpPr>
          <p:spPr bwMode="auto">
            <a:xfrm>
              <a:off x="45803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a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4" name="Oval 3"/>
            <p:cNvSpPr>
              <a:spLocks noChangeArrowheads="1"/>
            </p:cNvSpPr>
            <p:nvPr/>
          </p:nvSpPr>
          <p:spPr bwMode="auto">
            <a:xfrm>
              <a:off x="73997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b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5" name="Oval 4"/>
            <p:cNvSpPr>
              <a:spLocks noChangeArrowheads="1"/>
            </p:cNvSpPr>
            <p:nvPr/>
          </p:nvSpPr>
          <p:spPr bwMode="auto">
            <a:xfrm>
              <a:off x="9154390" y="3936713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7628370" y="56084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d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5951970" y="46940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e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4093007" y="5176696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g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9" name="Line 9"/>
            <p:cNvSpPr>
              <a:spLocks noChangeShapeType="1"/>
            </p:cNvSpPr>
            <p:nvPr/>
          </p:nvSpPr>
          <p:spPr bwMode="auto">
            <a:xfrm>
              <a:off x="5113770" y="3398694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>
              <a:off x="5037570" y="3551094"/>
              <a:ext cx="9906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1"/>
            <p:cNvSpPr>
              <a:spLocks noChangeShapeType="1"/>
            </p:cNvSpPr>
            <p:nvPr/>
          </p:nvSpPr>
          <p:spPr bwMode="auto">
            <a:xfrm flipH="1">
              <a:off x="6409170" y="3551094"/>
              <a:ext cx="10668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2"/>
            <p:cNvSpPr>
              <a:spLocks noChangeShapeType="1"/>
            </p:cNvSpPr>
            <p:nvPr/>
          </p:nvSpPr>
          <p:spPr bwMode="auto">
            <a:xfrm flipH="1">
              <a:off x="4367644" y="3551094"/>
              <a:ext cx="365125" cy="1676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 flipV="1">
              <a:off x="4551794" y="5075094"/>
              <a:ext cx="1476375" cy="427038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6485370" y="5075094"/>
              <a:ext cx="12192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7917295" y="3493944"/>
              <a:ext cx="12954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 flipH="1">
              <a:off x="8085570" y="4389294"/>
              <a:ext cx="1143000" cy="13716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7704570" y="3627294"/>
              <a:ext cx="152400" cy="1981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4427970" y="5733331"/>
              <a:ext cx="1758950" cy="484763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 flipH="1">
              <a:off x="6739370" y="6065694"/>
              <a:ext cx="965200" cy="152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8314170" y="32002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5</a:t>
              </a:r>
              <a:endParaRPr kumimoji="1" lang="en-US" altLang="zh-CN" sz="24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5418570" y="377969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14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72" name="Text Box 24"/>
            <p:cNvSpPr txBox="1">
              <a:spLocks noChangeArrowheads="1"/>
            </p:cNvSpPr>
            <p:nvPr/>
          </p:nvSpPr>
          <p:spPr bwMode="auto">
            <a:xfrm>
              <a:off x="3970770" y="425594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18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4904220" y="4663932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16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75" name="Text Box 28"/>
            <p:cNvSpPr txBox="1">
              <a:spLocks noChangeArrowheads="1"/>
            </p:cNvSpPr>
            <p:nvPr/>
          </p:nvSpPr>
          <p:spPr bwMode="auto">
            <a:xfrm>
              <a:off x="5113770" y="5960057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 smtClean="0">
                  <a:solidFill>
                    <a:schemeClr val="tx2"/>
                  </a:solidFill>
                  <a:latin typeface="Times New Roman" charset="0"/>
                </a:rPr>
                <a:t>27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76" name="Text Box 29"/>
            <p:cNvSpPr txBox="1">
              <a:spLocks noChangeArrowheads="1"/>
            </p:cNvSpPr>
            <p:nvPr/>
          </p:nvSpPr>
          <p:spPr bwMode="auto">
            <a:xfrm>
              <a:off x="8450695" y="50179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3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561570" y="3581257"/>
              <a:ext cx="5905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12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0" name="Text Box 44"/>
            <p:cNvSpPr txBox="1">
              <a:spLocks noChangeArrowheads="1"/>
            </p:cNvSpPr>
            <p:nvPr/>
          </p:nvSpPr>
          <p:spPr bwMode="auto">
            <a:xfrm>
              <a:off x="7764895" y="41035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7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2" name="Text Box 46"/>
            <p:cNvSpPr txBox="1">
              <a:spLocks noChangeArrowheads="1"/>
            </p:cNvSpPr>
            <p:nvPr/>
          </p:nvSpPr>
          <p:spPr bwMode="auto">
            <a:xfrm>
              <a:off x="6790170" y="48004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8</a:t>
              </a:r>
            </a:p>
          </p:txBody>
        </p:sp>
        <p:sp>
          <p:nvSpPr>
            <p:cNvPr id="96" name="Text Box 50"/>
            <p:cNvSpPr txBox="1">
              <a:spLocks noChangeArrowheads="1"/>
            </p:cNvSpPr>
            <p:nvPr/>
          </p:nvSpPr>
          <p:spPr bwMode="auto">
            <a:xfrm>
              <a:off x="6926695" y="6076806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21</a:t>
              </a: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6159278" y="59132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dirty="0" smtClean="0">
                  <a:solidFill>
                    <a:schemeClr val="tx2"/>
                  </a:solidFill>
                  <a:latin typeface="Times New Roman" charset="0"/>
                </a:rPr>
                <a:t>f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</p:grpSp>
      <p:sp>
        <p:nvSpPr>
          <p:cNvPr id="100" name="Text Box 21"/>
          <p:cNvSpPr txBox="1">
            <a:spLocks noChangeArrowheads="1"/>
          </p:cNvSpPr>
          <p:nvPr/>
        </p:nvSpPr>
        <p:spPr bwMode="auto">
          <a:xfrm>
            <a:off x="6230408" y="2804245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19</a:t>
            </a:r>
            <a:endParaRPr kumimoji="1" lang="en-US" altLang="zh-CN" sz="2400" b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8000" y="1255714"/>
            <a:ext cx="11364384" cy="574529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深度优先生成树：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84670" y="2052494"/>
            <a:ext cx="5717020" cy="3562350"/>
            <a:chOff x="3970770" y="3093894"/>
            <a:chExt cx="5717020" cy="3562350"/>
          </a:xfrm>
        </p:grpSpPr>
        <p:sp>
          <p:nvSpPr>
            <p:cNvPr id="53" name="Oval 2"/>
            <p:cNvSpPr>
              <a:spLocks noChangeArrowheads="1"/>
            </p:cNvSpPr>
            <p:nvPr/>
          </p:nvSpPr>
          <p:spPr bwMode="auto">
            <a:xfrm>
              <a:off x="45803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a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4" name="Oval 3"/>
            <p:cNvSpPr>
              <a:spLocks noChangeArrowheads="1"/>
            </p:cNvSpPr>
            <p:nvPr/>
          </p:nvSpPr>
          <p:spPr bwMode="auto">
            <a:xfrm>
              <a:off x="73997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b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5" name="Oval 4"/>
            <p:cNvSpPr>
              <a:spLocks noChangeArrowheads="1"/>
            </p:cNvSpPr>
            <p:nvPr/>
          </p:nvSpPr>
          <p:spPr bwMode="auto">
            <a:xfrm>
              <a:off x="9154390" y="3936713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7628370" y="56084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d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5951970" y="46940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e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4093007" y="5176696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g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9" name="Line 9"/>
            <p:cNvSpPr>
              <a:spLocks noChangeShapeType="1"/>
            </p:cNvSpPr>
            <p:nvPr/>
          </p:nvSpPr>
          <p:spPr bwMode="auto">
            <a:xfrm>
              <a:off x="5113770" y="3398694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>
              <a:off x="5037570" y="3551094"/>
              <a:ext cx="9906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1"/>
            <p:cNvSpPr>
              <a:spLocks noChangeShapeType="1"/>
            </p:cNvSpPr>
            <p:nvPr/>
          </p:nvSpPr>
          <p:spPr bwMode="auto">
            <a:xfrm flipH="1">
              <a:off x="6409170" y="3551094"/>
              <a:ext cx="10668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2"/>
            <p:cNvSpPr>
              <a:spLocks noChangeShapeType="1"/>
            </p:cNvSpPr>
            <p:nvPr/>
          </p:nvSpPr>
          <p:spPr bwMode="auto">
            <a:xfrm flipH="1">
              <a:off x="4367644" y="3551094"/>
              <a:ext cx="365125" cy="1676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 flipV="1">
              <a:off x="4551794" y="5075094"/>
              <a:ext cx="1476375" cy="427038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6485370" y="5075094"/>
              <a:ext cx="12192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7917295" y="3493944"/>
              <a:ext cx="12954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 flipH="1">
              <a:off x="8085570" y="4389294"/>
              <a:ext cx="1143000" cy="13716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7704570" y="3627294"/>
              <a:ext cx="152400" cy="1981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4427970" y="5733331"/>
              <a:ext cx="1758950" cy="484763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 flipH="1">
              <a:off x="6739370" y="6065694"/>
              <a:ext cx="965200" cy="152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8314170" y="32002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5</a:t>
              </a:r>
              <a:endParaRPr kumimoji="1" lang="en-US" altLang="zh-CN" sz="24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5418570" y="377969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14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72" name="Text Box 24"/>
            <p:cNvSpPr txBox="1">
              <a:spLocks noChangeArrowheads="1"/>
            </p:cNvSpPr>
            <p:nvPr/>
          </p:nvSpPr>
          <p:spPr bwMode="auto">
            <a:xfrm>
              <a:off x="3970770" y="425594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18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4904220" y="4663932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16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75" name="Text Box 28"/>
            <p:cNvSpPr txBox="1">
              <a:spLocks noChangeArrowheads="1"/>
            </p:cNvSpPr>
            <p:nvPr/>
          </p:nvSpPr>
          <p:spPr bwMode="auto">
            <a:xfrm>
              <a:off x="5113770" y="5960057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 smtClean="0">
                  <a:solidFill>
                    <a:schemeClr val="tx2"/>
                  </a:solidFill>
                  <a:latin typeface="Times New Roman" charset="0"/>
                </a:rPr>
                <a:t>27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76" name="Text Box 29"/>
            <p:cNvSpPr txBox="1">
              <a:spLocks noChangeArrowheads="1"/>
            </p:cNvSpPr>
            <p:nvPr/>
          </p:nvSpPr>
          <p:spPr bwMode="auto">
            <a:xfrm>
              <a:off x="8450695" y="50179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3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561570" y="3581257"/>
              <a:ext cx="5905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12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0" name="Text Box 44"/>
            <p:cNvSpPr txBox="1">
              <a:spLocks noChangeArrowheads="1"/>
            </p:cNvSpPr>
            <p:nvPr/>
          </p:nvSpPr>
          <p:spPr bwMode="auto">
            <a:xfrm>
              <a:off x="7764895" y="41035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7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2" name="Text Box 46"/>
            <p:cNvSpPr txBox="1">
              <a:spLocks noChangeArrowheads="1"/>
            </p:cNvSpPr>
            <p:nvPr/>
          </p:nvSpPr>
          <p:spPr bwMode="auto">
            <a:xfrm>
              <a:off x="6790170" y="48004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8</a:t>
              </a:r>
            </a:p>
          </p:txBody>
        </p:sp>
        <p:sp>
          <p:nvSpPr>
            <p:cNvPr id="96" name="Text Box 50"/>
            <p:cNvSpPr txBox="1">
              <a:spLocks noChangeArrowheads="1"/>
            </p:cNvSpPr>
            <p:nvPr/>
          </p:nvSpPr>
          <p:spPr bwMode="auto">
            <a:xfrm>
              <a:off x="6926695" y="6076806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21</a:t>
              </a: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6159278" y="59132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dirty="0" smtClean="0">
                  <a:solidFill>
                    <a:schemeClr val="tx2"/>
                  </a:solidFill>
                  <a:latin typeface="Times New Roman" charset="0"/>
                </a:rPr>
                <a:t>f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</p:grp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502208" y="204369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>
            <a:off x="1273606" y="2568432"/>
            <a:ext cx="351367" cy="160554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41"/>
          <p:cNvSpPr>
            <a:spLocks noChangeArrowheads="1"/>
          </p:cNvSpPr>
          <p:nvPr/>
        </p:nvSpPr>
        <p:spPr bwMode="auto">
          <a:xfrm>
            <a:off x="989445" y="4119276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7" name="Line 31"/>
          <p:cNvSpPr>
            <a:spLocks noChangeShapeType="1"/>
          </p:cNvSpPr>
          <p:nvPr/>
        </p:nvSpPr>
        <p:spPr bwMode="auto">
          <a:xfrm>
            <a:off x="1341869" y="4684716"/>
            <a:ext cx="1684617" cy="473797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41"/>
          <p:cNvSpPr>
            <a:spLocks noChangeArrowheads="1"/>
          </p:cNvSpPr>
          <p:nvPr/>
        </p:nvSpPr>
        <p:spPr bwMode="auto">
          <a:xfrm>
            <a:off x="3073178" y="4876948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3653271" y="5024295"/>
            <a:ext cx="965200" cy="163512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41"/>
          <p:cNvSpPr>
            <a:spLocks noChangeArrowheads="1"/>
          </p:cNvSpPr>
          <p:nvPr/>
        </p:nvSpPr>
        <p:spPr bwMode="auto">
          <a:xfrm>
            <a:off x="4557768" y="457171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1" name="Line 31"/>
          <p:cNvSpPr>
            <a:spLocks noChangeShapeType="1"/>
          </p:cNvSpPr>
          <p:nvPr/>
        </p:nvSpPr>
        <p:spPr bwMode="auto">
          <a:xfrm flipH="1" flipV="1">
            <a:off x="3392919" y="4016231"/>
            <a:ext cx="1197352" cy="681185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6054758" y="2882325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4302557" y="205711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4" name="Oval 41"/>
          <p:cNvSpPr>
            <a:spLocks noChangeArrowheads="1"/>
          </p:cNvSpPr>
          <p:nvPr/>
        </p:nvSpPr>
        <p:spPr bwMode="auto">
          <a:xfrm>
            <a:off x="2854436" y="3645551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3304020" y="2528743"/>
            <a:ext cx="1065612" cy="1207293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 flipH="1" flipV="1">
            <a:off x="4854497" y="2444608"/>
            <a:ext cx="1229668" cy="674686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076278" y="2528743"/>
            <a:ext cx="4796106" cy="3179190"/>
            <a:chOff x="7076278" y="2528743"/>
            <a:chExt cx="4796106" cy="3179190"/>
          </a:xfrm>
        </p:grpSpPr>
        <p:grpSp>
          <p:nvGrpSpPr>
            <p:cNvPr id="5" name="组 4"/>
            <p:cNvGrpSpPr/>
            <p:nvPr/>
          </p:nvGrpSpPr>
          <p:grpSpPr>
            <a:xfrm>
              <a:off x="7226922" y="2528743"/>
              <a:ext cx="4645462" cy="3007156"/>
              <a:chOff x="7013473" y="2455649"/>
              <a:chExt cx="4645462" cy="3007156"/>
            </a:xfrm>
          </p:grpSpPr>
          <p:grpSp>
            <p:nvGrpSpPr>
              <p:cNvPr id="4" name="组 3"/>
              <p:cNvGrpSpPr/>
              <p:nvPr/>
            </p:nvGrpSpPr>
            <p:grpSpPr>
              <a:xfrm>
                <a:off x="7013473" y="2455649"/>
                <a:ext cx="4645462" cy="2765640"/>
                <a:chOff x="7013473" y="2455649"/>
                <a:chExt cx="4645462" cy="2765640"/>
              </a:xfrm>
            </p:grpSpPr>
            <p:sp>
              <p:nvSpPr>
                <p:cNvPr id="47" name="Oval 30"/>
                <p:cNvSpPr>
                  <a:spLocks noChangeArrowheads="1"/>
                </p:cNvSpPr>
                <p:nvPr/>
              </p:nvSpPr>
              <p:spPr bwMode="auto">
                <a:xfrm>
                  <a:off x="7407503" y="2623560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800000"/>
                      </a:solidFill>
                      <a:latin typeface="Times New Roman" charset="0"/>
                    </a:rPr>
                    <a:t>a</a:t>
                  </a:r>
                  <a:endParaRPr kumimoji="1" lang="en-US" altLang="zh-CN" sz="2400" b="1">
                    <a:latin typeface="Times New Roman" charset="0"/>
                  </a:endParaRPr>
                </a:p>
              </p:txBody>
            </p:sp>
            <p:sp>
              <p:nvSpPr>
                <p:cNvPr id="4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7178837" y="3062143"/>
                  <a:ext cx="345868" cy="1271839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Oval 41"/>
                <p:cNvSpPr>
                  <a:spLocks noChangeArrowheads="1"/>
                </p:cNvSpPr>
                <p:nvPr/>
              </p:nvSpPr>
              <p:spPr bwMode="auto">
                <a:xfrm>
                  <a:off x="7013473" y="4194032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800000"/>
                      </a:solidFill>
                      <a:latin typeface="Times New Roman" charset="0"/>
                    </a:rPr>
                    <a:t>g</a:t>
                  </a:r>
                  <a:endParaRPr kumimoji="1" lang="en-US" altLang="zh-CN" sz="2400" b="1">
                    <a:latin typeface="Times New Roman" charset="0"/>
                  </a:endParaRPr>
                </a:p>
              </p:txBody>
            </p:sp>
            <p:sp>
              <p:nvSpPr>
                <p:cNvPr id="50" name="Line 31"/>
                <p:cNvSpPr>
                  <a:spLocks noChangeShapeType="1"/>
                </p:cNvSpPr>
                <p:nvPr/>
              </p:nvSpPr>
              <p:spPr bwMode="auto">
                <a:xfrm>
                  <a:off x="7417130" y="4635648"/>
                  <a:ext cx="1185766" cy="556347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9229681" y="5057777"/>
                  <a:ext cx="965200" cy="163512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8969329" y="4049713"/>
                  <a:ext cx="1197352" cy="681185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Oval 41"/>
                <p:cNvSpPr>
                  <a:spLocks noChangeArrowheads="1"/>
                </p:cNvSpPr>
                <p:nvPr/>
              </p:nvSpPr>
              <p:spPr bwMode="auto">
                <a:xfrm>
                  <a:off x="11125535" y="3355185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c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7" name="Oval 41"/>
                <p:cNvSpPr>
                  <a:spLocks noChangeArrowheads="1"/>
                </p:cNvSpPr>
                <p:nvPr/>
              </p:nvSpPr>
              <p:spPr bwMode="auto">
                <a:xfrm>
                  <a:off x="9432931" y="2455649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b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8" name="Oval 41"/>
                <p:cNvSpPr>
                  <a:spLocks noChangeArrowheads="1"/>
                </p:cNvSpPr>
                <p:nvPr/>
              </p:nvSpPr>
              <p:spPr bwMode="auto">
                <a:xfrm>
                  <a:off x="8430846" y="3679033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e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8880430" y="2882324"/>
                  <a:ext cx="615500" cy="887193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9931099" y="2821716"/>
                  <a:ext cx="1229668" cy="674686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" name="Oval 41"/>
              <p:cNvSpPr>
                <a:spLocks noChangeArrowheads="1"/>
              </p:cNvSpPr>
              <p:nvPr/>
            </p:nvSpPr>
            <p:spPr bwMode="auto">
              <a:xfrm>
                <a:off x="8660756" y="4929405"/>
                <a:ext cx="533400" cy="533400"/>
              </a:xfrm>
              <a:prstGeom prst="ellipse">
                <a:avLst/>
              </a:prstGeom>
              <a:solidFill>
                <a:srgbClr val="FFFF99"/>
              </a:solidFill>
              <a:ln w="28575" cap="sq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 dirty="0" smtClean="0">
                    <a:solidFill>
                      <a:srgbClr val="800000"/>
                    </a:solidFill>
                    <a:latin typeface="Times New Roman" charset="0"/>
                  </a:rPr>
                  <a:t>f</a:t>
                </a:r>
                <a:endParaRPr kumimoji="1" lang="en-US" altLang="zh-CN" sz="2400" b="1" dirty="0">
                  <a:latin typeface="Times New Roman" charset="0"/>
                </a:endParaRPr>
              </a:p>
            </p:txBody>
          </p:sp>
          <p:sp>
            <p:nvSpPr>
              <p:cNvPr id="83" name="Oval 41"/>
              <p:cNvSpPr>
                <a:spLocks noChangeArrowheads="1"/>
              </p:cNvSpPr>
              <p:nvPr/>
            </p:nvSpPr>
            <p:spPr bwMode="auto">
              <a:xfrm>
                <a:off x="9928181" y="4637092"/>
                <a:ext cx="533400" cy="533400"/>
              </a:xfrm>
              <a:prstGeom prst="ellipse">
                <a:avLst/>
              </a:prstGeom>
              <a:solidFill>
                <a:srgbClr val="FFFF99"/>
              </a:solidFill>
              <a:ln w="28575" cap="sq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 dirty="0" smtClean="0">
                    <a:solidFill>
                      <a:srgbClr val="800000"/>
                    </a:solidFill>
                    <a:latin typeface="Times New Roman" charset="0"/>
                  </a:rPr>
                  <a:t>d</a:t>
                </a:r>
                <a:endParaRPr kumimoji="1" lang="en-US" altLang="zh-CN" sz="2400" b="1" dirty="0">
                  <a:latin typeface="Times New Roman" charset="0"/>
                </a:endParaRPr>
              </a:p>
            </p:txBody>
          </p:sp>
        </p:grpSp>
        <p:sp>
          <p:nvSpPr>
            <p:cNvPr id="84" name="Text Box 22"/>
            <p:cNvSpPr txBox="1">
              <a:spLocks noChangeArrowheads="1"/>
            </p:cNvSpPr>
            <p:nvPr/>
          </p:nvSpPr>
          <p:spPr bwMode="auto">
            <a:xfrm>
              <a:off x="10630939" y="2718240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5</a:t>
              </a:r>
              <a:endParaRPr kumimoji="1" lang="en-US" altLang="zh-CN" sz="24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85" name="Text Box 24"/>
            <p:cNvSpPr txBox="1">
              <a:spLocks noChangeArrowheads="1"/>
            </p:cNvSpPr>
            <p:nvPr/>
          </p:nvSpPr>
          <p:spPr bwMode="auto">
            <a:xfrm>
              <a:off x="7076278" y="3367195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18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86" name="Text Box 28"/>
            <p:cNvSpPr txBox="1">
              <a:spLocks noChangeArrowheads="1"/>
            </p:cNvSpPr>
            <p:nvPr/>
          </p:nvSpPr>
          <p:spPr bwMode="auto">
            <a:xfrm>
              <a:off x="7817148" y="4871894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 smtClean="0">
                  <a:solidFill>
                    <a:schemeClr val="tx2"/>
                  </a:solidFill>
                  <a:latin typeface="Times New Roman" charset="0"/>
                </a:rPr>
                <a:t>27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87" name="Text Box 34"/>
            <p:cNvSpPr txBox="1">
              <a:spLocks noChangeArrowheads="1"/>
            </p:cNvSpPr>
            <p:nvPr/>
          </p:nvSpPr>
          <p:spPr bwMode="auto">
            <a:xfrm>
              <a:off x="8878339" y="2945821"/>
              <a:ext cx="5905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12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88" name="Text Box 46"/>
            <p:cNvSpPr txBox="1">
              <a:spLocks noChangeArrowheads="1"/>
            </p:cNvSpPr>
            <p:nvPr/>
          </p:nvSpPr>
          <p:spPr bwMode="auto">
            <a:xfrm>
              <a:off x="9628042" y="3961679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8</a:t>
              </a:r>
            </a:p>
          </p:txBody>
        </p:sp>
        <p:sp>
          <p:nvSpPr>
            <p:cNvPr id="89" name="Text Box 50"/>
            <p:cNvSpPr txBox="1">
              <a:spLocks noChangeArrowheads="1"/>
            </p:cNvSpPr>
            <p:nvPr/>
          </p:nvSpPr>
          <p:spPr bwMode="auto">
            <a:xfrm>
              <a:off x="9589230" y="5128495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21</a:t>
              </a:r>
            </a:p>
          </p:txBody>
        </p:sp>
      </p:grpSp>
      <p:sp>
        <p:nvSpPr>
          <p:cNvPr id="91" name="Text Box 21"/>
          <p:cNvSpPr txBox="1">
            <a:spLocks noChangeArrowheads="1"/>
          </p:cNvSpPr>
          <p:nvPr/>
        </p:nvSpPr>
        <p:spPr bwMode="auto">
          <a:xfrm>
            <a:off x="2734541" y="1772950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19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93" name="Rectangle 3"/>
          <p:cNvSpPr txBox="1">
            <a:spLocks noRot="1" noChangeArrowheads="1"/>
          </p:cNvSpPr>
          <p:nvPr/>
        </p:nvSpPr>
        <p:spPr bwMode="auto">
          <a:xfrm>
            <a:off x="919498" y="5892514"/>
            <a:ext cx="11364384" cy="5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kern="0" dirty="0" smtClean="0">
                <a:latin typeface="SimSun" charset="-122"/>
                <a:ea typeface="SimSun" charset="-122"/>
                <a:cs typeface="SimSun" charset="-122"/>
              </a:rPr>
              <a:t>深度优先生成树的权值之和：</a:t>
            </a:r>
            <a:r>
              <a:rPr lang="en-US" altLang="zh-CN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91</a:t>
            </a:r>
            <a:endParaRPr lang="zh-CN" altLang="en-US" kern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3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 autoUpdateAnimBg="0"/>
      <p:bldP spid="35" grpId="0" animBg="1"/>
      <p:bldP spid="36" grpId="0" animBg="1" autoUpdateAnimBg="0"/>
      <p:bldP spid="37" grpId="0" animBg="1"/>
      <p:bldP spid="38" grpId="0" animBg="1" autoUpdateAnimBg="0"/>
      <p:bldP spid="39" grpId="0" animBg="1"/>
      <p:bldP spid="40" grpId="0" animBg="1" autoUpdateAnimBg="0"/>
      <p:bldP spid="41" grpId="0" animBg="1"/>
      <p:bldP spid="42" grpId="0" animBg="1" autoUpdateAnimBg="0"/>
      <p:bldP spid="43" grpId="0" animBg="1" autoUpdateAnimBg="0"/>
      <p:bldP spid="44" grpId="0" animBg="1" autoUpdateAnimBg="0"/>
      <p:bldP spid="45" grpId="0" animBg="1"/>
      <p:bldP spid="46" grpId="0" animBg="1"/>
      <p:bldP spid="9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8000" y="1255714"/>
            <a:ext cx="11364384" cy="2000104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广度优先生成树：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84670" y="2052494"/>
            <a:ext cx="5717020" cy="3562350"/>
            <a:chOff x="3970770" y="3093894"/>
            <a:chExt cx="5717020" cy="3562350"/>
          </a:xfrm>
        </p:grpSpPr>
        <p:sp>
          <p:nvSpPr>
            <p:cNvPr id="53" name="Oval 2"/>
            <p:cNvSpPr>
              <a:spLocks noChangeArrowheads="1"/>
            </p:cNvSpPr>
            <p:nvPr/>
          </p:nvSpPr>
          <p:spPr bwMode="auto">
            <a:xfrm>
              <a:off x="45803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a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4" name="Oval 3"/>
            <p:cNvSpPr>
              <a:spLocks noChangeArrowheads="1"/>
            </p:cNvSpPr>
            <p:nvPr/>
          </p:nvSpPr>
          <p:spPr bwMode="auto">
            <a:xfrm>
              <a:off x="7399770" y="30938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b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5" name="Oval 4"/>
            <p:cNvSpPr>
              <a:spLocks noChangeArrowheads="1"/>
            </p:cNvSpPr>
            <p:nvPr/>
          </p:nvSpPr>
          <p:spPr bwMode="auto">
            <a:xfrm>
              <a:off x="9154390" y="3936713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c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7628370" y="56084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d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5951970" y="46940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e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4093007" y="5176696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>
                  <a:solidFill>
                    <a:schemeClr val="tx2"/>
                  </a:solidFill>
                  <a:latin typeface="Times New Roman" charset="0"/>
                </a:rPr>
                <a:t>g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9" name="Line 9"/>
            <p:cNvSpPr>
              <a:spLocks noChangeShapeType="1"/>
            </p:cNvSpPr>
            <p:nvPr/>
          </p:nvSpPr>
          <p:spPr bwMode="auto">
            <a:xfrm>
              <a:off x="5113770" y="3398694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>
              <a:off x="5037570" y="3551094"/>
              <a:ext cx="9906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1"/>
            <p:cNvSpPr>
              <a:spLocks noChangeShapeType="1"/>
            </p:cNvSpPr>
            <p:nvPr/>
          </p:nvSpPr>
          <p:spPr bwMode="auto">
            <a:xfrm flipH="1">
              <a:off x="6409170" y="3551094"/>
              <a:ext cx="1066800" cy="1219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2"/>
            <p:cNvSpPr>
              <a:spLocks noChangeShapeType="1"/>
            </p:cNvSpPr>
            <p:nvPr/>
          </p:nvSpPr>
          <p:spPr bwMode="auto">
            <a:xfrm flipH="1">
              <a:off x="4367644" y="3551094"/>
              <a:ext cx="365125" cy="1676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 flipV="1">
              <a:off x="4551794" y="5075094"/>
              <a:ext cx="1476375" cy="427038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6485370" y="5075094"/>
              <a:ext cx="12192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7917295" y="3493944"/>
              <a:ext cx="1295400" cy="685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 flipH="1">
              <a:off x="8085570" y="4389294"/>
              <a:ext cx="1143000" cy="13716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7704570" y="3627294"/>
              <a:ext cx="152400" cy="19812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4427970" y="5733331"/>
              <a:ext cx="1758950" cy="484763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 flipH="1">
              <a:off x="6739370" y="6065694"/>
              <a:ext cx="965200" cy="1524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8314170" y="32002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5</a:t>
              </a:r>
              <a:endParaRPr kumimoji="1" lang="en-US" altLang="zh-CN" sz="24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5418570" y="377969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14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72" name="Text Box 24"/>
            <p:cNvSpPr txBox="1">
              <a:spLocks noChangeArrowheads="1"/>
            </p:cNvSpPr>
            <p:nvPr/>
          </p:nvSpPr>
          <p:spPr bwMode="auto">
            <a:xfrm>
              <a:off x="3970770" y="4255944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18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4904220" y="4663932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16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75" name="Text Box 28"/>
            <p:cNvSpPr txBox="1">
              <a:spLocks noChangeArrowheads="1"/>
            </p:cNvSpPr>
            <p:nvPr/>
          </p:nvSpPr>
          <p:spPr bwMode="auto">
            <a:xfrm>
              <a:off x="5113770" y="5960057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 smtClean="0">
                  <a:solidFill>
                    <a:schemeClr val="tx2"/>
                  </a:solidFill>
                  <a:latin typeface="Times New Roman" charset="0"/>
                </a:rPr>
                <a:t>27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76" name="Text Box 29"/>
            <p:cNvSpPr txBox="1">
              <a:spLocks noChangeArrowheads="1"/>
            </p:cNvSpPr>
            <p:nvPr/>
          </p:nvSpPr>
          <p:spPr bwMode="auto">
            <a:xfrm>
              <a:off x="8450695" y="50179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3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561570" y="3581257"/>
              <a:ext cx="5905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12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0" name="Text Box 44"/>
            <p:cNvSpPr txBox="1">
              <a:spLocks noChangeArrowheads="1"/>
            </p:cNvSpPr>
            <p:nvPr/>
          </p:nvSpPr>
          <p:spPr bwMode="auto">
            <a:xfrm>
              <a:off x="7764895" y="4103544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7</a:t>
              </a:r>
              <a:endParaRPr kumimoji="1" lang="en-US" altLang="zh-CN" sz="3200" b="1">
                <a:latin typeface="Times New Roman" charset="0"/>
              </a:endParaRPr>
            </a:p>
          </p:txBody>
        </p:sp>
        <p:sp>
          <p:nvSpPr>
            <p:cNvPr id="92" name="Text Box 46"/>
            <p:cNvSpPr txBox="1">
              <a:spLocks noChangeArrowheads="1"/>
            </p:cNvSpPr>
            <p:nvPr/>
          </p:nvSpPr>
          <p:spPr bwMode="auto">
            <a:xfrm>
              <a:off x="6790170" y="4800457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8</a:t>
              </a:r>
            </a:p>
          </p:txBody>
        </p:sp>
        <p:sp>
          <p:nvSpPr>
            <p:cNvPr id="96" name="Text Box 50"/>
            <p:cNvSpPr txBox="1">
              <a:spLocks noChangeArrowheads="1"/>
            </p:cNvSpPr>
            <p:nvPr/>
          </p:nvSpPr>
          <p:spPr bwMode="auto">
            <a:xfrm>
              <a:off x="6926695" y="6076806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21</a:t>
              </a: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6159278" y="5913294"/>
              <a:ext cx="533400" cy="533400"/>
            </a:xfrm>
            <a:prstGeom prst="ellipse">
              <a:avLst/>
            </a:prstGeom>
            <a:solidFill>
              <a:srgbClr val="CCFFCC"/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dirty="0" smtClean="0">
                  <a:solidFill>
                    <a:schemeClr val="tx2"/>
                  </a:solidFill>
                  <a:latin typeface="Times New Roman" charset="0"/>
                </a:rPr>
                <a:t>f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</p:grp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502208" y="204369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>
            <a:off x="1273606" y="2568432"/>
            <a:ext cx="351367" cy="160554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41"/>
          <p:cNvSpPr>
            <a:spLocks noChangeArrowheads="1"/>
          </p:cNvSpPr>
          <p:nvPr/>
        </p:nvSpPr>
        <p:spPr bwMode="auto">
          <a:xfrm>
            <a:off x="989445" y="4119276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7" name="Line 31"/>
          <p:cNvSpPr>
            <a:spLocks noChangeShapeType="1"/>
          </p:cNvSpPr>
          <p:nvPr/>
        </p:nvSpPr>
        <p:spPr bwMode="auto">
          <a:xfrm>
            <a:off x="4611398" y="2595130"/>
            <a:ext cx="165822" cy="1960852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41"/>
          <p:cNvSpPr>
            <a:spLocks noChangeArrowheads="1"/>
          </p:cNvSpPr>
          <p:nvPr/>
        </p:nvSpPr>
        <p:spPr bwMode="auto">
          <a:xfrm>
            <a:off x="3073178" y="4876948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0" name="Oval 41"/>
          <p:cNvSpPr>
            <a:spLocks noChangeArrowheads="1"/>
          </p:cNvSpPr>
          <p:nvPr/>
        </p:nvSpPr>
        <p:spPr bwMode="auto">
          <a:xfrm>
            <a:off x="4557768" y="457171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1" name="Line 31"/>
          <p:cNvSpPr>
            <a:spLocks noChangeShapeType="1"/>
          </p:cNvSpPr>
          <p:nvPr/>
        </p:nvSpPr>
        <p:spPr bwMode="auto">
          <a:xfrm flipH="1">
            <a:off x="3606578" y="5027615"/>
            <a:ext cx="1069752" cy="154134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6054758" y="2882325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4302557" y="205711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4" name="Oval 41"/>
          <p:cNvSpPr>
            <a:spLocks noChangeArrowheads="1"/>
          </p:cNvSpPr>
          <p:nvPr/>
        </p:nvSpPr>
        <p:spPr bwMode="auto">
          <a:xfrm>
            <a:off x="2854436" y="3645551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 dirty="0" smtClean="0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2400" b="1" dirty="0">
              <a:latin typeface="Times New Roman" charset="0"/>
            </a:endParaRPr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3340220" y="2512441"/>
            <a:ext cx="1035583" cy="1185643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 flipH="1">
            <a:off x="2046876" y="2335216"/>
            <a:ext cx="2244567" cy="20565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342587" y="2330920"/>
            <a:ext cx="4673730" cy="3617050"/>
            <a:chOff x="7076278" y="2373237"/>
            <a:chExt cx="4673730" cy="3617050"/>
          </a:xfrm>
        </p:grpSpPr>
        <p:grpSp>
          <p:nvGrpSpPr>
            <p:cNvPr id="5" name="组 4"/>
            <p:cNvGrpSpPr/>
            <p:nvPr/>
          </p:nvGrpSpPr>
          <p:grpSpPr>
            <a:xfrm>
              <a:off x="7226922" y="2427320"/>
              <a:ext cx="4523086" cy="3541287"/>
              <a:chOff x="7013473" y="2354226"/>
              <a:chExt cx="4523086" cy="3541287"/>
            </a:xfrm>
          </p:grpSpPr>
          <p:grpSp>
            <p:nvGrpSpPr>
              <p:cNvPr id="4" name="组 3"/>
              <p:cNvGrpSpPr/>
              <p:nvPr/>
            </p:nvGrpSpPr>
            <p:grpSpPr>
              <a:xfrm>
                <a:off x="7013473" y="2354226"/>
                <a:ext cx="4523086" cy="3260107"/>
                <a:chOff x="7013473" y="2354226"/>
                <a:chExt cx="4523086" cy="3260107"/>
              </a:xfrm>
            </p:grpSpPr>
            <p:sp>
              <p:nvSpPr>
                <p:cNvPr id="47" name="Oval 30"/>
                <p:cNvSpPr>
                  <a:spLocks noChangeArrowheads="1"/>
                </p:cNvSpPr>
                <p:nvPr/>
              </p:nvSpPr>
              <p:spPr bwMode="auto">
                <a:xfrm>
                  <a:off x="7407503" y="2623560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800000"/>
                      </a:solidFill>
                      <a:latin typeface="Times New Roman" charset="0"/>
                    </a:rPr>
                    <a:t>a</a:t>
                  </a:r>
                  <a:endParaRPr kumimoji="1" lang="en-US" altLang="zh-CN" sz="2400" b="1">
                    <a:latin typeface="Times New Roman" charset="0"/>
                  </a:endParaRPr>
                </a:p>
              </p:txBody>
            </p:sp>
            <p:sp>
              <p:nvSpPr>
                <p:cNvPr id="4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7178837" y="3062143"/>
                  <a:ext cx="345868" cy="1271839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Oval 41"/>
                <p:cNvSpPr>
                  <a:spLocks noChangeArrowheads="1"/>
                </p:cNvSpPr>
                <p:nvPr/>
              </p:nvSpPr>
              <p:spPr bwMode="auto">
                <a:xfrm>
                  <a:off x="7013473" y="4194032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>
                      <a:solidFill>
                        <a:srgbClr val="800000"/>
                      </a:solidFill>
                      <a:latin typeface="Times New Roman" charset="0"/>
                    </a:rPr>
                    <a:t>g</a:t>
                  </a:r>
                  <a:endParaRPr kumimoji="1" lang="en-US" altLang="zh-CN" sz="2400" b="1">
                    <a:latin typeface="Times New Roman" charset="0"/>
                  </a:endParaRPr>
                </a:p>
              </p:txBody>
            </p:sp>
            <p:sp>
              <p:nvSpPr>
                <p:cNvPr id="5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9327997" y="5087580"/>
                  <a:ext cx="600182" cy="526753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7940904" y="2676892"/>
                  <a:ext cx="1470729" cy="113619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9804173" y="2884918"/>
                  <a:ext cx="362508" cy="1845980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Oval 41"/>
                <p:cNvSpPr>
                  <a:spLocks noChangeArrowheads="1"/>
                </p:cNvSpPr>
                <p:nvPr/>
              </p:nvSpPr>
              <p:spPr bwMode="auto">
                <a:xfrm>
                  <a:off x="11003159" y="3516313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c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7" name="Oval 41"/>
                <p:cNvSpPr>
                  <a:spLocks noChangeArrowheads="1"/>
                </p:cNvSpPr>
                <p:nvPr/>
              </p:nvSpPr>
              <p:spPr bwMode="auto">
                <a:xfrm>
                  <a:off x="9411633" y="2354226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b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8" name="Oval 41"/>
                <p:cNvSpPr>
                  <a:spLocks noChangeArrowheads="1"/>
                </p:cNvSpPr>
                <p:nvPr/>
              </p:nvSpPr>
              <p:spPr bwMode="auto">
                <a:xfrm>
                  <a:off x="8430846" y="3679033"/>
                  <a:ext cx="533400" cy="533400"/>
                </a:xfrm>
                <a:prstGeom prst="ellipse">
                  <a:avLst/>
                </a:prstGeom>
                <a:solidFill>
                  <a:srgbClr val="FFFF99"/>
                </a:solidFill>
                <a:ln w="28575" cap="sq">
                  <a:solidFill>
                    <a:srgbClr val="99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3600" b="1" dirty="0" smtClean="0">
                      <a:solidFill>
                        <a:srgbClr val="800000"/>
                      </a:solidFill>
                      <a:latin typeface="Times New Roman" charset="0"/>
                    </a:rPr>
                    <a:t>e</a:t>
                  </a:r>
                  <a:endParaRPr kumimoji="1" lang="en-US" altLang="zh-CN" sz="2400" b="1" dirty="0">
                    <a:latin typeface="Times New Roman" charset="0"/>
                  </a:endParaRPr>
                </a:p>
              </p:txBody>
            </p:sp>
            <p:sp>
              <p:nvSpPr>
                <p:cNvPr id="7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8840473" y="2884918"/>
                  <a:ext cx="786472" cy="878286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9982792" y="2707516"/>
                  <a:ext cx="1020365" cy="1009467"/>
                </a:xfrm>
                <a:prstGeom prst="line">
                  <a:avLst/>
                </a:prstGeom>
                <a:noFill/>
                <a:ln w="381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" name="Oval 41"/>
              <p:cNvSpPr>
                <a:spLocks noChangeArrowheads="1"/>
              </p:cNvSpPr>
              <p:nvPr/>
            </p:nvSpPr>
            <p:spPr bwMode="auto">
              <a:xfrm>
                <a:off x="8879807" y="5362113"/>
                <a:ext cx="533400" cy="533400"/>
              </a:xfrm>
              <a:prstGeom prst="ellipse">
                <a:avLst/>
              </a:prstGeom>
              <a:solidFill>
                <a:srgbClr val="FFFF99"/>
              </a:solidFill>
              <a:ln w="28575" cap="sq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 dirty="0" smtClean="0">
                    <a:solidFill>
                      <a:srgbClr val="800000"/>
                    </a:solidFill>
                    <a:latin typeface="Times New Roman" charset="0"/>
                  </a:rPr>
                  <a:t>f</a:t>
                </a:r>
                <a:endParaRPr kumimoji="1" lang="en-US" altLang="zh-CN" sz="2400" b="1" dirty="0">
                  <a:latin typeface="Times New Roman" charset="0"/>
                </a:endParaRPr>
              </a:p>
            </p:txBody>
          </p:sp>
          <p:sp>
            <p:nvSpPr>
              <p:cNvPr id="83" name="Oval 41"/>
              <p:cNvSpPr>
                <a:spLocks noChangeArrowheads="1"/>
              </p:cNvSpPr>
              <p:nvPr/>
            </p:nvSpPr>
            <p:spPr bwMode="auto">
              <a:xfrm>
                <a:off x="9928181" y="4637092"/>
                <a:ext cx="533400" cy="533400"/>
              </a:xfrm>
              <a:prstGeom prst="ellipse">
                <a:avLst/>
              </a:prstGeom>
              <a:solidFill>
                <a:srgbClr val="FFFF99"/>
              </a:solidFill>
              <a:ln w="28575" cap="sq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b="1" dirty="0" smtClean="0">
                    <a:solidFill>
                      <a:srgbClr val="800000"/>
                    </a:solidFill>
                    <a:latin typeface="Times New Roman" charset="0"/>
                  </a:rPr>
                  <a:t>d</a:t>
                </a:r>
                <a:endParaRPr kumimoji="1" lang="en-US" altLang="zh-CN" sz="2400" b="1" dirty="0">
                  <a:latin typeface="Times New Roman" charset="0"/>
                </a:endParaRPr>
              </a:p>
            </p:txBody>
          </p:sp>
        </p:grpSp>
        <p:sp>
          <p:nvSpPr>
            <p:cNvPr id="84" name="Text Box 22"/>
            <p:cNvSpPr txBox="1">
              <a:spLocks noChangeArrowheads="1"/>
            </p:cNvSpPr>
            <p:nvPr/>
          </p:nvSpPr>
          <p:spPr bwMode="auto">
            <a:xfrm>
              <a:off x="10651609" y="2949356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chemeClr val="tx2"/>
                  </a:solidFill>
                  <a:latin typeface="Times New Roman" charset="0"/>
                </a:rPr>
                <a:t>5</a:t>
              </a:r>
              <a:endParaRPr kumimoji="1" lang="en-US" altLang="zh-CN" sz="2400" b="1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85" name="Text Box 24"/>
            <p:cNvSpPr txBox="1">
              <a:spLocks noChangeArrowheads="1"/>
            </p:cNvSpPr>
            <p:nvPr/>
          </p:nvSpPr>
          <p:spPr bwMode="auto">
            <a:xfrm>
              <a:off x="7076278" y="3367195"/>
              <a:ext cx="590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>
                  <a:solidFill>
                    <a:schemeClr val="tx2"/>
                  </a:solidFill>
                  <a:latin typeface="Times New Roman" charset="0"/>
                </a:rPr>
                <a:t>18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86" name="Text Box 28"/>
            <p:cNvSpPr txBox="1">
              <a:spLocks noChangeArrowheads="1"/>
            </p:cNvSpPr>
            <p:nvPr/>
          </p:nvSpPr>
          <p:spPr bwMode="auto">
            <a:xfrm>
              <a:off x="9746900" y="5405512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smtClean="0">
                  <a:solidFill>
                    <a:schemeClr val="tx2"/>
                  </a:solidFill>
                  <a:latin typeface="Times New Roman" charset="0"/>
                </a:rPr>
                <a:t>21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87" name="Text Box 34"/>
            <p:cNvSpPr txBox="1">
              <a:spLocks noChangeArrowheads="1"/>
            </p:cNvSpPr>
            <p:nvPr/>
          </p:nvSpPr>
          <p:spPr bwMode="auto">
            <a:xfrm>
              <a:off x="8851427" y="3147790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dirty="0" smtClean="0">
                  <a:solidFill>
                    <a:schemeClr val="tx2"/>
                  </a:solidFill>
                  <a:latin typeface="Times New Roman" charset="0"/>
                </a:rPr>
                <a:t>12</a:t>
              </a:r>
              <a:endParaRPr kumimoji="1" lang="en-US" altLang="zh-CN" sz="3200" b="1" dirty="0">
                <a:latin typeface="Times New Roman" charset="0"/>
              </a:endParaRPr>
            </a:p>
          </p:txBody>
        </p:sp>
        <p:sp>
          <p:nvSpPr>
            <p:cNvPr id="88" name="Text Box 46"/>
            <p:cNvSpPr txBox="1">
              <a:spLocks noChangeArrowheads="1"/>
            </p:cNvSpPr>
            <p:nvPr/>
          </p:nvSpPr>
          <p:spPr bwMode="auto">
            <a:xfrm>
              <a:off x="9784402" y="3934971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smtClean="0">
                  <a:solidFill>
                    <a:schemeClr val="tx2"/>
                  </a:solidFill>
                  <a:latin typeface="Times New Roman" charset="0"/>
                </a:rPr>
                <a:t>7</a:t>
              </a:r>
              <a:endParaRPr kumimoji="1" lang="en-US" altLang="zh-CN" sz="32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  <p:sp>
          <p:nvSpPr>
            <p:cNvPr id="89" name="Text Box 50"/>
            <p:cNvSpPr txBox="1">
              <a:spLocks noChangeArrowheads="1"/>
            </p:cNvSpPr>
            <p:nvPr/>
          </p:nvSpPr>
          <p:spPr bwMode="auto">
            <a:xfrm>
              <a:off x="8601157" y="2373237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3200" b="1" smtClean="0">
                  <a:solidFill>
                    <a:schemeClr val="tx2"/>
                  </a:solidFill>
                  <a:latin typeface="Times New Roman" charset="0"/>
                </a:rPr>
                <a:t>19</a:t>
              </a:r>
              <a:endParaRPr kumimoji="1" lang="en-US" altLang="zh-CN" sz="3200" b="1" dirty="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91" name="Text Box 21"/>
          <p:cNvSpPr txBox="1">
            <a:spLocks noChangeArrowheads="1"/>
          </p:cNvSpPr>
          <p:nvPr/>
        </p:nvSpPr>
        <p:spPr bwMode="auto">
          <a:xfrm>
            <a:off x="2839315" y="1850233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19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93" name="Line 31"/>
          <p:cNvSpPr>
            <a:spLocks noChangeShapeType="1"/>
          </p:cNvSpPr>
          <p:nvPr/>
        </p:nvSpPr>
        <p:spPr bwMode="auto">
          <a:xfrm flipH="1" flipV="1">
            <a:off x="4827595" y="2454850"/>
            <a:ext cx="1238675" cy="639695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3"/>
          <p:cNvSpPr txBox="1">
            <a:spLocks noRot="1" noChangeArrowheads="1"/>
          </p:cNvSpPr>
          <p:nvPr/>
        </p:nvSpPr>
        <p:spPr bwMode="auto">
          <a:xfrm>
            <a:off x="937490" y="5892514"/>
            <a:ext cx="11364384" cy="5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kern="0" dirty="0" smtClean="0">
                <a:latin typeface="SimSun" charset="-122"/>
                <a:ea typeface="SimSun" charset="-122"/>
                <a:cs typeface="SimSun" charset="-122"/>
              </a:rPr>
              <a:t>广度优先生成树的权值之和：</a:t>
            </a:r>
            <a:r>
              <a:rPr lang="en-US" altLang="zh-CN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82</a:t>
            </a:r>
            <a:endParaRPr lang="zh-CN" altLang="en-US" kern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 autoUpdateAnimBg="0"/>
      <p:bldP spid="37" grpId="0" animBg="1"/>
      <p:bldP spid="38" grpId="0" animBg="1" autoUpdateAnimBg="0"/>
      <p:bldP spid="40" grpId="0" animBg="1" autoUpdateAnimBg="0"/>
      <p:bldP spid="41" grpId="0" animBg="1"/>
      <p:bldP spid="42" grpId="0" animBg="1" autoUpdateAnimBg="0"/>
      <p:bldP spid="43" grpId="0" animBg="1" autoUpdateAnimBg="0"/>
      <p:bldP spid="44" grpId="0" animBg="1" autoUpdateAnimBg="0"/>
      <p:bldP spid="45" grpId="0" animBg="1"/>
      <p:bldP spid="46" grpId="0" animBg="1"/>
      <p:bldP spid="93" grpId="0" animBg="1"/>
      <p:bldP spid="9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8000" y="1255714"/>
            <a:ext cx="11364384" cy="2000104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问题提出：</a:t>
            </a:r>
          </a:p>
          <a:p>
            <a:pPr lvl="1" eaLnBrk="1" hangingPunct="1"/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假设要在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个城市之间建立通讯联络网，则连通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 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个城市只需要修建     条线路，如何在最节省经费的前提下建立这个通讯网？</a:t>
            </a:r>
          </a:p>
          <a:p>
            <a:pPr eaLnBrk="1" hangingPunct="1"/>
            <a:r>
              <a:rPr lang="zh-CN" altLang="en-US" dirty="0"/>
              <a:t>分析：</a:t>
            </a:r>
            <a:endParaRPr lang="en-US" altLang="zh-CN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048000" y="31399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a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867400" y="31399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b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7620000" y="39781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c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096000" y="56545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d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19600" y="47401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e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60637" y="5222734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g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673600" y="60355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f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581400" y="3444732"/>
            <a:ext cx="2286000" cy="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505200" y="3597132"/>
            <a:ext cx="990600" cy="12192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4876800" y="3597132"/>
            <a:ext cx="1066800" cy="12192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2835274" y="3597132"/>
            <a:ext cx="365125" cy="16764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3019424" y="5121132"/>
            <a:ext cx="1476375" cy="427038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953000" y="5121132"/>
            <a:ext cx="1219200" cy="6858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6384925" y="3539982"/>
            <a:ext cx="1295400" cy="6858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6553200" y="4435332"/>
            <a:ext cx="1143000" cy="13716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6172200" y="3673332"/>
            <a:ext cx="152400" cy="19812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2895600" y="5779369"/>
            <a:ext cx="1758950" cy="484763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5207000" y="6111732"/>
            <a:ext cx="965200" cy="1524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4251325" y="2941495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19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781800" y="3246295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5</a:t>
            </a:r>
            <a:endParaRPr kumimoji="1" lang="en-US" altLang="zh-CN" sz="2400" b="1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86200" y="382573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14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2438400" y="430198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18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4725" y="6012513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 dirty="0">
                <a:solidFill>
                  <a:schemeClr val="tx2"/>
                </a:solidFill>
                <a:latin typeface="Times New Roman" charset="0"/>
              </a:rPr>
              <a:t>27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3371850" y="470997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16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5241925" y="4835382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8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5316970" y="571168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 dirty="0">
                <a:solidFill>
                  <a:schemeClr val="tx2"/>
                </a:solidFill>
                <a:latin typeface="Times New Roman" charset="0"/>
              </a:rPr>
              <a:t>21</a:t>
            </a:r>
            <a:endParaRPr kumimoji="1" lang="en-US" altLang="zh-CN" sz="3200" b="1" dirty="0">
              <a:latin typeface="Times New Roman" charset="0"/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6918325" y="5063982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3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3048000" y="31399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3505200" y="3597132"/>
            <a:ext cx="990600" cy="12192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4419600" y="47401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4953000" y="5121132"/>
            <a:ext cx="1219200" cy="6858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029200" y="3627295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12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6096000" y="56545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6553200" y="4435332"/>
            <a:ext cx="1143000" cy="13716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7620000" y="39781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6384925" y="3559032"/>
            <a:ext cx="1295400" cy="6858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5867400" y="31399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3028950" y="5121132"/>
            <a:ext cx="1466850" cy="427038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2562513" y="51973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99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H="1">
            <a:off x="5207000" y="6111732"/>
            <a:ext cx="965200" cy="1524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4673600" y="6035532"/>
            <a:ext cx="533400" cy="5334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6232525" y="4149582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7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3886200" y="382573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14</a:t>
            </a:r>
            <a:endParaRPr kumimoji="1" lang="en-US" altLang="zh-CN" sz="2400" b="1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5257800" y="4846495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8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6781800" y="3246295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5</a:t>
            </a:r>
            <a:endParaRPr kumimoji="1" lang="en-US" altLang="zh-CN" sz="2400" b="1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6927850" y="5075095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3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3374447" y="4707227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16</a:t>
            </a: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5334000" y="5700426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charset="0"/>
              </a:rPr>
              <a:t>21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2600" y="2222212"/>
            <a:ext cx="102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n</a:t>
            </a:r>
            <a:r>
              <a:rPr lang="zh-CN" altLang="en-US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－</a:t>
            </a:r>
            <a:r>
              <a:rPr lang="en-US" altLang="zh-CN" sz="32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0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31" grpId="0" animBg="1" autoUpdateAnimBg="0"/>
      <p:bldP spid="32" grpId="0" animBg="1"/>
      <p:bldP spid="33" grpId="0" animBg="1" autoUpdateAnimBg="0"/>
      <p:bldP spid="34" grpId="0" animBg="1"/>
      <p:bldP spid="35" grpId="0" autoUpdateAnimBg="0"/>
      <p:bldP spid="36" grpId="0" animBg="1" autoUpdateAnimBg="0"/>
      <p:bldP spid="37" grpId="0" animBg="1"/>
      <p:bldP spid="38" grpId="0" animBg="1" autoUpdateAnimBg="0"/>
      <p:bldP spid="39" grpId="0" animBg="1"/>
      <p:bldP spid="40" grpId="0" animBg="1" autoUpdateAnimBg="0"/>
      <p:bldP spid="41" grpId="0" animBg="1"/>
      <p:bldP spid="42" grpId="0" animBg="1" autoUpdateAnimBg="0"/>
      <p:bldP spid="43" grpId="0" animBg="1"/>
      <p:bldP spid="44" grpId="0" animBg="1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8000" y="1255714"/>
            <a:ext cx="11364384" cy="2000104"/>
          </a:xfrm>
        </p:spPr>
        <p:txBody>
          <a:bodyPr/>
          <a:lstStyle/>
          <a:p>
            <a:pPr eaLnBrk="1" hangingPunct="1"/>
            <a:r>
              <a:rPr lang="zh-CN" altLang="en-US" dirty="0"/>
              <a:t>最小生成树的定义：</a:t>
            </a:r>
          </a:p>
          <a:p>
            <a:pPr lvl="1" eaLnBrk="1" hangingPunct="1"/>
            <a:r>
              <a:rPr lang="zh-CN" altLang="en-US" dirty="0"/>
              <a:t>网中代价（权值和）最小的生成树，称为最小代价生成树，简称为最小生成树。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048000" y="31399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a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867400" y="31399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b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7620000" y="39781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c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096000" y="56545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d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19600" y="47401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e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60637" y="5222734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g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673600" y="6035532"/>
            <a:ext cx="533400" cy="533400"/>
          </a:xfrm>
          <a:prstGeom prst="ellipse">
            <a:avLst/>
          </a:prstGeom>
          <a:solidFill>
            <a:srgbClr val="CCFFCC"/>
          </a:solidFill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</a:rPr>
              <a:t>f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505200" y="3597132"/>
            <a:ext cx="990600" cy="12192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3019424" y="5121132"/>
            <a:ext cx="1476375" cy="427038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953000" y="5121132"/>
            <a:ext cx="1219200" cy="6858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6384925" y="3539982"/>
            <a:ext cx="1295400" cy="6858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6553200" y="4435332"/>
            <a:ext cx="1143000" cy="13716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5207000" y="6111732"/>
            <a:ext cx="965200" cy="152400"/>
          </a:xfrm>
          <a:prstGeom prst="line">
            <a:avLst/>
          </a:prstGeom>
          <a:noFill/>
          <a:ln w="2857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781800" y="3246295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5</a:t>
            </a:r>
            <a:endParaRPr kumimoji="1" lang="en-US" altLang="zh-CN" sz="2400" b="1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86200" y="382573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14</a:t>
            </a:r>
            <a:endParaRPr kumimoji="1" lang="en-US" altLang="zh-CN" sz="2400" b="1">
              <a:latin typeface="Times New Roman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3371850" y="470997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16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5241925" y="4835382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8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5316970" y="5711682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 dirty="0">
                <a:solidFill>
                  <a:schemeClr val="tx2"/>
                </a:solidFill>
                <a:latin typeface="Times New Roman" charset="0"/>
              </a:rPr>
              <a:t>21</a:t>
            </a:r>
            <a:endParaRPr kumimoji="1" lang="en-US" altLang="zh-CN" sz="3200" b="1" dirty="0">
              <a:latin typeface="Times New Roman" charset="0"/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6918325" y="5063982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chemeClr val="tx2"/>
                </a:solidFill>
                <a:latin typeface="Times New Roman" charset="0"/>
              </a:rPr>
              <a:t>3</a:t>
            </a:r>
            <a:endParaRPr kumimoji="1" lang="en-US" altLang="zh-CN" sz="3200" b="1">
              <a:latin typeface="Times New Rom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58225" y="485429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latin typeface="SimSun" charset="-122"/>
                <a:ea typeface="SimSun" charset="-122"/>
                <a:cs typeface="SimSun" charset="-122"/>
              </a:rPr>
              <a:t>权值之和</a:t>
            </a:r>
            <a:r>
              <a:rPr lang="zh-CN" altLang="en-US" sz="2400" kern="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en-US" altLang="zh-CN" sz="2400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67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218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3" grpId="0" autoUpdateAnimBg="0"/>
      <p:bldP spid="24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83" name="组 80182"/>
          <p:cNvGrpSpPr/>
          <p:nvPr/>
        </p:nvGrpSpPr>
        <p:grpSpPr>
          <a:xfrm>
            <a:off x="8864600" y="4692650"/>
            <a:ext cx="1536700" cy="1803400"/>
            <a:chOff x="8864600" y="4692650"/>
            <a:chExt cx="1536700" cy="1803400"/>
          </a:xfrm>
        </p:grpSpPr>
        <p:sp>
          <p:nvSpPr>
            <p:cNvPr id="17" name="椭圆 16"/>
            <p:cNvSpPr/>
            <p:nvPr/>
          </p:nvSpPr>
          <p:spPr bwMode="auto">
            <a:xfrm>
              <a:off x="8864600" y="5060950"/>
              <a:ext cx="1536700" cy="14351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349311" y="4692650"/>
              <a:ext cx="10519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80181" name="组 80180"/>
          <p:cNvGrpSpPr/>
          <p:nvPr/>
        </p:nvGrpSpPr>
        <p:grpSpPr>
          <a:xfrm>
            <a:off x="3213100" y="4692650"/>
            <a:ext cx="1536700" cy="1803400"/>
            <a:chOff x="3213100" y="4692650"/>
            <a:chExt cx="1536700" cy="1803400"/>
          </a:xfrm>
        </p:grpSpPr>
        <p:sp>
          <p:nvSpPr>
            <p:cNvPr id="7" name="椭圆 6"/>
            <p:cNvSpPr/>
            <p:nvPr/>
          </p:nvSpPr>
          <p:spPr bwMode="auto">
            <a:xfrm>
              <a:off x="3213100" y="5060950"/>
              <a:ext cx="1536700" cy="14351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97811" y="4692650"/>
              <a:ext cx="10519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501650" y="914658"/>
            <a:ext cx="1024081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普里姆</a:t>
            </a:r>
            <a:r>
              <a:rPr lang="en-US" altLang="zh-CN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Prim</a:t>
            </a: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算法过程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：</a:t>
            </a: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r>
              <a:rPr lang="zh-CN" altLang="en-US" kern="0" dirty="0" smtClean="0">
                <a:latin typeface="Times New Roman" charset="0"/>
                <a:ea typeface="宋体" charset="-122"/>
              </a:rPr>
              <a:t>设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N=〈V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，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E〉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为连通网，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TE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为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N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上最小生成树中边的集合。</a:t>
            </a:r>
          </a:p>
          <a:p>
            <a:pPr marL="838200" lvl="1" indent="-381000" eaLnBrk="1" hangingPunct="1">
              <a:lnSpc>
                <a:spcPct val="120000"/>
              </a:lnSpc>
              <a:buSzTx/>
              <a:buFont typeface="Wingdings" charset="2"/>
              <a:buAutoNum type="arabicPeriod"/>
            </a:pPr>
            <a:r>
              <a:rPr lang="zh-CN" altLang="en-US" sz="2400" kern="0" dirty="0" smtClean="0">
                <a:latin typeface="Times New Roman" charset="0"/>
                <a:ea typeface="宋体" charset="-122"/>
              </a:rPr>
              <a:t>初值：</a:t>
            </a:r>
            <a:r>
              <a:rPr lang="en-US" altLang="zh-CN" sz="2400" kern="0" dirty="0" smtClean="0">
                <a:latin typeface="Times New Roman" charset="0"/>
                <a:ea typeface="宋体" charset="-122"/>
              </a:rPr>
              <a:t>U</a:t>
            </a:r>
            <a:r>
              <a:rPr lang="zh-CN" altLang="en-US" sz="2400" kern="0" dirty="0" smtClean="0">
                <a:latin typeface="Times New Roman" charset="0"/>
                <a:ea typeface="宋体" charset="-122"/>
              </a:rPr>
              <a:t>＝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{u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|u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∈V}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；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TE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＝ </a:t>
            </a:r>
            <a:r>
              <a:rPr lang="zh-CN" altLang="en-US" sz="2400" kern="0" dirty="0">
                <a:latin typeface="Times New Roman" charset="0"/>
                <a:ea typeface="宋体" charset="-122"/>
                <a:sym typeface="Symbol" charset="2"/>
              </a:rPr>
              <a:t></a:t>
            </a:r>
            <a:r>
              <a:rPr lang="zh-CN" altLang="en-US" sz="2400" kern="0" dirty="0" smtClean="0">
                <a:latin typeface="Times New Roman" charset="0"/>
                <a:ea typeface="宋体" charset="-122"/>
                <a:sym typeface="Symbol" charset="2"/>
              </a:rPr>
              <a:t>；（</a:t>
            </a:r>
            <a:r>
              <a:rPr lang="en-US" altLang="zh-CN" sz="2400" b="0" kern="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宋体" charset="-122"/>
              </a:rPr>
              <a:t>u</a:t>
            </a:r>
            <a:r>
              <a:rPr lang="en-US" altLang="zh-CN" sz="2400" b="0" kern="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宋体" charset="-122"/>
              </a:rPr>
              <a:t>0</a:t>
            </a:r>
            <a:r>
              <a:rPr lang="zh-CN" altLang="en-US" sz="2400" b="0" kern="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宋体" charset="-122"/>
              </a:rPr>
              <a:t>到其他顶点的边作为候选边</a:t>
            </a:r>
            <a:r>
              <a:rPr lang="zh-CN" altLang="en-US" sz="2400" kern="0" dirty="0" smtClean="0">
                <a:latin typeface="Times New Roman" charset="0"/>
                <a:ea typeface="宋体" charset="-122"/>
                <a:sym typeface="Symbol" charset="2"/>
              </a:rPr>
              <a:t>）</a:t>
            </a:r>
            <a:endParaRPr lang="zh-CN" altLang="en-US" sz="2400" kern="0" dirty="0">
              <a:latin typeface="Times New Roman" charset="0"/>
              <a:ea typeface="宋体" charset="-122"/>
              <a:sym typeface="Symbol" charset="2"/>
            </a:endParaRPr>
          </a:p>
          <a:p>
            <a:pPr marL="838200" lvl="1" indent="-381000" eaLnBrk="1" hangingPunct="1">
              <a:lnSpc>
                <a:spcPct val="120000"/>
              </a:lnSpc>
              <a:buSzTx/>
              <a:buFont typeface="Wingdings" charset="2"/>
              <a:buAutoNum type="arabicPeriod"/>
            </a:pPr>
            <a:r>
              <a:rPr lang="zh-CN" altLang="en-US" sz="2400" kern="0" dirty="0">
                <a:latin typeface="Times New Roman" charset="0"/>
                <a:ea typeface="宋体" charset="-122"/>
              </a:rPr>
              <a:t>（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u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,v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)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＝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{min(cost(</a:t>
            </a:r>
            <a:r>
              <a:rPr lang="en-US" altLang="zh-CN" sz="2400" kern="0" dirty="0" err="1">
                <a:latin typeface="Times New Roman" charset="0"/>
                <a:ea typeface="宋体" charset="-122"/>
              </a:rPr>
              <a:t>u,v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))|</a:t>
            </a:r>
            <a:r>
              <a:rPr lang="en-US" altLang="zh-CN" sz="2400" kern="0" dirty="0" err="1">
                <a:latin typeface="Times New Roman" charset="0"/>
                <a:ea typeface="宋体" charset="-122"/>
              </a:rPr>
              <a:t>u∈U,v∈V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U},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将边（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u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,v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) 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并入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TE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，同时将点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v</a:t>
            </a:r>
            <a:r>
              <a:rPr lang="en-US" altLang="zh-CN" sz="2400" kern="0" baseline="-25000" dirty="0">
                <a:latin typeface="Times New Roman" charset="0"/>
                <a:ea typeface="宋体" charset="-122"/>
              </a:rPr>
              <a:t>0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并入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U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；</a:t>
            </a:r>
          </a:p>
          <a:p>
            <a:pPr marL="838200" lvl="1" indent="-381000" eaLnBrk="1" hangingPunct="1">
              <a:lnSpc>
                <a:spcPct val="120000"/>
              </a:lnSpc>
              <a:buSzTx/>
              <a:buFont typeface="Wingdings" charset="2"/>
              <a:buAutoNum type="arabicPeriod"/>
            </a:pPr>
            <a:r>
              <a:rPr lang="zh-CN" altLang="en-US" sz="2400" kern="0" dirty="0">
                <a:latin typeface="Times New Roman" charset="0"/>
                <a:ea typeface="宋体" charset="-122"/>
              </a:rPr>
              <a:t>重复第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2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步，直至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U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＝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V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为止，此时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TE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中有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n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1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条边，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T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＝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〈V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，</a:t>
            </a:r>
            <a:r>
              <a:rPr lang="en-US" altLang="zh-CN" sz="2400" kern="0" dirty="0">
                <a:latin typeface="Times New Roman" charset="0"/>
                <a:ea typeface="宋体" charset="-122"/>
              </a:rPr>
              <a:t>TE〉</a:t>
            </a:r>
            <a:r>
              <a:rPr lang="zh-CN" altLang="en-US" sz="2400" kern="0" dirty="0">
                <a:latin typeface="Times New Roman" charset="0"/>
                <a:ea typeface="宋体" charset="-122"/>
              </a:rPr>
              <a:t>即为所求的最小生成树。</a:t>
            </a:r>
          </a:p>
        </p:txBody>
      </p:sp>
      <p:grpSp>
        <p:nvGrpSpPr>
          <p:cNvPr id="80180" name="组 80179"/>
          <p:cNvGrpSpPr/>
          <p:nvPr/>
        </p:nvGrpSpPr>
        <p:grpSpPr>
          <a:xfrm>
            <a:off x="495300" y="4692650"/>
            <a:ext cx="1536700" cy="1803400"/>
            <a:chOff x="495300" y="4692650"/>
            <a:chExt cx="1536700" cy="1803400"/>
          </a:xfrm>
        </p:grpSpPr>
        <p:sp>
          <p:nvSpPr>
            <p:cNvPr id="2" name="椭圆 1"/>
            <p:cNvSpPr/>
            <p:nvPr/>
          </p:nvSpPr>
          <p:spPr bwMode="auto">
            <a:xfrm>
              <a:off x="495300" y="5060950"/>
              <a:ext cx="1536700" cy="14351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946150" y="5489575"/>
              <a:ext cx="635000" cy="5778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u</a:t>
              </a:r>
              <a:r>
                <a:rPr kumimoji="1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0</a:t>
              </a:r>
              <a:endParaRPr kumimoji="1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87961" y="469265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3663950" y="5489575"/>
            <a:ext cx="635000" cy="577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V</a:t>
            </a:r>
            <a:r>
              <a:rPr kumimoji="1" lang="en-US" altLang="zh-CN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1</a:t>
            </a:r>
            <a:endParaRPr kumimoji="1" lang="zh-CN" alt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6" name="直线连接符 5"/>
          <p:cNvCxnSpPr>
            <a:stCxn id="5" idx="6"/>
            <a:endCxn id="8" idx="2"/>
          </p:cNvCxnSpPr>
          <p:nvPr/>
        </p:nvCxnSpPr>
        <p:spPr bwMode="auto">
          <a:xfrm>
            <a:off x="1581150" y="5778500"/>
            <a:ext cx="2082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2216150" y="5778500"/>
            <a:ext cx="112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smtClean="0">
                <a:latin typeface="Times New Roman" charset="0"/>
                <a:ea typeface="宋体" charset="-122"/>
              </a:rPr>
              <a:t>最小边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 bwMode="auto">
          <a:xfrm>
            <a:off x="5073650" y="5593834"/>
            <a:ext cx="965200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9315450" y="5489575"/>
            <a:ext cx="635000" cy="577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V</a:t>
            </a:r>
            <a:r>
              <a:rPr kumimoji="1" lang="en-US" altLang="zh-CN" sz="2400" baseline="-25000" dirty="0">
                <a:latin typeface="Tahoma" pitchFamily="34" charset="0"/>
                <a:ea typeface="宋体" pitchFamily="2" charset="-122"/>
              </a:rPr>
              <a:t>1</a:t>
            </a:r>
            <a:endParaRPr kumimoji="1" lang="zh-CN" alt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80182" name="组 80181"/>
          <p:cNvGrpSpPr/>
          <p:nvPr/>
        </p:nvGrpSpPr>
        <p:grpSpPr>
          <a:xfrm>
            <a:off x="6146800" y="4692650"/>
            <a:ext cx="1536700" cy="1803400"/>
            <a:chOff x="6146800" y="4692650"/>
            <a:chExt cx="1536700" cy="1803400"/>
          </a:xfrm>
        </p:grpSpPr>
        <p:sp>
          <p:nvSpPr>
            <p:cNvPr id="14" name="椭圆 13"/>
            <p:cNvSpPr/>
            <p:nvPr/>
          </p:nvSpPr>
          <p:spPr bwMode="auto">
            <a:xfrm>
              <a:off x="6146800" y="5060950"/>
              <a:ext cx="1536700" cy="14351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6558506" y="5779532"/>
              <a:ext cx="635000" cy="5778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v</a:t>
              </a:r>
              <a:r>
                <a:rPr kumimoji="1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0</a:t>
              </a:r>
              <a:endParaRPr kumimoji="1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39461" y="469265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6575445" y="5154315"/>
              <a:ext cx="635000" cy="5778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u</a:t>
              </a:r>
              <a:r>
                <a:rPr kumimoji="1" lang="en-US" altLang="zh-CN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0</a:t>
              </a:r>
              <a:endParaRPr kumimoji="1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80178" name="直线连接符 80177"/>
          <p:cNvCxnSpPr>
            <a:stCxn id="15" idx="6"/>
            <a:endCxn id="18" idx="2"/>
          </p:cNvCxnSpPr>
          <p:nvPr/>
        </p:nvCxnSpPr>
        <p:spPr bwMode="auto">
          <a:xfrm flipV="1">
            <a:off x="7193506" y="5778500"/>
            <a:ext cx="2121944" cy="289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647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0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1343891" y="2179205"/>
            <a:ext cx="9036050" cy="258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普里姆</a:t>
            </a:r>
            <a:r>
              <a:rPr lang="en-US" altLang="zh-CN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Prim</a:t>
            </a: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算法过程：</a:t>
            </a: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  简言之就是随便找个顶点</a:t>
            </a:r>
            <a:r>
              <a:rPr lang="en-US" altLang="zh-CN" kern="0" dirty="0">
                <a:latin typeface="Times New Roman" charset="0"/>
                <a:ea typeface="宋体" charset="-122"/>
              </a:rPr>
              <a:t>u,</a:t>
            </a:r>
            <a:r>
              <a:rPr lang="zh-CN" altLang="en-US" kern="0" dirty="0">
                <a:latin typeface="Times New Roman" charset="0"/>
                <a:ea typeface="宋体" charset="-122"/>
              </a:rPr>
              <a:t>然后在剩下的顶点中找一个顶点</a:t>
            </a:r>
            <a:r>
              <a:rPr lang="en-US" altLang="zh-CN" kern="0" dirty="0">
                <a:latin typeface="Times New Roman" charset="0"/>
                <a:ea typeface="宋体" charset="-122"/>
              </a:rPr>
              <a:t>v</a:t>
            </a:r>
            <a:r>
              <a:rPr lang="zh-CN" altLang="en-US" kern="0" dirty="0">
                <a:latin typeface="Times New Roman" charset="0"/>
                <a:ea typeface="宋体" charset="-122"/>
              </a:rPr>
              <a:t>，使得边（</a:t>
            </a:r>
            <a:r>
              <a:rPr lang="en-US" altLang="zh-CN" kern="0" dirty="0" err="1">
                <a:latin typeface="Times New Roman" charset="0"/>
                <a:ea typeface="宋体" charset="-122"/>
              </a:rPr>
              <a:t>u,v</a:t>
            </a:r>
            <a:r>
              <a:rPr lang="zh-CN" altLang="en-US" kern="0" dirty="0">
                <a:latin typeface="Times New Roman" charset="0"/>
                <a:ea typeface="宋体" charset="-122"/>
              </a:rPr>
              <a:t>）权值最小。然后一直重复，直至找到</a:t>
            </a:r>
            <a:r>
              <a:rPr lang="en-US" altLang="zh-CN" kern="0" dirty="0">
                <a:latin typeface="Times New Roman" charset="0"/>
                <a:ea typeface="宋体" charset="-122"/>
              </a:rPr>
              <a:t>n</a:t>
            </a:r>
            <a:r>
              <a:rPr lang="zh-CN" altLang="en-US" kern="0" dirty="0">
                <a:latin typeface="Times New Roman" charset="0"/>
                <a:ea typeface="宋体" charset="-122"/>
              </a:rPr>
              <a:t>个顶点，</a:t>
            </a:r>
            <a:r>
              <a:rPr lang="en-US" altLang="zh-CN" kern="0" dirty="0">
                <a:latin typeface="Times New Roman" charset="0"/>
                <a:ea typeface="宋体" charset="-122"/>
              </a:rPr>
              <a:t>n-1</a:t>
            </a:r>
            <a:r>
              <a:rPr lang="zh-CN" altLang="en-US" kern="0" dirty="0">
                <a:latin typeface="Times New Roman" charset="0"/>
                <a:ea typeface="宋体" charset="-122"/>
              </a:rPr>
              <a:t>条边的生成树。</a:t>
            </a:r>
          </a:p>
        </p:txBody>
      </p:sp>
    </p:spTree>
    <p:extLst>
      <p:ext uri="{BB962C8B-B14F-4D97-AF65-F5344CB8AC3E}">
        <p14:creationId xmlns:p14="http://schemas.microsoft.com/office/powerpoint/2010/main" val="8032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10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38" name="Group 93">
            <a:extLst>
              <a:ext uri="{FF2B5EF4-FFF2-40B4-BE49-F238E27FC236}">
                <a16:creationId xmlns="" xmlns:a16="http://schemas.microsoft.com/office/drawing/2014/main" id="{6E73B665-96DD-41FA-9477-F569A91D3FF7}"/>
              </a:ext>
            </a:extLst>
          </p:cNvPr>
          <p:cNvGrpSpPr>
            <a:grpSpLocks/>
          </p:cNvGrpSpPr>
          <p:nvPr/>
        </p:nvGrpSpPr>
        <p:grpSpPr bwMode="auto">
          <a:xfrm>
            <a:off x="1028330" y="2565632"/>
            <a:ext cx="2340423" cy="1792285"/>
            <a:chOff x="1248" y="3216"/>
            <a:chExt cx="1248" cy="864"/>
          </a:xfrm>
        </p:grpSpPr>
        <p:sp>
          <p:nvSpPr>
            <p:cNvPr id="39" name="Oval 84">
              <a:extLst>
                <a:ext uri="{FF2B5EF4-FFF2-40B4-BE49-F238E27FC236}">
                  <a16:creationId xmlns="" xmlns:a16="http://schemas.microsoft.com/office/drawing/2014/main" id="{7E568D63-416C-4F28-81AF-1FBEA1DB1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264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A</a:t>
              </a:r>
            </a:p>
          </p:txBody>
        </p:sp>
        <p:sp>
          <p:nvSpPr>
            <p:cNvPr id="40" name="Oval 85">
              <a:extLst>
                <a:ext uri="{FF2B5EF4-FFF2-40B4-BE49-F238E27FC236}">
                  <a16:creationId xmlns="" xmlns:a16="http://schemas.microsoft.com/office/drawing/2014/main" id="{D34F3E0B-B8ED-4B70-9F75-F6C813476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16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B</a:t>
              </a:r>
            </a:p>
          </p:txBody>
        </p:sp>
        <p:sp>
          <p:nvSpPr>
            <p:cNvPr id="41" name="Oval 86">
              <a:extLst>
                <a:ext uri="{FF2B5EF4-FFF2-40B4-BE49-F238E27FC236}">
                  <a16:creationId xmlns="" xmlns:a16="http://schemas.microsoft.com/office/drawing/2014/main" id="{8DF3BF61-7480-4435-A49F-2400776F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C</a:t>
              </a:r>
            </a:p>
          </p:txBody>
        </p:sp>
        <p:sp>
          <p:nvSpPr>
            <p:cNvPr id="42" name="Oval 87">
              <a:extLst>
                <a:ext uri="{FF2B5EF4-FFF2-40B4-BE49-F238E27FC236}">
                  <a16:creationId xmlns="" xmlns:a16="http://schemas.microsoft.com/office/drawing/2014/main" id="{CCD644BD-A48E-4A20-8E69-7DE0ED38B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840"/>
              <a:ext cx="288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D</a:t>
              </a:r>
            </a:p>
          </p:txBody>
        </p:sp>
        <p:sp>
          <p:nvSpPr>
            <p:cNvPr id="43" name="Line 88">
              <a:extLst>
                <a:ext uri="{FF2B5EF4-FFF2-40B4-BE49-F238E27FC236}">
                  <a16:creationId xmlns="" xmlns:a16="http://schemas.microsoft.com/office/drawing/2014/main" id="{F4A87FDF-355A-4B23-A393-54CAB4186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3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89">
              <a:extLst>
                <a:ext uri="{FF2B5EF4-FFF2-40B4-BE49-F238E27FC236}">
                  <a16:creationId xmlns="" xmlns:a16="http://schemas.microsoft.com/office/drawing/2014/main" id="{009750F9-4670-456F-8489-437FDF31C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5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90">
              <a:extLst>
                <a:ext uri="{FF2B5EF4-FFF2-40B4-BE49-F238E27FC236}">
                  <a16:creationId xmlns="" xmlns:a16="http://schemas.microsoft.com/office/drawing/2014/main" id="{32ACAC70-2B4C-486C-8AA5-85BD74430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98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91">
              <a:extLst>
                <a:ext uri="{FF2B5EF4-FFF2-40B4-BE49-F238E27FC236}">
                  <a16:creationId xmlns="" xmlns:a16="http://schemas.microsoft.com/office/drawing/2014/main" id="{141D8210-B064-4DA6-BFFC-8A7215BE3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3456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0CDCB9AF-E504-4C13-8ABF-333EC734D3EC}"/>
              </a:ext>
            </a:extLst>
          </p:cNvPr>
          <p:cNvGrpSpPr/>
          <p:nvPr/>
        </p:nvGrpSpPr>
        <p:grpSpPr>
          <a:xfrm>
            <a:off x="6974136" y="2592007"/>
            <a:ext cx="2432957" cy="1792285"/>
            <a:chOff x="5467557" y="3746961"/>
            <a:chExt cx="2432957" cy="1792285"/>
          </a:xfrm>
        </p:grpSpPr>
        <p:grpSp>
          <p:nvGrpSpPr>
            <p:cNvPr id="47" name="Group 93">
              <a:extLst>
                <a:ext uri="{FF2B5EF4-FFF2-40B4-BE49-F238E27FC236}">
                  <a16:creationId xmlns="" xmlns:a16="http://schemas.microsoft.com/office/drawing/2014/main" id="{22976C25-2352-4DCF-B7D5-F2A7B846F0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7557" y="3746961"/>
              <a:ext cx="2432957" cy="1792285"/>
              <a:chOff x="1248" y="3216"/>
              <a:chExt cx="1248" cy="864"/>
            </a:xfrm>
          </p:grpSpPr>
          <p:sp>
            <p:nvSpPr>
              <p:cNvPr id="48" name="Oval 84">
                <a:extLst>
                  <a:ext uri="{FF2B5EF4-FFF2-40B4-BE49-F238E27FC236}">
                    <a16:creationId xmlns="" xmlns:a16="http://schemas.microsoft.com/office/drawing/2014/main" id="{543B6553-BDAE-440C-A20A-C4C88D56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264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A</a:t>
                </a:r>
              </a:p>
            </p:txBody>
          </p:sp>
          <p:sp>
            <p:nvSpPr>
              <p:cNvPr id="49" name="Oval 85">
                <a:extLst>
                  <a:ext uri="{FF2B5EF4-FFF2-40B4-BE49-F238E27FC236}">
                    <a16:creationId xmlns="" xmlns:a16="http://schemas.microsoft.com/office/drawing/2014/main" id="{A43B5D8C-71BE-42F4-B364-1D95C5A31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16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B</a:t>
                </a:r>
              </a:p>
            </p:txBody>
          </p:sp>
          <p:sp>
            <p:nvSpPr>
              <p:cNvPr id="50" name="Oval 86">
                <a:extLst>
                  <a:ext uri="{FF2B5EF4-FFF2-40B4-BE49-F238E27FC236}">
                    <a16:creationId xmlns="" xmlns:a16="http://schemas.microsoft.com/office/drawing/2014/main" id="{875B201A-F1AD-4F87-BEA2-4155F76CD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C</a:t>
                </a:r>
              </a:p>
            </p:txBody>
          </p:sp>
          <p:sp>
            <p:nvSpPr>
              <p:cNvPr id="51" name="Oval 87">
                <a:extLst>
                  <a:ext uri="{FF2B5EF4-FFF2-40B4-BE49-F238E27FC236}">
                    <a16:creationId xmlns="" xmlns:a16="http://schemas.microsoft.com/office/drawing/2014/main" id="{9223E0DE-52FA-4E0C-94C9-E19FC3AEF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840"/>
                <a:ext cx="288" cy="24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D</a:t>
                </a: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EB25FCB-D65F-40EF-8DAA-3B27716D8923}"/>
                </a:ext>
              </a:extLst>
            </p:cNvPr>
            <p:cNvGrpSpPr/>
            <p:nvPr/>
          </p:nvGrpSpPr>
          <p:grpSpPr>
            <a:xfrm>
              <a:off x="5748283" y="4095460"/>
              <a:ext cx="1673002" cy="1244643"/>
              <a:chOff x="5748283" y="4095460"/>
              <a:chExt cx="1673002" cy="1244643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A87D6C67-C624-4FD8-A7A3-16026DFE5BF0}"/>
                  </a:ext>
                </a:extLst>
              </p:cNvPr>
              <p:cNvCxnSpPr>
                <a:stCxn id="48" idx="6"/>
              </p:cNvCxnSpPr>
              <p:nvPr/>
            </p:nvCxnSpPr>
            <p:spPr bwMode="auto">
              <a:xfrm flipV="1">
                <a:off x="6029009" y="4095460"/>
                <a:ext cx="1310053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直接连接符 56">
                <a:extLst>
                  <a:ext uri="{FF2B5EF4-FFF2-40B4-BE49-F238E27FC236}">
                    <a16:creationId xmlns="" xmlns:a16="http://schemas.microsoft.com/office/drawing/2014/main" id="{343C4D45-4C4B-42D3-9513-EC028B38E060}"/>
                  </a:ext>
                </a:extLst>
              </p:cNvPr>
              <p:cNvCxnSpPr>
                <a:cxnSpLocks/>
                <a:stCxn id="48" idx="5"/>
                <a:endCxn id="51" idx="1"/>
              </p:cNvCxnSpPr>
              <p:nvPr/>
            </p:nvCxnSpPr>
            <p:spPr bwMode="auto">
              <a:xfrm>
                <a:off x="5946786" y="4271480"/>
                <a:ext cx="1474499" cy="8428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5EE9BC68-8D7D-4503-9D8A-BA60D0962F82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 bwMode="auto">
              <a:xfrm>
                <a:off x="5748283" y="4344389"/>
                <a:ext cx="0" cy="76990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直接连接符 63">
                <a:extLst>
                  <a:ext uri="{FF2B5EF4-FFF2-40B4-BE49-F238E27FC236}">
                    <a16:creationId xmlns="" xmlns:a16="http://schemas.microsoft.com/office/drawing/2014/main" id="{E65C0211-089C-4019-A40F-6D0A14C6CB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22584" y="5340103"/>
                <a:ext cx="121647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ED189CE-95FE-486C-9525-8B41642AAFFB}"/>
              </a:ext>
            </a:extLst>
          </p:cNvPr>
          <p:cNvSpPr/>
          <p:nvPr/>
        </p:nvSpPr>
        <p:spPr>
          <a:xfrm>
            <a:off x="3487594" y="1589071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3600" b="1">
                <a:solidFill>
                  <a:srgbClr val="FF0000"/>
                </a:solidFill>
                <a:latin typeface="楷体_GB2312"/>
                <a:cs typeface="楷体_GB2312"/>
              </a:rPr>
              <a:t>Ｇ＝（Ｖ，Ｅ）</a:t>
            </a:r>
            <a:endParaRPr lang="zh-CN" altLang="en-US" sz="3600" b="1">
              <a:latin typeface="楷体_GB2312"/>
              <a:cs typeface="楷体_GB2312"/>
            </a:endParaRPr>
          </a:p>
        </p:txBody>
      </p:sp>
      <p:sp>
        <p:nvSpPr>
          <p:cNvPr id="26" name="Rectangle 92">
            <a:extLst>
              <a:ext uri="{FF2B5EF4-FFF2-40B4-BE49-F238E27FC236}">
                <a16:creationId xmlns="" xmlns:a16="http://schemas.microsoft.com/office/drawing/2014/main" id="{E1EA00FE-161D-48A8-9FF9-100BFB532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47" y="5003938"/>
            <a:ext cx="537515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V={A</a:t>
            </a:r>
            <a:r>
              <a:rPr lang="zh-CN" altLang="en-US" sz="2400" b="1"/>
              <a:t>，</a:t>
            </a:r>
            <a:r>
              <a:rPr lang="en-US" altLang="zh-CN" sz="2400" b="1" dirty="0"/>
              <a:t>B</a:t>
            </a:r>
            <a:r>
              <a:rPr lang="zh-CN" altLang="en-US" sz="2400" b="1"/>
              <a:t>，</a:t>
            </a:r>
            <a:r>
              <a:rPr lang="en-US" altLang="zh-CN" sz="2400" b="1" dirty="0"/>
              <a:t>C</a:t>
            </a:r>
            <a:r>
              <a:rPr lang="zh-CN" altLang="en-US" sz="2400" b="1"/>
              <a:t>，</a:t>
            </a:r>
            <a:r>
              <a:rPr lang="en-US" altLang="zh-CN" sz="2400" b="1" dirty="0"/>
              <a:t>D}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E={&lt;A,B&gt;,&lt;A,C&gt;,&lt;C,D&gt;,&lt;D,A&gt;}</a:t>
            </a:r>
          </a:p>
        </p:txBody>
      </p:sp>
      <p:sp>
        <p:nvSpPr>
          <p:cNvPr id="28" name="Rectangle 92">
            <a:extLst>
              <a:ext uri="{FF2B5EF4-FFF2-40B4-BE49-F238E27FC236}">
                <a16:creationId xmlns="" xmlns:a16="http://schemas.microsoft.com/office/drawing/2014/main" id="{E9D670C3-3C62-4F3D-A3CE-9AE85D1E4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205" y="4974672"/>
            <a:ext cx="537515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V={A</a:t>
            </a:r>
            <a:r>
              <a:rPr lang="zh-CN" altLang="en-US" sz="2400" b="1"/>
              <a:t>，</a:t>
            </a:r>
            <a:r>
              <a:rPr lang="en-US" altLang="zh-CN" sz="2400" b="1" dirty="0"/>
              <a:t>B</a:t>
            </a:r>
            <a:r>
              <a:rPr lang="zh-CN" altLang="en-US" sz="2400" b="1"/>
              <a:t>，</a:t>
            </a:r>
            <a:r>
              <a:rPr lang="en-US" altLang="zh-CN" sz="2400" b="1" dirty="0"/>
              <a:t>C</a:t>
            </a:r>
            <a:r>
              <a:rPr lang="zh-CN" altLang="en-US" sz="2400" b="1"/>
              <a:t>，</a:t>
            </a:r>
            <a:r>
              <a:rPr lang="en-US" altLang="zh-CN" sz="2400" b="1" dirty="0"/>
              <a:t>D}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E={(A,B),(A,C),(C,D),(D,A)}</a:t>
            </a:r>
          </a:p>
        </p:txBody>
      </p:sp>
    </p:spTree>
    <p:extLst>
      <p:ext uri="{BB962C8B-B14F-4D97-AF65-F5344CB8AC3E}">
        <p14:creationId xmlns:p14="http://schemas.microsoft.com/office/powerpoint/2010/main" val="15466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2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955964" y="1181677"/>
            <a:ext cx="90360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普里姆</a:t>
            </a:r>
            <a:r>
              <a:rPr lang="en-US" altLang="zh-CN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Prim</a:t>
            </a: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算法求最小生成树实例</a:t>
            </a: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  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505200" y="2255404"/>
            <a:ext cx="2819400" cy="2971800"/>
            <a:chOff x="539" y="842"/>
            <a:chExt cx="1776" cy="187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248" y="1776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solidFill>
                    <a:schemeClr val="bg2"/>
                  </a:solidFill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solidFill>
                    <a:schemeClr val="bg2"/>
                  </a:solidFill>
                  <a:latin typeface="宋体" charset="-122"/>
                </a:rPr>
                <a:t>3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39" y="842"/>
              <a:ext cx="1776" cy="1872"/>
              <a:chOff x="528" y="864"/>
              <a:chExt cx="1776" cy="1872"/>
            </a:xfrm>
          </p:grpSpPr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196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1776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>
                <a:off x="1392" y="120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H="1">
                <a:off x="1056" y="2101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1536" y="2112"/>
                <a:ext cx="288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816" y="1104"/>
                <a:ext cx="48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1536" y="1152"/>
                <a:ext cx="48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144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968" y="1776"/>
                <a:ext cx="144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864" y="1654"/>
                <a:ext cx="38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H="1">
                <a:off x="1584" y="1632"/>
                <a:ext cx="38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7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864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1344" y="134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1</a:t>
                </a: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1728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auto">
              <a:xfrm>
                <a:off x="912" y="172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1680" y="1739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576" y="19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27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1632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4</a:t>
                </a: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016" y="201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1344" y="237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ellipse">
                <a:avLst/>
              </a:prstGeom>
              <a:solidFill>
                <a:srgbClr val="15D08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</p:grp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4635500" y="2806266"/>
            <a:ext cx="533400" cy="1473200"/>
            <a:chOff x="1240" y="1200"/>
            <a:chExt cx="336" cy="928"/>
          </a:xfrm>
        </p:grpSpPr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240" y="1792"/>
              <a:ext cx="336" cy="33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latin typeface="宋体" charset="-122"/>
                </a:rPr>
                <a:t>3</a:t>
              </a: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1392" y="1200"/>
              <a:ext cx="0" cy="576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5087938" y="4236604"/>
            <a:ext cx="931862" cy="1008062"/>
            <a:chOff x="1525" y="2101"/>
            <a:chExt cx="587" cy="635"/>
          </a:xfrm>
        </p:grpSpPr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25" y="2101"/>
              <a:ext cx="288" cy="384"/>
            </a:xfrm>
            <a:prstGeom prst="line">
              <a:avLst/>
            </a:prstGeom>
            <a:noFill/>
            <a:ln w="5715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1776" y="2400"/>
              <a:ext cx="336" cy="33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latin typeface="宋体" charset="-122"/>
                </a:rPr>
                <a:t>6</a:t>
              </a:r>
            </a:p>
          </p:txBody>
        </p:sp>
      </p:grpSp>
      <p:grpSp>
        <p:nvGrpSpPr>
          <p:cNvPr id="39" name="Group 37"/>
          <p:cNvGrpSpPr>
            <a:grpSpLocks/>
          </p:cNvGrpSpPr>
          <p:nvPr/>
        </p:nvGrpSpPr>
        <p:grpSpPr bwMode="auto">
          <a:xfrm>
            <a:off x="5773738" y="3187266"/>
            <a:ext cx="550862" cy="1582738"/>
            <a:chOff x="1957" y="1440"/>
            <a:chExt cx="347" cy="997"/>
          </a:xfrm>
        </p:grpSpPr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1968" y="1440"/>
              <a:ext cx="336" cy="33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latin typeface="宋体" charset="-122"/>
                </a:rPr>
                <a:t>4</a:t>
              </a: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H="1">
              <a:off x="1957" y="1813"/>
              <a:ext cx="144" cy="624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3505200" y="3187266"/>
            <a:ext cx="1160463" cy="727075"/>
            <a:chOff x="528" y="1440"/>
            <a:chExt cx="731" cy="458"/>
          </a:xfrm>
        </p:grpSpPr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528" y="1440"/>
              <a:ext cx="347" cy="33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latin typeface="宋体" charset="-122"/>
                </a:rPr>
                <a:t>2</a:t>
              </a: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875" y="1658"/>
              <a:ext cx="384" cy="240"/>
            </a:xfrm>
            <a:prstGeom prst="line">
              <a:avLst/>
            </a:prstGeom>
            <a:noFill/>
            <a:ln w="5715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" name="Group 43"/>
          <p:cNvGrpSpPr>
            <a:grpSpLocks/>
          </p:cNvGrpSpPr>
          <p:nvPr/>
        </p:nvGrpSpPr>
        <p:grpSpPr bwMode="auto">
          <a:xfrm>
            <a:off x="3810000" y="3720666"/>
            <a:ext cx="609600" cy="1524000"/>
            <a:chOff x="720" y="1776"/>
            <a:chExt cx="384" cy="960"/>
          </a:xfrm>
        </p:grpSpPr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720" y="1776"/>
              <a:ext cx="144" cy="672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768" y="2400"/>
              <a:ext cx="336" cy="33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latin typeface="宋体" charset="-122"/>
                </a:rPr>
                <a:t>5</a:t>
              </a:r>
            </a:p>
          </p:txBody>
        </p:sp>
      </p:grpSp>
      <p:sp>
        <p:nvSpPr>
          <p:cNvPr id="48" name="Oval 46"/>
          <p:cNvSpPr>
            <a:spLocks noChangeArrowheads="1"/>
          </p:cNvSpPr>
          <p:nvPr/>
        </p:nvSpPr>
        <p:spPr bwMode="auto">
          <a:xfrm>
            <a:off x="4648200" y="2263558"/>
            <a:ext cx="533400" cy="533400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latin typeface="宋体" charset="-122"/>
              </a:rPr>
              <a:t>v</a:t>
            </a:r>
            <a:r>
              <a:rPr kumimoji="1" lang="en-US" altLang="zh-CN" sz="3200" b="1" baseline="-25000">
                <a:latin typeface="宋体" charset="-122"/>
              </a:rPr>
              <a:t>1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4120608" y="1856941"/>
            <a:ext cx="1817184" cy="980464"/>
            <a:chOff x="4152900" y="1947795"/>
            <a:chExt cx="1817184" cy="1069609"/>
          </a:xfrm>
          <a:solidFill>
            <a:srgbClr val="FF0000">
              <a:alpha val="24000"/>
            </a:srgbClr>
          </a:solidFill>
        </p:grpSpPr>
        <p:sp>
          <p:nvSpPr>
            <p:cNvPr id="2" name="椭圆 1"/>
            <p:cNvSpPr/>
            <p:nvPr/>
          </p:nvSpPr>
          <p:spPr bwMode="auto">
            <a:xfrm>
              <a:off x="4152900" y="2064327"/>
              <a:ext cx="1485900" cy="953077"/>
            </a:xfrm>
            <a:prstGeom prst="ellipse">
              <a:avLst/>
            </a:prstGeom>
            <a:grpFill/>
            <a:ln w="9525" cap="flat" cmpd="sng" algn="ctr">
              <a:solidFill>
                <a:srgbClr val="C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562600" y="1947795"/>
              <a:ext cx="4074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2590800" y="2889729"/>
            <a:ext cx="5461000" cy="2482371"/>
            <a:chOff x="4152900" y="878865"/>
            <a:chExt cx="3572352" cy="2138540"/>
          </a:xfrm>
          <a:solidFill>
            <a:schemeClr val="tx2">
              <a:lumMod val="60000"/>
              <a:lumOff val="40000"/>
              <a:alpha val="43000"/>
            </a:schemeClr>
          </a:solidFill>
        </p:grpSpPr>
        <p:sp>
          <p:nvSpPr>
            <p:cNvPr id="52" name="椭圆 51"/>
            <p:cNvSpPr/>
            <p:nvPr/>
          </p:nvSpPr>
          <p:spPr bwMode="auto">
            <a:xfrm>
              <a:off x="4152900" y="878865"/>
              <a:ext cx="3111500" cy="2138540"/>
            </a:xfrm>
            <a:prstGeom prst="ellipse">
              <a:avLst/>
            </a:prstGeom>
            <a:grpFill/>
            <a:ln w="9525" cap="flat" cmpd="sng" algn="ctr">
              <a:solidFill>
                <a:schemeClr val="tx2">
                  <a:lumMod val="75000"/>
                </a:schemeClr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38471" y="1087769"/>
              <a:ext cx="8867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kern="0" dirty="0" smtClean="0">
                  <a:latin typeface="Times New Roman" charset="0"/>
                  <a:ea typeface="宋体" charset="-122"/>
                </a:rPr>
                <a:t>  </a:t>
              </a:r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4349192" y="2148032"/>
            <a:ext cx="1445625" cy="2248478"/>
            <a:chOff x="4152900" y="2064327"/>
            <a:chExt cx="1852532" cy="953077"/>
          </a:xfrm>
          <a:solidFill>
            <a:srgbClr val="FF0000">
              <a:alpha val="24000"/>
            </a:srgbClr>
          </a:solidFill>
        </p:grpSpPr>
        <p:sp>
          <p:nvSpPr>
            <p:cNvPr id="58" name="椭圆 57"/>
            <p:cNvSpPr/>
            <p:nvPr/>
          </p:nvSpPr>
          <p:spPr bwMode="auto">
            <a:xfrm>
              <a:off x="4152900" y="2064327"/>
              <a:ext cx="1485900" cy="953077"/>
            </a:xfrm>
            <a:prstGeom prst="ellipse">
              <a:avLst/>
            </a:prstGeom>
            <a:grpFill/>
            <a:ln w="9525" cap="flat" cmpd="sng" algn="ctr">
              <a:solidFill>
                <a:srgbClr val="C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597949" y="2097996"/>
              <a:ext cx="40748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2466798" y="2988308"/>
            <a:ext cx="5886803" cy="2496591"/>
            <a:chOff x="2451100" y="2946400"/>
            <a:chExt cx="5886803" cy="2496591"/>
          </a:xfrm>
        </p:grpSpPr>
        <p:sp>
          <p:nvSpPr>
            <p:cNvPr id="50" name="任意形状 49"/>
            <p:cNvSpPr/>
            <p:nvPr/>
          </p:nvSpPr>
          <p:spPr bwMode="auto">
            <a:xfrm>
              <a:off x="2451100" y="2946400"/>
              <a:ext cx="4749800" cy="2496591"/>
            </a:xfrm>
            <a:custGeom>
              <a:avLst/>
              <a:gdLst>
                <a:gd name="connsiteX0" fmla="*/ 977900 w 4749800"/>
                <a:gd name="connsiteY0" fmla="*/ 25400 h 2496591"/>
                <a:gd name="connsiteX1" fmla="*/ 927100 w 4749800"/>
                <a:gd name="connsiteY1" fmla="*/ 38100 h 2496591"/>
                <a:gd name="connsiteX2" fmla="*/ 876300 w 4749800"/>
                <a:gd name="connsiteY2" fmla="*/ 63500 h 2496591"/>
                <a:gd name="connsiteX3" fmla="*/ 774700 w 4749800"/>
                <a:gd name="connsiteY3" fmla="*/ 76200 h 2496591"/>
                <a:gd name="connsiteX4" fmla="*/ 736600 w 4749800"/>
                <a:gd name="connsiteY4" fmla="*/ 88900 h 2496591"/>
                <a:gd name="connsiteX5" fmla="*/ 685800 w 4749800"/>
                <a:gd name="connsiteY5" fmla="*/ 101600 h 2496591"/>
                <a:gd name="connsiteX6" fmla="*/ 609600 w 4749800"/>
                <a:gd name="connsiteY6" fmla="*/ 152400 h 2496591"/>
                <a:gd name="connsiteX7" fmla="*/ 571500 w 4749800"/>
                <a:gd name="connsiteY7" fmla="*/ 177800 h 2496591"/>
                <a:gd name="connsiteX8" fmla="*/ 533400 w 4749800"/>
                <a:gd name="connsiteY8" fmla="*/ 203200 h 2496591"/>
                <a:gd name="connsiteX9" fmla="*/ 495300 w 4749800"/>
                <a:gd name="connsiteY9" fmla="*/ 241300 h 2496591"/>
                <a:gd name="connsiteX10" fmla="*/ 381000 w 4749800"/>
                <a:gd name="connsiteY10" fmla="*/ 342900 h 2496591"/>
                <a:gd name="connsiteX11" fmla="*/ 355600 w 4749800"/>
                <a:gd name="connsiteY11" fmla="*/ 381000 h 2496591"/>
                <a:gd name="connsiteX12" fmla="*/ 241300 w 4749800"/>
                <a:gd name="connsiteY12" fmla="*/ 508000 h 2496591"/>
                <a:gd name="connsiteX13" fmla="*/ 203200 w 4749800"/>
                <a:gd name="connsiteY13" fmla="*/ 584200 h 2496591"/>
                <a:gd name="connsiteX14" fmla="*/ 139700 w 4749800"/>
                <a:gd name="connsiteY14" fmla="*/ 673100 h 2496591"/>
                <a:gd name="connsiteX15" fmla="*/ 127000 w 4749800"/>
                <a:gd name="connsiteY15" fmla="*/ 723900 h 2496591"/>
                <a:gd name="connsiteX16" fmla="*/ 101600 w 4749800"/>
                <a:gd name="connsiteY16" fmla="*/ 762000 h 2496591"/>
                <a:gd name="connsiteX17" fmla="*/ 76200 w 4749800"/>
                <a:gd name="connsiteY17" fmla="*/ 838200 h 2496591"/>
                <a:gd name="connsiteX18" fmla="*/ 63500 w 4749800"/>
                <a:gd name="connsiteY18" fmla="*/ 876300 h 2496591"/>
                <a:gd name="connsiteX19" fmla="*/ 25400 w 4749800"/>
                <a:gd name="connsiteY19" fmla="*/ 990600 h 2496591"/>
                <a:gd name="connsiteX20" fmla="*/ 12700 w 4749800"/>
                <a:gd name="connsiteY20" fmla="*/ 1028700 h 2496591"/>
                <a:gd name="connsiteX21" fmla="*/ 0 w 4749800"/>
                <a:gd name="connsiteY21" fmla="*/ 1092200 h 2496591"/>
                <a:gd name="connsiteX22" fmla="*/ 25400 w 4749800"/>
                <a:gd name="connsiteY22" fmla="*/ 1295400 h 2496591"/>
                <a:gd name="connsiteX23" fmla="*/ 38100 w 4749800"/>
                <a:gd name="connsiteY23" fmla="*/ 1333500 h 2496591"/>
                <a:gd name="connsiteX24" fmla="*/ 50800 w 4749800"/>
                <a:gd name="connsiteY24" fmla="*/ 1384300 h 2496591"/>
                <a:gd name="connsiteX25" fmla="*/ 88900 w 4749800"/>
                <a:gd name="connsiteY25" fmla="*/ 1435100 h 2496591"/>
                <a:gd name="connsiteX26" fmla="*/ 127000 w 4749800"/>
                <a:gd name="connsiteY26" fmla="*/ 1524000 h 2496591"/>
                <a:gd name="connsiteX27" fmla="*/ 152400 w 4749800"/>
                <a:gd name="connsiteY27" fmla="*/ 1600200 h 2496591"/>
                <a:gd name="connsiteX28" fmla="*/ 177800 w 4749800"/>
                <a:gd name="connsiteY28" fmla="*/ 1676400 h 2496591"/>
                <a:gd name="connsiteX29" fmla="*/ 190500 w 4749800"/>
                <a:gd name="connsiteY29" fmla="*/ 1714500 h 2496591"/>
                <a:gd name="connsiteX30" fmla="*/ 203200 w 4749800"/>
                <a:gd name="connsiteY30" fmla="*/ 1752600 h 2496591"/>
                <a:gd name="connsiteX31" fmla="*/ 228600 w 4749800"/>
                <a:gd name="connsiteY31" fmla="*/ 1790700 h 2496591"/>
                <a:gd name="connsiteX32" fmla="*/ 254000 w 4749800"/>
                <a:gd name="connsiteY32" fmla="*/ 1854200 h 2496591"/>
                <a:gd name="connsiteX33" fmla="*/ 292100 w 4749800"/>
                <a:gd name="connsiteY33" fmla="*/ 1892300 h 2496591"/>
                <a:gd name="connsiteX34" fmla="*/ 393700 w 4749800"/>
                <a:gd name="connsiteY34" fmla="*/ 2006600 h 2496591"/>
                <a:gd name="connsiteX35" fmla="*/ 457200 w 4749800"/>
                <a:gd name="connsiteY35" fmla="*/ 2044700 h 2496591"/>
                <a:gd name="connsiteX36" fmla="*/ 584200 w 4749800"/>
                <a:gd name="connsiteY36" fmla="*/ 2120900 h 2496591"/>
                <a:gd name="connsiteX37" fmla="*/ 635000 w 4749800"/>
                <a:gd name="connsiteY37" fmla="*/ 2133600 h 2496591"/>
                <a:gd name="connsiteX38" fmla="*/ 774700 w 4749800"/>
                <a:gd name="connsiteY38" fmla="*/ 2184400 h 2496591"/>
                <a:gd name="connsiteX39" fmla="*/ 812800 w 4749800"/>
                <a:gd name="connsiteY39" fmla="*/ 2197100 h 2496591"/>
                <a:gd name="connsiteX40" fmla="*/ 863600 w 4749800"/>
                <a:gd name="connsiteY40" fmla="*/ 2222500 h 2496591"/>
                <a:gd name="connsiteX41" fmla="*/ 914400 w 4749800"/>
                <a:gd name="connsiteY41" fmla="*/ 2235200 h 2496591"/>
                <a:gd name="connsiteX42" fmla="*/ 990600 w 4749800"/>
                <a:gd name="connsiteY42" fmla="*/ 2260600 h 2496591"/>
                <a:gd name="connsiteX43" fmla="*/ 1054100 w 4749800"/>
                <a:gd name="connsiteY43" fmla="*/ 2273300 h 2496591"/>
                <a:gd name="connsiteX44" fmla="*/ 1104900 w 4749800"/>
                <a:gd name="connsiteY44" fmla="*/ 2286000 h 2496591"/>
                <a:gd name="connsiteX45" fmla="*/ 1181100 w 4749800"/>
                <a:gd name="connsiteY45" fmla="*/ 2298700 h 2496591"/>
                <a:gd name="connsiteX46" fmla="*/ 1231900 w 4749800"/>
                <a:gd name="connsiteY46" fmla="*/ 2311400 h 2496591"/>
                <a:gd name="connsiteX47" fmla="*/ 1371600 w 4749800"/>
                <a:gd name="connsiteY47" fmla="*/ 2336800 h 2496591"/>
                <a:gd name="connsiteX48" fmla="*/ 1422400 w 4749800"/>
                <a:gd name="connsiteY48" fmla="*/ 2349500 h 2496591"/>
                <a:gd name="connsiteX49" fmla="*/ 1511300 w 4749800"/>
                <a:gd name="connsiteY49" fmla="*/ 2374900 h 2496591"/>
                <a:gd name="connsiteX50" fmla="*/ 1638300 w 4749800"/>
                <a:gd name="connsiteY50" fmla="*/ 2387600 h 2496591"/>
                <a:gd name="connsiteX51" fmla="*/ 1701800 w 4749800"/>
                <a:gd name="connsiteY51" fmla="*/ 2400300 h 2496591"/>
                <a:gd name="connsiteX52" fmla="*/ 1879600 w 4749800"/>
                <a:gd name="connsiteY52" fmla="*/ 2425700 h 2496591"/>
                <a:gd name="connsiteX53" fmla="*/ 2184400 w 4749800"/>
                <a:gd name="connsiteY53" fmla="*/ 2463800 h 2496591"/>
                <a:gd name="connsiteX54" fmla="*/ 2717800 w 4749800"/>
                <a:gd name="connsiteY54" fmla="*/ 2476500 h 2496591"/>
                <a:gd name="connsiteX55" fmla="*/ 3429000 w 4749800"/>
                <a:gd name="connsiteY55" fmla="*/ 2476500 h 2496591"/>
                <a:gd name="connsiteX56" fmla="*/ 3594100 w 4749800"/>
                <a:gd name="connsiteY56" fmla="*/ 2425700 h 2496591"/>
                <a:gd name="connsiteX57" fmla="*/ 3670300 w 4749800"/>
                <a:gd name="connsiteY57" fmla="*/ 2400300 h 2496591"/>
                <a:gd name="connsiteX58" fmla="*/ 3733800 w 4749800"/>
                <a:gd name="connsiteY58" fmla="*/ 2362200 h 2496591"/>
                <a:gd name="connsiteX59" fmla="*/ 3810000 w 4749800"/>
                <a:gd name="connsiteY59" fmla="*/ 2336800 h 2496591"/>
                <a:gd name="connsiteX60" fmla="*/ 3860800 w 4749800"/>
                <a:gd name="connsiteY60" fmla="*/ 2298700 h 2496591"/>
                <a:gd name="connsiteX61" fmla="*/ 4013200 w 4749800"/>
                <a:gd name="connsiteY61" fmla="*/ 2222500 h 2496591"/>
                <a:gd name="connsiteX62" fmla="*/ 4089400 w 4749800"/>
                <a:gd name="connsiteY62" fmla="*/ 2146300 h 2496591"/>
                <a:gd name="connsiteX63" fmla="*/ 4178300 w 4749800"/>
                <a:gd name="connsiteY63" fmla="*/ 2057400 h 2496591"/>
                <a:gd name="connsiteX64" fmla="*/ 4229100 w 4749800"/>
                <a:gd name="connsiteY64" fmla="*/ 1981200 h 2496591"/>
                <a:gd name="connsiteX65" fmla="*/ 4305300 w 4749800"/>
                <a:gd name="connsiteY65" fmla="*/ 1905000 h 2496591"/>
                <a:gd name="connsiteX66" fmla="*/ 4356100 w 4749800"/>
                <a:gd name="connsiteY66" fmla="*/ 1828800 h 2496591"/>
                <a:gd name="connsiteX67" fmla="*/ 4406900 w 4749800"/>
                <a:gd name="connsiteY67" fmla="*/ 1752600 h 2496591"/>
                <a:gd name="connsiteX68" fmla="*/ 4495800 w 4749800"/>
                <a:gd name="connsiteY68" fmla="*/ 1663700 h 2496591"/>
                <a:gd name="connsiteX69" fmla="*/ 4559300 w 4749800"/>
                <a:gd name="connsiteY69" fmla="*/ 1562100 h 2496591"/>
                <a:gd name="connsiteX70" fmla="*/ 4724400 w 4749800"/>
                <a:gd name="connsiteY70" fmla="*/ 1320800 h 2496591"/>
                <a:gd name="connsiteX71" fmla="*/ 4749800 w 4749800"/>
                <a:gd name="connsiteY71" fmla="*/ 1244600 h 2496591"/>
                <a:gd name="connsiteX72" fmla="*/ 4737100 w 4749800"/>
                <a:gd name="connsiteY72" fmla="*/ 990600 h 2496591"/>
                <a:gd name="connsiteX73" fmla="*/ 4711700 w 4749800"/>
                <a:gd name="connsiteY73" fmla="*/ 952500 h 2496591"/>
                <a:gd name="connsiteX74" fmla="*/ 4648200 w 4749800"/>
                <a:gd name="connsiteY74" fmla="*/ 838200 h 2496591"/>
                <a:gd name="connsiteX75" fmla="*/ 4610100 w 4749800"/>
                <a:gd name="connsiteY75" fmla="*/ 812800 h 2496591"/>
                <a:gd name="connsiteX76" fmla="*/ 4546600 w 4749800"/>
                <a:gd name="connsiteY76" fmla="*/ 762000 h 2496591"/>
                <a:gd name="connsiteX77" fmla="*/ 4432300 w 4749800"/>
                <a:gd name="connsiteY77" fmla="*/ 685800 h 2496591"/>
                <a:gd name="connsiteX78" fmla="*/ 4330700 w 4749800"/>
                <a:gd name="connsiteY78" fmla="*/ 609600 h 2496591"/>
                <a:gd name="connsiteX79" fmla="*/ 4292600 w 4749800"/>
                <a:gd name="connsiteY79" fmla="*/ 584200 h 2496591"/>
                <a:gd name="connsiteX80" fmla="*/ 4178300 w 4749800"/>
                <a:gd name="connsiteY80" fmla="*/ 520700 h 2496591"/>
                <a:gd name="connsiteX81" fmla="*/ 4089400 w 4749800"/>
                <a:gd name="connsiteY81" fmla="*/ 457200 h 2496591"/>
                <a:gd name="connsiteX82" fmla="*/ 3962400 w 4749800"/>
                <a:gd name="connsiteY82" fmla="*/ 368300 h 2496591"/>
                <a:gd name="connsiteX83" fmla="*/ 3898900 w 4749800"/>
                <a:gd name="connsiteY83" fmla="*/ 330200 h 2496591"/>
                <a:gd name="connsiteX84" fmla="*/ 3797300 w 4749800"/>
                <a:gd name="connsiteY84" fmla="*/ 266700 h 2496591"/>
                <a:gd name="connsiteX85" fmla="*/ 3733800 w 4749800"/>
                <a:gd name="connsiteY85" fmla="*/ 215900 h 2496591"/>
                <a:gd name="connsiteX86" fmla="*/ 3695700 w 4749800"/>
                <a:gd name="connsiteY86" fmla="*/ 203200 h 2496591"/>
                <a:gd name="connsiteX87" fmla="*/ 3606800 w 4749800"/>
                <a:gd name="connsiteY87" fmla="*/ 139700 h 2496591"/>
                <a:gd name="connsiteX88" fmla="*/ 3479800 w 4749800"/>
                <a:gd name="connsiteY88" fmla="*/ 152400 h 2496591"/>
                <a:gd name="connsiteX89" fmla="*/ 3403600 w 4749800"/>
                <a:gd name="connsiteY89" fmla="*/ 190500 h 2496591"/>
                <a:gd name="connsiteX90" fmla="*/ 3365500 w 4749800"/>
                <a:gd name="connsiteY90" fmla="*/ 203200 h 2496591"/>
                <a:gd name="connsiteX91" fmla="*/ 3276600 w 4749800"/>
                <a:gd name="connsiteY91" fmla="*/ 317500 h 2496591"/>
                <a:gd name="connsiteX92" fmla="*/ 3251200 w 4749800"/>
                <a:gd name="connsiteY92" fmla="*/ 393700 h 2496591"/>
                <a:gd name="connsiteX93" fmla="*/ 3238500 w 4749800"/>
                <a:gd name="connsiteY93" fmla="*/ 495300 h 2496591"/>
                <a:gd name="connsiteX94" fmla="*/ 3225800 w 4749800"/>
                <a:gd name="connsiteY94" fmla="*/ 546100 h 2496591"/>
                <a:gd name="connsiteX95" fmla="*/ 3200400 w 4749800"/>
                <a:gd name="connsiteY95" fmla="*/ 736600 h 2496591"/>
                <a:gd name="connsiteX96" fmla="*/ 3187700 w 4749800"/>
                <a:gd name="connsiteY96" fmla="*/ 787400 h 2496591"/>
                <a:gd name="connsiteX97" fmla="*/ 3162300 w 4749800"/>
                <a:gd name="connsiteY97" fmla="*/ 914400 h 2496591"/>
                <a:gd name="connsiteX98" fmla="*/ 3149600 w 4749800"/>
                <a:gd name="connsiteY98" fmla="*/ 952500 h 2496591"/>
                <a:gd name="connsiteX99" fmla="*/ 3136900 w 4749800"/>
                <a:gd name="connsiteY99" fmla="*/ 1003300 h 2496591"/>
                <a:gd name="connsiteX100" fmla="*/ 3124200 w 4749800"/>
                <a:gd name="connsiteY100" fmla="*/ 1041400 h 2496591"/>
                <a:gd name="connsiteX101" fmla="*/ 3111500 w 4749800"/>
                <a:gd name="connsiteY101" fmla="*/ 1104900 h 2496591"/>
                <a:gd name="connsiteX102" fmla="*/ 3060700 w 4749800"/>
                <a:gd name="connsiteY102" fmla="*/ 1206500 h 2496591"/>
                <a:gd name="connsiteX103" fmla="*/ 3022600 w 4749800"/>
                <a:gd name="connsiteY103" fmla="*/ 1295400 h 2496591"/>
                <a:gd name="connsiteX104" fmla="*/ 2971800 w 4749800"/>
                <a:gd name="connsiteY104" fmla="*/ 1371600 h 2496591"/>
                <a:gd name="connsiteX105" fmla="*/ 2921000 w 4749800"/>
                <a:gd name="connsiteY105" fmla="*/ 1460500 h 2496591"/>
                <a:gd name="connsiteX106" fmla="*/ 2882900 w 4749800"/>
                <a:gd name="connsiteY106" fmla="*/ 1536700 h 2496591"/>
                <a:gd name="connsiteX107" fmla="*/ 2844800 w 4749800"/>
                <a:gd name="connsiteY107" fmla="*/ 1562100 h 2496591"/>
                <a:gd name="connsiteX108" fmla="*/ 2794000 w 4749800"/>
                <a:gd name="connsiteY108" fmla="*/ 1600200 h 2496591"/>
                <a:gd name="connsiteX109" fmla="*/ 2705100 w 4749800"/>
                <a:gd name="connsiteY109" fmla="*/ 1625600 h 2496591"/>
                <a:gd name="connsiteX110" fmla="*/ 2235200 w 4749800"/>
                <a:gd name="connsiteY110" fmla="*/ 1612900 h 2496591"/>
                <a:gd name="connsiteX111" fmla="*/ 2184400 w 4749800"/>
                <a:gd name="connsiteY111" fmla="*/ 1600200 h 2496591"/>
                <a:gd name="connsiteX112" fmla="*/ 2095500 w 4749800"/>
                <a:gd name="connsiteY112" fmla="*/ 1562100 h 2496591"/>
                <a:gd name="connsiteX113" fmla="*/ 2044700 w 4749800"/>
                <a:gd name="connsiteY113" fmla="*/ 1524000 h 2496591"/>
                <a:gd name="connsiteX114" fmla="*/ 1993900 w 4749800"/>
                <a:gd name="connsiteY114" fmla="*/ 1511300 h 2496591"/>
                <a:gd name="connsiteX115" fmla="*/ 1930400 w 4749800"/>
                <a:gd name="connsiteY115" fmla="*/ 1473200 h 2496591"/>
                <a:gd name="connsiteX116" fmla="*/ 1854200 w 4749800"/>
                <a:gd name="connsiteY116" fmla="*/ 1422400 h 2496591"/>
                <a:gd name="connsiteX117" fmla="*/ 1828800 w 4749800"/>
                <a:gd name="connsiteY117" fmla="*/ 1384300 h 2496591"/>
                <a:gd name="connsiteX118" fmla="*/ 1790700 w 4749800"/>
                <a:gd name="connsiteY118" fmla="*/ 1333500 h 2496591"/>
                <a:gd name="connsiteX119" fmla="*/ 1765300 w 4749800"/>
                <a:gd name="connsiteY119" fmla="*/ 1282700 h 2496591"/>
                <a:gd name="connsiteX120" fmla="*/ 1752600 w 4749800"/>
                <a:gd name="connsiteY120" fmla="*/ 1219200 h 2496591"/>
                <a:gd name="connsiteX121" fmla="*/ 1727200 w 4749800"/>
                <a:gd name="connsiteY121" fmla="*/ 1181100 h 2496591"/>
                <a:gd name="connsiteX122" fmla="*/ 1714500 w 4749800"/>
                <a:gd name="connsiteY122" fmla="*/ 1117600 h 2496591"/>
                <a:gd name="connsiteX123" fmla="*/ 1701800 w 4749800"/>
                <a:gd name="connsiteY123" fmla="*/ 1079500 h 2496591"/>
                <a:gd name="connsiteX124" fmla="*/ 1676400 w 4749800"/>
                <a:gd name="connsiteY124" fmla="*/ 965200 h 2496591"/>
                <a:gd name="connsiteX125" fmla="*/ 1663700 w 4749800"/>
                <a:gd name="connsiteY125" fmla="*/ 876300 h 2496591"/>
                <a:gd name="connsiteX126" fmla="*/ 1689100 w 4749800"/>
                <a:gd name="connsiteY126" fmla="*/ 571500 h 2496591"/>
                <a:gd name="connsiteX127" fmla="*/ 1651000 w 4749800"/>
                <a:gd name="connsiteY127" fmla="*/ 254000 h 2496591"/>
                <a:gd name="connsiteX128" fmla="*/ 1638300 w 4749800"/>
                <a:gd name="connsiteY128" fmla="*/ 215900 h 2496591"/>
                <a:gd name="connsiteX129" fmla="*/ 1600200 w 4749800"/>
                <a:gd name="connsiteY129" fmla="*/ 177800 h 2496591"/>
                <a:gd name="connsiteX130" fmla="*/ 1511300 w 4749800"/>
                <a:gd name="connsiteY130" fmla="*/ 76200 h 2496591"/>
                <a:gd name="connsiteX131" fmla="*/ 1435100 w 4749800"/>
                <a:gd name="connsiteY131" fmla="*/ 25400 h 2496591"/>
                <a:gd name="connsiteX132" fmla="*/ 1397000 w 4749800"/>
                <a:gd name="connsiteY132" fmla="*/ 0 h 2496591"/>
                <a:gd name="connsiteX133" fmla="*/ 1054100 w 4749800"/>
                <a:gd name="connsiteY133" fmla="*/ 12700 h 2496591"/>
                <a:gd name="connsiteX134" fmla="*/ 977900 w 4749800"/>
                <a:gd name="connsiteY134" fmla="*/ 25400 h 249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4749800" h="2496591">
                  <a:moveTo>
                    <a:pt x="977900" y="25400"/>
                  </a:moveTo>
                  <a:cubicBezTo>
                    <a:pt x="956733" y="29633"/>
                    <a:pt x="943443" y="31971"/>
                    <a:pt x="927100" y="38100"/>
                  </a:cubicBezTo>
                  <a:cubicBezTo>
                    <a:pt x="909373" y="44747"/>
                    <a:pt x="894667" y="58908"/>
                    <a:pt x="876300" y="63500"/>
                  </a:cubicBezTo>
                  <a:cubicBezTo>
                    <a:pt x="843189" y="71778"/>
                    <a:pt x="808567" y="71967"/>
                    <a:pt x="774700" y="76200"/>
                  </a:cubicBezTo>
                  <a:cubicBezTo>
                    <a:pt x="762000" y="80433"/>
                    <a:pt x="749472" y="85222"/>
                    <a:pt x="736600" y="88900"/>
                  </a:cubicBezTo>
                  <a:cubicBezTo>
                    <a:pt x="719817" y="93695"/>
                    <a:pt x="701412" y="93794"/>
                    <a:pt x="685800" y="101600"/>
                  </a:cubicBezTo>
                  <a:cubicBezTo>
                    <a:pt x="658496" y="115252"/>
                    <a:pt x="635000" y="135467"/>
                    <a:pt x="609600" y="152400"/>
                  </a:cubicBezTo>
                  <a:lnTo>
                    <a:pt x="571500" y="177800"/>
                  </a:lnTo>
                  <a:cubicBezTo>
                    <a:pt x="558800" y="186267"/>
                    <a:pt x="544193" y="192407"/>
                    <a:pt x="533400" y="203200"/>
                  </a:cubicBezTo>
                  <a:cubicBezTo>
                    <a:pt x="520700" y="215900"/>
                    <a:pt x="509098" y="229802"/>
                    <a:pt x="495300" y="241300"/>
                  </a:cubicBezTo>
                  <a:cubicBezTo>
                    <a:pt x="438039" y="289018"/>
                    <a:pt x="442749" y="250277"/>
                    <a:pt x="381000" y="342900"/>
                  </a:cubicBezTo>
                  <a:cubicBezTo>
                    <a:pt x="372533" y="355600"/>
                    <a:pt x="365741" y="369592"/>
                    <a:pt x="355600" y="381000"/>
                  </a:cubicBezTo>
                  <a:cubicBezTo>
                    <a:pt x="209733" y="545101"/>
                    <a:pt x="333185" y="385487"/>
                    <a:pt x="241300" y="508000"/>
                  </a:cubicBezTo>
                  <a:cubicBezTo>
                    <a:pt x="228572" y="546185"/>
                    <a:pt x="230555" y="551374"/>
                    <a:pt x="203200" y="584200"/>
                  </a:cubicBezTo>
                  <a:cubicBezTo>
                    <a:pt x="159109" y="637110"/>
                    <a:pt x="165336" y="604736"/>
                    <a:pt x="139700" y="673100"/>
                  </a:cubicBezTo>
                  <a:cubicBezTo>
                    <a:pt x="133571" y="689443"/>
                    <a:pt x="133876" y="707857"/>
                    <a:pt x="127000" y="723900"/>
                  </a:cubicBezTo>
                  <a:cubicBezTo>
                    <a:pt x="120987" y="737929"/>
                    <a:pt x="107799" y="748052"/>
                    <a:pt x="101600" y="762000"/>
                  </a:cubicBezTo>
                  <a:cubicBezTo>
                    <a:pt x="90726" y="786466"/>
                    <a:pt x="84667" y="812800"/>
                    <a:pt x="76200" y="838200"/>
                  </a:cubicBezTo>
                  <a:lnTo>
                    <a:pt x="63500" y="876300"/>
                  </a:lnTo>
                  <a:lnTo>
                    <a:pt x="25400" y="990600"/>
                  </a:lnTo>
                  <a:cubicBezTo>
                    <a:pt x="21167" y="1003300"/>
                    <a:pt x="15325" y="1015573"/>
                    <a:pt x="12700" y="1028700"/>
                  </a:cubicBezTo>
                  <a:lnTo>
                    <a:pt x="0" y="1092200"/>
                  </a:lnTo>
                  <a:cubicBezTo>
                    <a:pt x="6388" y="1156081"/>
                    <a:pt x="11077" y="1230946"/>
                    <a:pt x="25400" y="1295400"/>
                  </a:cubicBezTo>
                  <a:cubicBezTo>
                    <a:pt x="28304" y="1308468"/>
                    <a:pt x="34422" y="1320628"/>
                    <a:pt x="38100" y="1333500"/>
                  </a:cubicBezTo>
                  <a:cubicBezTo>
                    <a:pt x="42895" y="1350283"/>
                    <a:pt x="42994" y="1368688"/>
                    <a:pt x="50800" y="1384300"/>
                  </a:cubicBezTo>
                  <a:cubicBezTo>
                    <a:pt x="60266" y="1403232"/>
                    <a:pt x="76200" y="1418167"/>
                    <a:pt x="88900" y="1435100"/>
                  </a:cubicBezTo>
                  <a:cubicBezTo>
                    <a:pt x="122495" y="1569481"/>
                    <a:pt x="76883" y="1411236"/>
                    <a:pt x="127000" y="1524000"/>
                  </a:cubicBezTo>
                  <a:cubicBezTo>
                    <a:pt x="137874" y="1548466"/>
                    <a:pt x="143933" y="1574800"/>
                    <a:pt x="152400" y="1600200"/>
                  </a:cubicBezTo>
                  <a:lnTo>
                    <a:pt x="177800" y="16764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211667" y="1765300"/>
                    <a:pt x="221774" y="1777048"/>
                    <a:pt x="228600" y="1790700"/>
                  </a:cubicBezTo>
                  <a:cubicBezTo>
                    <a:pt x="238795" y="1811090"/>
                    <a:pt x="241918" y="1834868"/>
                    <a:pt x="254000" y="1854200"/>
                  </a:cubicBezTo>
                  <a:cubicBezTo>
                    <a:pt x="263519" y="1869430"/>
                    <a:pt x="280602" y="1878502"/>
                    <a:pt x="292100" y="1892300"/>
                  </a:cubicBezTo>
                  <a:cubicBezTo>
                    <a:pt x="335445" y="1944314"/>
                    <a:pt x="311368" y="1957201"/>
                    <a:pt x="393700" y="2006600"/>
                  </a:cubicBezTo>
                  <a:cubicBezTo>
                    <a:pt x="414867" y="2019300"/>
                    <a:pt x="436375" y="2031448"/>
                    <a:pt x="457200" y="2044700"/>
                  </a:cubicBezTo>
                  <a:cubicBezTo>
                    <a:pt x="499582" y="2071670"/>
                    <a:pt x="536838" y="2103139"/>
                    <a:pt x="584200" y="2120900"/>
                  </a:cubicBezTo>
                  <a:cubicBezTo>
                    <a:pt x="600543" y="2127029"/>
                    <a:pt x="618282" y="2128584"/>
                    <a:pt x="635000" y="2133600"/>
                  </a:cubicBezTo>
                  <a:cubicBezTo>
                    <a:pt x="723939" y="2160282"/>
                    <a:pt x="693909" y="2154103"/>
                    <a:pt x="774700" y="2184400"/>
                  </a:cubicBezTo>
                  <a:cubicBezTo>
                    <a:pt x="787235" y="2189100"/>
                    <a:pt x="800495" y="2191827"/>
                    <a:pt x="812800" y="2197100"/>
                  </a:cubicBezTo>
                  <a:cubicBezTo>
                    <a:pt x="830201" y="2204558"/>
                    <a:pt x="845873" y="2215853"/>
                    <a:pt x="863600" y="2222500"/>
                  </a:cubicBezTo>
                  <a:cubicBezTo>
                    <a:pt x="879943" y="2228629"/>
                    <a:pt x="897682" y="2230184"/>
                    <a:pt x="914400" y="2235200"/>
                  </a:cubicBezTo>
                  <a:cubicBezTo>
                    <a:pt x="940045" y="2242893"/>
                    <a:pt x="964346" y="2255349"/>
                    <a:pt x="990600" y="2260600"/>
                  </a:cubicBezTo>
                  <a:cubicBezTo>
                    <a:pt x="1011767" y="2264833"/>
                    <a:pt x="1033028" y="2268617"/>
                    <a:pt x="1054100" y="2273300"/>
                  </a:cubicBezTo>
                  <a:cubicBezTo>
                    <a:pt x="1071139" y="2277086"/>
                    <a:pt x="1087784" y="2282577"/>
                    <a:pt x="1104900" y="2286000"/>
                  </a:cubicBezTo>
                  <a:cubicBezTo>
                    <a:pt x="1130150" y="2291050"/>
                    <a:pt x="1155850" y="2293650"/>
                    <a:pt x="1181100" y="2298700"/>
                  </a:cubicBezTo>
                  <a:cubicBezTo>
                    <a:pt x="1198216" y="2302123"/>
                    <a:pt x="1214784" y="2307977"/>
                    <a:pt x="1231900" y="2311400"/>
                  </a:cubicBezTo>
                  <a:cubicBezTo>
                    <a:pt x="1369758" y="2338972"/>
                    <a:pt x="1249012" y="2309558"/>
                    <a:pt x="1371600" y="2336800"/>
                  </a:cubicBezTo>
                  <a:cubicBezTo>
                    <a:pt x="1388639" y="2340586"/>
                    <a:pt x="1405561" y="2344907"/>
                    <a:pt x="1422400" y="2349500"/>
                  </a:cubicBezTo>
                  <a:cubicBezTo>
                    <a:pt x="1452133" y="2357609"/>
                    <a:pt x="1480950" y="2369544"/>
                    <a:pt x="1511300" y="2374900"/>
                  </a:cubicBezTo>
                  <a:cubicBezTo>
                    <a:pt x="1553197" y="2382294"/>
                    <a:pt x="1596129" y="2381977"/>
                    <a:pt x="1638300" y="2387600"/>
                  </a:cubicBezTo>
                  <a:cubicBezTo>
                    <a:pt x="1659696" y="2390453"/>
                    <a:pt x="1680478" y="2396933"/>
                    <a:pt x="1701800" y="2400300"/>
                  </a:cubicBezTo>
                  <a:cubicBezTo>
                    <a:pt x="1760936" y="2409637"/>
                    <a:pt x="1820546" y="2415858"/>
                    <a:pt x="1879600" y="2425700"/>
                  </a:cubicBezTo>
                  <a:cubicBezTo>
                    <a:pt x="2008776" y="2447229"/>
                    <a:pt x="2053435" y="2458949"/>
                    <a:pt x="2184400" y="2463800"/>
                  </a:cubicBezTo>
                  <a:cubicBezTo>
                    <a:pt x="2362129" y="2470383"/>
                    <a:pt x="2540000" y="2472267"/>
                    <a:pt x="2717800" y="2476500"/>
                  </a:cubicBezTo>
                  <a:cubicBezTo>
                    <a:pt x="3011904" y="2503237"/>
                    <a:pt x="2954851" y="2503339"/>
                    <a:pt x="3429000" y="2476500"/>
                  </a:cubicBezTo>
                  <a:cubicBezTo>
                    <a:pt x="3492183" y="2472924"/>
                    <a:pt x="3537719" y="2446202"/>
                    <a:pt x="3594100" y="2425700"/>
                  </a:cubicBezTo>
                  <a:cubicBezTo>
                    <a:pt x="3619262" y="2416550"/>
                    <a:pt x="3647342" y="2414075"/>
                    <a:pt x="3670300" y="2400300"/>
                  </a:cubicBezTo>
                  <a:cubicBezTo>
                    <a:pt x="3691467" y="2387600"/>
                    <a:pt x="3711328" y="2372414"/>
                    <a:pt x="3733800" y="2362200"/>
                  </a:cubicBezTo>
                  <a:cubicBezTo>
                    <a:pt x="3758174" y="2351121"/>
                    <a:pt x="3810000" y="2336800"/>
                    <a:pt x="3810000" y="2336800"/>
                  </a:cubicBezTo>
                  <a:cubicBezTo>
                    <a:pt x="3826933" y="2324100"/>
                    <a:pt x="3841868" y="2308166"/>
                    <a:pt x="3860800" y="2298700"/>
                  </a:cubicBezTo>
                  <a:cubicBezTo>
                    <a:pt x="3956962" y="2250619"/>
                    <a:pt x="3881657" y="2354043"/>
                    <a:pt x="4013200" y="2222500"/>
                  </a:cubicBezTo>
                  <a:cubicBezTo>
                    <a:pt x="4038600" y="2197100"/>
                    <a:pt x="4066960" y="2174350"/>
                    <a:pt x="4089400" y="2146300"/>
                  </a:cubicBezTo>
                  <a:cubicBezTo>
                    <a:pt x="4149735" y="2070881"/>
                    <a:pt x="4117646" y="2097836"/>
                    <a:pt x="4178300" y="2057400"/>
                  </a:cubicBezTo>
                  <a:cubicBezTo>
                    <a:pt x="4195233" y="2032000"/>
                    <a:pt x="4209557" y="2004651"/>
                    <a:pt x="4229100" y="1981200"/>
                  </a:cubicBezTo>
                  <a:cubicBezTo>
                    <a:pt x="4252096" y="1953605"/>
                    <a:pt x="4285375" y="1934888"/>
                    <a:pt x="4305300" y="1905000"/>
                  </a:cubicBezTo>
                  <a:lnTo>
                    <a:pt x="4356100" y="1828800"/>
                  </a:lnTo>
                  <a:cubicBezTo>
                    <a:pt x="4373033" y="1803400"/>
                    <a:pt x="4385314" y="1774186"/>
                    <a:pt x="4406900" y="1752600"/>
                  </a:cubicBezTo>
                  <a:cubicBezTo>
                    <a:pt x="4436533" y="1722967"/>
                    <a:pt x="4469620" y="1696425"/>
                    <a:pt x="4495800" y="1663700"/>
                  </a:cubicBezTo>
                  <a:cubicBezTo>
                    <a:pt x="4520749" y="1632514"/>
                    <a:pt x="4536674" y="1595010"/>
                    <a:pt x="4559300" y="1562100"/>
                  </a:cubicBezTo>
                  <a:cubicBezTo>
                    <a:pt x="4598052" y="1505734"/>
                    <a:pt x="4704779" y="1379664"/>
                    <a:pt x="4724400" y="1320800"/>
                  </a:cubicBezTo>
                  <a:lnTo>
                    <a:pt x="4749800" y="1244600"/>
                  </a:lnTo>
                  <a:cubicBezTo>
                    <a:pt x="4745567" y="1159933"/>
                    <a:pt x="4748064" y="1074660"/>
                    <a:pt x="4737100" y="990600"/>
                  </a:cubicBezTo>
                  <a:cubicBezTo>
                    <a:pt x="4735126" y="975465"/>
                    <a:pt x="4718526" y="966152"/>
                    <a:pt x="4711700" y="952500"/>
                  </a:cubicBezTo>
                  <a:cubicBezTo>
                    <a:pt x="4688540" y="906180"/>
                    <a:pt x="4708265" y="878243"/>
                    <a:pt x="4648200" y="838200"/>
                  </a:cubicBezTo>
                  <a:cubicBezTo>
                    <a:pt x="4635500" y="829733"/>
                    <a:pt x="4622311" y="821958"/>
                    <a:pt x="4610100" y="812800"/>
                  </a:cubicBezTo>
                  <a:cubicBezTo>
                    <a:pt x="4588415" y="796536"/>
                    <a:pt x="4568658" y="777755"/>
                    <a:pt x="4546600" y="762000"/>
                  </a:cubicBezTo>
                  <a:cubicBezTo>
                    <a:pt x="4509339" y="735385"/>
                    <a:pt x="4468932" y="713274"/>
                    <a:pt x="4432300" y="685800"/>
                  </a:cubicBezTo>
                  <a:cubicBezTo>
                    <a:pt x="4398433" y="660400"/>
                    <a:pt x="4365923" y="633082"/>
                    <a:pt x="4330700" y="609600"/>
                  </a:cubicBezTo>
                  <a:cubicBezTo>
                    <a:pt x="4318000" y="601133"/>
                    <a:pt x="4306252" y="591026"/>
                    <a:pt x="4292600" y="584200"/>
                  </a:cubicBezTo>
                  <a:cubicBezTo>
                    <a:pt x="4193599" y="534700"/>
                    <a:pt x="4338473" y="640830"/>
                    <a:pt x="4178300" y="520700"/>
                  </a:cubicBezTo>
                  <a:cubicBezTo>
                    <a:pt x="4012278" y="396184"/>
                    <a:pt x="4219394" y="550053"/>
                    <a:pt x="4089400" y="457200"/>
                  </a:cubicBezTo>
                  <a:cubicBezTo>
                    <a:pt x="4004998" y="396913"/>
                    <a:pt x="4069452" y="436424"/>
                    <a:pt x="3962400" y="368300"/>
                  </a:cubicBezTo>
                  <a:cubicBezTo>
                    <a:pt x="3941575" y="355048"/>
                    <a:pt x="3918175" y="345620"/>
                    <a:pt x="3898900" y="330200"/>
                  </a:cubicBezTo>
                  <a:cubicBezTo>
                    <a:pt x="3824947" y="271037"/>
                    <a:pt x="3861116" y="287972"/>
                    <a:pt x="3797300" y="266700"/>
                  </a:cubicBezTo>
                  <a:cubicBezTo>
                    <a:pt x="3776133" y="249767"/>
                    <a:pt x="3756786" y="230266"/>
                    <a:pt x="3733800" y="215900"/>
                  </a:cubicBezTo>
                  <a:cubicBezTo>
                    <a:pt x="3722448" y="208805"/>
                    <a:pt x="3706593" y="210981"/>
                    <a:pt x="3695700" y="203200"/>
                  </a:cubicBezTo>
                  <a:cubicBezTo>
                    <a:pt x="3590234" y="127867"/>
                    <a:pt x="3692886" y="168395"/>
                    <a:pt x="3606800" y="139700"/>
                  </a:cubicBezTo>
                  <a:cubicBezTo>
                    <a:pt x="3564467" y="143933"/>
                    <a:pt x="3521850" y="145931"/>
                    <a:pt x="3479800" y="152400"/>
                  </a:cubicBezTo>
                  <a:cubicBezTo>
                    <a:pt x="3433691" y="159494"/>
                    <a:pt x="3445461" y="169570"/>
                    <a:pt x="3403600" y="190500"/>
                  </a:cubicBezTo>
                  <a:cubicBezTo>
                    <a:pt x="3391626" y="196487"/>
                    <a:pt x="3378200" y="198967"/>
                    <a:pt x="3365500" y="203200"/>
                  </a:cubicBezTo>
                  <a:cubicBezTo>
                    <a:pt x="3332626" y="236074"/>
                    <a:pt x="3291791" y="271928"/>
                    <a:pt x="3276600" y="317500"/>
                  </a:cubicBezTo>
                  <a:lnTo>
                    <a:pt x="3251200" y="393700"/>
                  </a:lnTo>
                  <a:cubicBezTo>
                    <a:pt x="3246967" y="427567"/>
                    <a:pt x="3244111" y="461634"/>
                    <a:pt x="3238500" y="495300"/>
                  </a:cubicBezTo>
                  <a:cubicBezTo>
                    <a:pt x="3235631" y="512517"/>
                    <a:pt x="3228922" y="528927"/>
                    <a:pt x="3225800" y="546100"/>
                  </a:cubicBezTo>
                  <a:cubicBezTo>
                    <a:pt x="3203273" y="669997"/>
                    <a:pt x="3222514" y="603918"/>
                    <a:pt x="3200400" y="736600"/>
                  </a:cubicBezTo>
                  <a:cubicBezTo>
                    <a:pt x="3197531" y="753817"/>
                    <a:pt x="3191357" y="770333"/>
                    <a:pt x="3187700" y="787400"/>
                  </a:cubicBezTo>
                  <a:cubicBezTo>
                    <a:pt x="3178654" y="829613"/>
                    <a:pt x="3175952" y="873444"/>
                    <a:pt x="3162300" y="914400"/>
                  </a:cubicBezTo>
                  <a:cubicBezTo>
                    <a:pt x="3158067" y="927100"/>
                    <a:pt x="3153278" y="939628"/>
                    <a:pt x="3149600" y="952500"/>
                  </a:cubicBezTo>
                  <a:cubicBezTo>
                    <a:pt x="3144805" y="969283"/>
                    <a:pt x="3141695" y="986517"/>
                    <a:pt x="3136900" y="1003300"/>
                  </a:cubicBezTo>
                  <a:cubicBezTo>
                    <a:pt x="3133222" y="1016172"/>
                    <a:pt x="3127447" y="1028413"/>
                    <a:pt x="3124200" y="1041400"/>
                  </a:cubicBezTo>
                  <a:cubicBezTo>
                    <a:pt x="3118965" y="1062341"/>
                    <a:pt x="3119249" y="1084753"/>
                    <a:pt x="3111500" y="1104900"/>
                  </a:cubicBezTo>
                  <a:cubicBezTo>
                    <a:pt x="3097908" y="1140240"/>
                    <a:pt x="3072674" y="1170579"/>
                    <a:pt x="3060700" y="1206500"/>
                  </a:cubicBezTo>
                  <a:cubicBezTo>
                    <a:pt x="3047562" y="1245915"/>
                    <a:pt x="3046140" y="1256166"/>
                    <a:pt x="3022600" y="1295400"/>
                  </a:cubicBezTo>
                  <a:cubicBezTo>
                    <a:pt x="3006894" y="1321577"/>
                    <a:pt x="2981453" y="1342640"/>
                    <a:pt x="2971800" y="1371600"/>
                  </a:cubicBezTo>
                  <a:cubicBezTo>
                    <a:pt x="2952407" y="1429780"/>
                    <a:pt x="2967132" y="1398990"/>
                    <a:pt x="2921000" y="1460500"/>
                  </a:cubicBezTo>
                  <a:cubicBezTo>
                    <a:pt x="2910671" y="1491488"/>
                    <a:pt x="2907519" y="1512081"/>
                    <a:pt x="2882900" y="1536700"/>
                  </a:cubicBezTo>
                  <a:cubicBezTo>
                    <a:pt x="2872107" y="1547493"/>
                    <a:pt x="2857220" y="1553228"/>
                    <a:pt x="2844800" y="1562100"/>
                  </a:cubicBezTo>
                  <a:cubicBezTo>
                    <a:pt x="2827576" y="1574403"/>
                    <a:pt x="2812378" y="1589698"/>
                    <a:pt x="2794000" y="1600200"/>
                  </a:cubicBezTo>
                  <a:cubicBezTo>
                    <a:pt x="2779829" y="1608298"/>
                    <a:pt x="2716097" y="1622851"/>
                    <a:pt x="2705100" y="1625600"/>
                  </a:cubicBezTo>
                  <a:cubicBezTo>
                    <a:pt x="2548467" y="1621367"/>
                    <a:pt x="2391704" y="1620534"/>
                    <a:pt x="2235200" y="1612900"/>
                  </a:cubicBezTo>
                  <a:cubicBezTo>
                    <a:pt x="2217766" y="1612050"/>
                    <a:pt x="2201183" y="1604995"/>
                    <a:pt x="2184400" y="1600200"/>
                  </a:cubicBezTo>
                  <a:cubicBezTo>
                    <a:pt x="2152561" y="1591103"/>
                    <a:pt x="2124019" y="1579925"/>
                    <a:pt x="2095500" y="1562100"/>
                  </a:cubicBezTo>
                  <a:cubicBezTo>
                    <a:pt x="2077551" y="1550882"/>
                    <a:pt x="2063632" y="1533466"/>
                    <a:pt x="2044700" y="1524000"/>
                  </a:cubicBezTo>
                  <a:cubicBezTo>
                    <a:pt x="2029088" y="1516194"/>
                    <a:pt x="2010833" y="1515533"/>
                    <a:pt x="1993900" y="1511300"/>
                  </a:cubicBezTo>
                  <a:cubicBezTo>
                    <a:pt x="1972733" y="1498600"/>
                    <a:pt x="1951225" y="1486452"/>
                    <a:pt x="1930400" y="1473200"/>
                  </a:cubicBezTo>
                  <a:cubicBezTo>
                    <a:pt x="1904646" y="1456811"/>
                    <a:pt x="1854200" y="1422400"/>
                    <a:pt x="1854200" y="1422400"/>
                  </a:cubicBezTo>
                  <a:cubicBezTo>
                    <a:pt x="1845733" y="1409700"/>
                    <a:pt x="1837672" y="1396720"/>
                    <a:pt x="1828800" y="1384300"/>
                  </a:cubicBezTo>
                  <a:cubicBezTo>
                    <a:pt x="1816497" y="1367076"/>
                    <a:pt x="1801918" y="1351449"/>
                    <a:pt x="1790700" y="1333500"/>
                  </a:cubicBezTo>
                  <a:cubicBezTo>
                    <a:pt x="1780666" y="1317446"/>
                    <a:pt x="1773767" y="1299633"/>
                    <a:pt x="1765300" y="1282700"/>
                  </a:cubicBezTo>
                  <a:cubicBezTo>
                    <a:pt x="1761067" y="1261533"/>
                    <a:pt x="1760179" y="1239411"/>
                    <a:pt x="1752600" y="1219200"/>
                  </a:cubicBezTo>
                  <a:cubicBezTo>
                    <a:pt x="1747241" y="1204908"/>
                    <a:pt x="1732559" y="1195392"/>
                    <a:pt x="1727200" y="1181100"/>
                  </a:cubicBezTo>
                  <a:cubicBezTo>
                    <a:pt x="1719621" y="1160889"/>
                    <a:pt x="1719735" y="1138541"/>
                    <a:pt x="1714500" y="1117600"/>
                  </a:cubicBezTo>
                  <a:cubicBezTo>
                    <a:pt x="1711253" y="1104613"/>
                    <a:pt x="1704704" y="1092568"/>
                    <a:pt x="1701800" y="1079500"/>
                  </a:cubicBezTo>
                  <a:cubicBezTo>
                    <a:pt x="1671998" y="945393"/>
                    <a:pt x="1704990" y="1050969"/>
                    <a:pt x="1676400" y="965200"/>
                  </a:cubicBezTo>
                  <a:cubicBezTo>
                    <a:pt x="1672167" y="935567"/>
                    <a:pt x="1663700" y="906234"/>
                    <a:pt x="1663700" y="876300"/>
                  </a:cubicBezTo>
                  <a:cubicBezTo>
                    <a:pt x="1663700" y="757668"/>
                    <a:pt x="1675440" y="680780"/>
                    <a:pt x="1689100" y="571500"/>
                  </a:cubicBezTo>
                  <a:cubicBezTo>
                    <a:pt x="1680676" y="428291"/>
                    <a:pt x="1690821" y="373464"/>
                    <a:pt x="1651000" y="254000"/>
                  </a:cubicBezTo>
                  <a:cubicBezTo>
                    <a:pt x="1646767" y="241300"/>
                    <a:pt x="1645726" y="227039"/>
                    <a:pt x="1638300" y="215900"/>
                  </a:cubicBezTo>
                  <a:cubicBezTo>
                    <a:pt x="1628337" y="200956"/>
                    <a:pt x="1611698" y="191598"/>
                    <a:pt x="1600200" y="177800"/>
                  </a:cubicBezTo>
                  <a:cubicBezTo>
                    <a:pt x="1543231" y="109437"/>
                    <a:pt x="1614941" y="160997"/>
                    <a:pt x="1511300" y="76200"/>
                  </a:cubicBezTo>
                  <a:cubicBezTo>
                    <a:pt x="1487673" y="56869"/>
                    <a:pt x="1460500" y="42333"/>
                    <a:pt x="1435100" y="25400"/>
                  </a:cubicBezTo>
                  <a:lnTo>
                    <a:pt x="1397000" y="0"/>
                  </a:lnTo>
                  <a:cubicBezTo>
                    <a:pt x="1282700" y="4233"/>
                    <a:pt x="1168256" y="5565"/>
                    <a:pt x="1054100" y="12700"/>
                  </a:cubicBezTo>
                  <a:cubicBezTo>
                    <a:pt x="797766" y="28721"/>
                    <a:pt x="999067" y="21167"/>
                    <a:pt x="977900" y="254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59000"/>
              </a:schemeClr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982294" y="3700713"/>
              <a:ext cx="1355609" cy="53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kern="0" dirty="0" smtClean="0">
                  <a:latin typeface="Times New Roman" charset="0"/>
                  <a:ea typeface="宋体" charset="-122"/>
                </a:rPr>
                <a:t>  </a:t>
              </a:r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3365500" y="3097380"/>
            <a:ext cx="4307152" cy="2705675"/>
            <a:chOff x="3365500" y="3097380"/>
            <a:chExt cx="4307152" cy="2705675"/>
          </a:xfrm>
        </p:grpSpPr>
        <p:sp>
          <p:nvSpPr>
            <p:cNvPr id="63" name="任意形状 62"/>
            <p:cNvSpPr/>
            <p:nvPr/>
          </p:nvSpPr>
          <p:spPr bwMode="auto">
            <a:xfrm>
              <a:off x="3365500" y="3097380"/>
              <a:ext cx="3200400" cy="2668420"/>
            </a:xfrm>
            <a:custGeom>
              <a:avLst/>
              <a:gdLst>
                <a:gd name="connsiteX0" fmla="*/ 2413000 w 3200400"/>
                <a:gd name="connsiteY0" fmla="*/ 509420 h 2668420"/>
                <a:gd name="connsiteX1" fmla="*/ 2451100 w 3200400"/>
                <a:gd name="connsiteY1" fmla="*/ 395120 h 2668420"/>
                <a:gd name="connsiteX2" fmla="*/ 2463800 w 3200400"/>
                <a:gd name="connsiteY2" fmla="*/ 357020 h 2668420"/>
                <a:gd name="connsiteX3" fmla="*/ 2501900 w 3200400"/>
                <a:gd name="connsiteY3" fmla="*/ 217320 h 2668420"/>
                <a:gd name="connsiteX4" fmla="*/ 2540000 w 3200400"/>
                <a:gd name="connsiteY4" fmla="*/ 141120 h 2668420"/>
                <a:gd name="connsiteX5" fmla="*/ 2565400 w 3200400"/>
                <a:gd name="connsiteY5" fmla="*/ 64920 h 2668420"/>
                <a:gd name="connsiteX6" fmla="*/ 2692400 w 3200400"/>
                <a:gd name="connsiteY6" fmla="*/ 90320 h 2668420"/>
                <a:gd name="connsiteX7" fmla="*/ 2781300 w 3200400"/>
                <a:gd name="connsiteY7" fmla="*/ 128420 h 2668420"/>
                <a:gd name="connsiteX8" fmla="*/ 2819400 w 3200400"/>
                <a:gd name="connsiteY8" fmla="*/ 153820 h 2668420"/>
                <a:gd name="connsiteX9" fmla="*/ 2921000 w 3200400"/>
                <a:gd name="connsiteY9" fmla="*/ 179220 h 2668420"/>
                <a:gd name="connsiteX10" fmla="*/ 2959100 w 3200400"/>
                <a:gd name="connsiteY10" fmla="*/ 204620 h 2668420"/>
                <a:gd name="connsiteX11" fmla="*/ 3048000 w 3200400"/>
                <a:gd name="connsiteY11" fmla="*/ 230020 h 2668420"/>
                <a:gd name="connsiteX12" fmla="*/ 3124200 w 3200400"/>
                <a:gd name="connsiteY12" fmla="*/ 280820 h 2668420"/>
                <a:gd name="connsiteX13" fmla="*/ 3187700 w 3200400"/>
                <a:gd name="connsiteY13" fmla="*/ 395120 h 2668420"/>
                <a:gd name="connsiteX14" fmla="*/ 3200400 w 3200400"/>
                <a:gd name="connsiteY14" fmla="*/ 445920 h 2668420"/>
                <a:gd name="connsiteX15" fmla="*/ 3187700 w 3200400"/>
                <a:gd name="connsiteY15" fmla="*/ 572920 h 2668420"/>
                <a:gd name="connsiteX16" fmla="*/ 3175000 w 3200400"/>
                <a:gd name="connsiteY16" fmla="*/ 611020 h 2668420"/>
                <a:gd name="connsiteX17" fmla="*/ 3162300 w 3200400"/>
                <a:gd name="connsiteY17" fmla="*/ 674520 h 2668420"/>
                <a:gd name="connsiteX18" fmla="*/ 3136900 w 3200400"/>
                <a:gd name="connsiteY18" fmla="*/ 712620 h 2668420"/>
                <a:gd name="connsiteX19" fmla="*/ 3124200 w 3200400"/>
                <a:gd name="connsiteY19" fmla="*/ 776120 h 2668420"/>
                <a:gd name="connsiteX20" fmla="*/ 3098800 w 3200400"/>
                <a:gd name="connsiteY20" fmla="*/ 852320 h 2668420"/>
                <a:gd name="connsiteX21" fmla="*/ 3086100 w 3200400"/>
                <a:gd name="connsiteY21" fmla="*/ 890420 h 2668420"/>
                <a:gd name="connsiteX22" fmla="*/ 3073400 w 3200400"/>
                <a:gd name="connsiteY22" fmla="*/ 928520 h 2668420"/>
                <a:gd name="connsiteX23" fmla="*/ 3048000 w 3200400"/>
                <a:gd name="connsiteY23" fmla="*/ 1042820 h 2668420"/>
                <a:gd name="connsiteX24" fmla="*/ 3022600 w 3200400"/>
                <a:gd name="connsiteY24" fmla="*/ 1233320 h 2668420"/>
                <a:gd name="connsiteX25" fmla="*/ 3022600 w 3200400"/>
                <a:gd name="connsiteY25" fmla="*/ 2516020 h 2668420"/>
                <a:gd name="connsiteX26" fmla="*/ 3009900 w 3200400"/>
                <a:gd name="connsiteY26" fmla="*/ 2554120 h 2668420"/>
                <a:gd name="connsiteX27" fmla="*/ 2933700 w 3200400"/>
                <a:gd name="connsiteY27" fmla="*/ 2630320 h 2668420"/>
                <a:gd name="connsiteX28" fmla="*/ 2895600 w 3200400"/>
                <a:gd name="connsiteY28" fmla="*/ 2643020 h 2668420"/>
                <a:gd name="connsiteX29" fmla="*/ 2794000 w 3200400"/>
                <a:gd name="connsiteY29" fmla="*/ 2668420 h 2668420"/>
                <a:gd name="connsiteX30" fmla="*/ 2298700 w 3200400"/>
                <a:gd name="connsiteY30" fmla="*/ 2655720 h 2668420"/>
                <a:gd name="connsiteX31" fmla="*/ 2209800 w 3200400"/>
                <a:gd name="connsiteY31" fmla="*/ 2643020 h 2668420"/>
                <a:gd name="connsiteX32" fmla="*/ 2133600 w 3200400"/>
                <a:gd name="connsiteY32" fmla="*/ 2617620 h 2668420"/>
                <a:gd name="connsiteX33" fmla="*/ 1981200 w 3200400"/>
                <a:gd name="connsiteY33" fmla="*/ 2592220 h 2668420"/>
                <a:gd name="connsiteX34" fmla="*/ 1854200 w 3200400"/>
                <a:gd name="connsiteY34" fmla="*/ 2554120 h 2668420"/>
                <a:gd name="connsiteX35" fmla="*/ 1778000 w 3200400"/>
                <a:gd name="connsiteY35" fmla="*/ 2528720 h 2668420"/>
                <a:gd name="connsiteX36" fmla="*/ 1689100 w 3200400"/>
                <a:gd name="connsiteY36" fmla="*/ 2516020 h 2668420"/>
                <a:gd name="connsiteX37" fmla="*/ 1612900 w 3200400"/>
                <a:gd name="connsiteY37" fmla="*/ 2503320 h 2668420"/>
                <a:gd name="connsiteX38" fmla="*/ 1498600 w 3200400"/>
                <a:gd name="connsiteY38" fmla="*/ 2490620 h 2668420"/>
                <a:gd name="connsiteX39" fmla="*/ 1397000 w 3200400"/>
                <a:gd name="connsiteY39" fmla="*/ 2477920 h 2668420"/>
                <a:gd name="connsiteX40" fmla="*/ 1270000 w 3200400"/>
                <a:gd name="connsiteY40" fmla="*/ 2452520 h 2668420"/>
                <a:gd name="connsiteX41" fmla="*/ 1117600 w 3200400"/>
                <a:gd name="connsiteY41" fmla="*/ 2427120 h 2668420"/>
                <a:gd name="connsiteX42" fmla="*/ 1054100 w 3200400"/>
                <a:gd name="connsiteY42" fmla="*/ 2414420 h 2668420"/>
                <a:gd name="connsiteX43" fmla="*/ 1003300 w 3200400"/>
                <a:gd name="connsiteY43" fmla="*/ 2401720 h 2668420"/>
                <a:gd name="connsiteX44" fmla="*/ 774700 w 3200400"/>
                <a:gd name="connsiteY44" fmla="*/ 2350920 h 2668420"/>
                <a:gd name="connsiteX45" fmla="*/ 635000 w 3200400"/>
                <a:gd name="connsiteY45" fmla="*/ 2300120 h 2668420"/>
                <a:gd name="connsiteX46" fmla="*/ 508000 w 3200400"/>
                <a:gd name="connsiteY46" fmla="*/ 2249320 h 2668420"/>
                <a:gd name="connsiteX47" fmla="*/ 431800 w 3200400"/>
                <a:gd name="connsiteY47" fmla="*/ 2211220 h 2668420"/>
                <a:gd name="connsiteX48" fmla="*/ 342900 w 3200400"/>
                <a:gd name="connsiteY48" fmla="*/ 2135020 h 2668420"/>
                <a:gd name="connsiteX49" fmla="*/ 279400 w 3200400"/>
                <a:gd name="connsiteY49" fmla="*/ 2084220 h 2668420"/>
                <a:gd name="connsiteX50" fmla="*/ 203200 w 3200400"/>
                <a:gd name="connsiteY50" fmla="*/ 1995320 h 2668420"/>
                <a:gd name="connsiteX51" fmla="*/ 165100 w 3200400"/>
                <a:gd name="connsiteY51" fmla="*/ 1893720 h 2668420"/>
                <a:gd name="connsiteX52" fmla="*/ 139700 w 3200400"/>
                <a:gd name="connsiteY52" fmla="*/ 1855620 h 2668420"/>
                <a:gd name="connsiteX53" fmla="*/ 88900 w 3200400"/>
                <a:gd name="connsiteY53" fmla="*/ 1703220 h 2668420"/>
                <a:gd name="connsiteX54" fmla="*/ 76200 w 3200400"/>
                <a:gd name="connsiteY54" fmla="*/ 1652420 h 2668420"/>
                <a:gd name="connsiteX55" fmla="*/ 50800 w 3200400"/>
                <a:gd name="connsiteY55" fmla="*/ 1601620 h 2668420"/>
                <a:gd name="connsiteX56" fmla="*/ 38100 w 3200400"/>
                <a:gd name="connsiteY56" fmla="*/ 1563520 h 2668420"/>
                <a:gd name="connsiteX57" fmla="*/ 0 w 3200400"/>
                <a:gd name="connsiteY57" fmla="*/ 1385720 h 2668420"/>
                <a:gd name="connsiteX58" fmla="*/ 25400 w 3200400"/>
                <a:gd name="connsiteY58" fmla="*/ 877720 h 2668420"/>
                <a:gd name="connsiteX59" fmla="*/ 50800 w 3200400"/>
                <a:gd name="connsiteY59" fmla="*/ 776120 h 2668420"/>
                <a:gd name="connsiteX60" fmla="*/ 76200 w 3200400"/>
                <a:gd name="connsiteY60" fmla="*/ 674520 h 2668420"/>
                <a:gd name="connsiteX61" fmla="*/ 88900 w 3200400"/>
                <a:gd name="connsiteY61" fmla="*/ 585620 h 2668420"/>
                <a:gd name="connsiteX62" fmla="*/ 114300 w 3200400"/>
                <a:gd name="connsiteY62" fmla="*/ 509420 h 2668420"/>
                <a:gd name="connsiteX63" fmla="*/ 152400 w 3200400"/>
                <a:gd name="connsiteY63" fmla="*/ 395120 h 2668420"/>
                <a:gd name="connsiteX64" fmla="*/ 165100 w 3200400"/>
                <a:gd name="connsiteY64" fmla="*/ 344320 h 2668420"/>
                <a:gd name="connsiteX65" fmla="*/ 215900 w 3200400"/>
                <a:gd name="connsiteY65" fmla="*/ 242720 h 2668420"/>
                <a:gd name="connsiteX66" fmla="*/ 228600 w 3200400"/>
                <a:gd name="connsiteY66" fmla="*/ 191920 h 2668420"/>
                <a:gd name="connsiteX67" fmla="*/ 304800 w 3200400"/>
                <a:gd name="connsiteY67" fmla="*/ 77620 h 2668420"/>
                <a:gd name="connsiteX68" fmla="*/ 330200 w 3200400"/>
                <a:gd name="connsiteY68" fmla="*/ 39520 h 2668420"/>
                <a:gd name="connsiteX69" fmla="*/ 355600 w 3200400"/>
                <a:gd name="connsiteY69" fmla="*/ 1420 h 2668420"/>
                <a:gd name="connsiteX70" fmla="*/ 571500 w 3200400"/>
                <a:gd name="connsiteY70" fmla="*/ 39520 h 2668420"/>
                <a:gd name="connsiteX71" fmla="*/ 635000 w 3200400"/>
                <a:gd name="connsiteY71" fmla="*/ 153820 h 2668420"/>
                <a:gd name="connsiteX72" fmla="*/ 685800 w 3200400"/>
                <a:gd name="connsiteY72" fmla="*/ 230020 h 2668420"/>
                <a:gd name="connsiteX73" fmla="*/ 698500 w 3200400"/>
                <a:gd name="connsiteY73" fmla="*/ 280820 h 2668420"/>
                <a:gd name="connsiteX74" fmla="*/ 749300 w 3200400"/>
                <a:gd name="connsiteY74" fmla="*/ 407820 h 2668420"/>
                <a:gd name="connsiteX75" fmla="*/ 774700 w 3200400"/>
                <a:gd name="connsiteY75" fmla="*/ 496720 h 2668420"/>
                <a:gd name="connsiteX76" fmla="*/ 787400 w 3200400"/>
                <a:gd name="connsiteY76" fmla="*/ 547520 h 2668420"/>
                <a:gd name="connsiteX77" fmla="*/ 812800 w 3200400"/>
                <a:gd name="connsiteY77" fmla="*/ 598320 h 2668420"/>
                <a:gd name="connsiteX78" fmla="*/ 825500 w 3200400"/>
                <a:gd name="connsiteY78" fmla="*/ 636420 h 2668420"/>
                <a:gd name="connsiteX79" fmla="*/ 850900 w 3200400"/>
                <a:gd name="connsiteY79" fmla="*/ 699920 h 2668420"/>
                <a:gd name="connsiteX80" fmla="*/ 876300 w 3200400"/>
                <a:gd name="connsiteY80" fmla="*/ 776120 h 2668420"/>
                <a:gd name="connsiteX81" fmla="*/ 927100 w 3200400"/>
                <a:gd name="connsiteY81" fmla="*/ 877720 h 2668420"/>
                <a:gd name="connsiteX82" fmla="*/ 977900 w 3200400"/>
                <a:gd name="connsiteY82" fmla="*/ 992020 h 2668420"/>
                <a:gd name="connsiteX83" fmla="*/ 1016000 w 3200400"/>
                <a:gd name="connsiteY83" fmla="*/ 1093620 h 2668420"/>
                <a:gd name="connsiteX84" fmla="*/ 1041400 w 3200400"/>
                <a:gd name="connsiteY84" fmla="*/ 1131720 h 2668420"/>
                <a:gd name="connsiteX85" fmla="*/ 1066800 w 3200400"/>
                <a:gd name="connsiteY85" fmla="*/ 1207920 h 2668420"/>
                <a:gd name="connsiteX86" fmla="*/ 1117600 w 3200400"/>
                <a:gd name="connsiteY86" fmla="*/ 1334920 h 2668420"/>
                <a:gd name="connsiteX87" fmla="*/ 1155700 w 3200400"/>
                <a:gd name="connsiteY87" fmla="*/ 1474620 h 2668420"/>
                <a:gd name="connsiteX88" fmla="*/ 1181100 w 3200400"/>
                <a:gd name="connsiteY88" fmla="*/ 1576220 h 2668420"/>
                <a:gd name="connsiteX89" fmla="*/ 1206500 w 3200400"/>
                <a:gd name="connsiteY89" fmla="*/ 1639720 h 2668420"/>
                <a:gd name="connsiteX90" fmla="*/ 1244600 w 3200400"/>
                <a:gd name="connsiteY90" fmla="*/ 1741320 h 2668420"/>
                <a:gd name="connsiteX91" fmla="*/ 1270000 w 3200400"/>
                <a:gd name="connsiteY91" fmla="*/ 1792120 h 2668420"/>
                <a:gd name="connsiteX92" fmla="*/ 1308100 w 3200400"/>
                <a:gd name="connsiteY92" fmla="*/ 1881020 h 2668420"/>
                <a:gd name="connsiteX93" fmla="*/ 1358900 w 3200400"/>
                <a:gd name="connsiteY93" fmla="*/ 1919120 h 2668420"/>
                <a:gd name="connsiteX94" fmla="*/ 1397000 w 3200400"/>
                <a:gd name="connsiteY94" fmla="*/ 1969920 h 2668420"/>
                <a:gd name="connsiteX95" fmla="*/ 1447800 w 3200400"/>
                <a:gd name="connsiteY95" fmla="*/ 1995320 h 2668420"/>
                <a:gd name="connsiteX96" fmla="*/ 1536700 w 3200400"/>
                <a:gd name="connsiteY96" fmla="*/ 2058820 h 2668420"/>
                <a:gd name="connsiteX97" fmla="*/ 1612900 w 3200400"/>
                <a:gd name="connsiteY97" fmla="*/ 2109620 h 2668420"/>
                <a:gd name="connsiteX98" fmla="*/ 1676400 w 3200400"/>
                <a:gd name="connsiteY98" fmla="*/ 2135020 h 2668420"/>
                <a:gd name="connsiteX99" fmla="*/ 1727200 w 3200400"/>
                <a:gd name="connsiteY99" fmla="*/ 2173120 h 2668420"/>
                <a:gd name="connsiteX100" fmla="*/ 1778000 w 3200400"/>
                <a:gd name="connsiteY100" fmla="*/ 2198520 h 2668420"/>
                <a:gd name="connsiteX101" fmla="*/ 1816100 w 3200400"/>
                <a:gd name="connsiteY101" fmla="*/ 2236620 h 2668420"/>
                <a:gd name="connsiteX102" fmla="*/ 1943100 w 3200400"/>
                <a:gd name="connsiteY102" fmla="*/ 2287420 h 2668420"/>
                <a:gd name="connsiteX103" fmla="*/ 1981200 w 3200400"/>
                <a:gd name="connsiteY103" fmla="*/ 2300120 h 2668420"/>
                <a:gd name="connsiteX104" fmla="*/ 2032000 w 3200400"/>
                <a:gd name="connsiteY104" fmla="*/ 2325520 h 2668420"/>
                <a:gd name="connsiteX105" fmla="*/ 2133600 w 3200400"/>
                <a:gd name="connsiteY105" fmla="*/ 2338220 h 2668420"/>
                <a:gd name="connsiteX106" fmla="*/ 2413000 w 3200400"/>
                <a:gd name="connsiteY106" fmla="*/ 2325520 h 2668420"/>
                <a:gd name="connsiteX107" fmla="*/ 2463800 w 3200400"/>
                <a:gd name="connsiteY107" fmla="*/ 2300120 h 2668420"/>
                <a:gd name="connsiteX108" fmla="*/ 2540000 w 3200400"/>
                <a:gd name="connsiteY108" fmla="*/ 2274720 h 2668420"/>
                <a:gd name="connsiteX109" fmla="*/ 2654300 w 3200400"/>
                <a:gd name="connsiteY109" fmla="*/ 2185820 h 2668420"/>
                <a:gd name="connsiteX110" fmla="*/ 2730500 w 3200400"/>
                <a:gd name="connsiteY110" fmla="*/ 2147720 h 2668420"/>
                <a:gd name="connsiteX111" fmla="*/ 2768600 w 3200400"/>
                <a:gd name="connsiteY111" fmla="*/ 2071520 h 2668420"/>
                <a:gd name="connsiteX112" fmla="*/ 2819400 w 3200400"/>
                <a:gd name="connsiteY112" fmla="*/ 1995320 h 2668420"/>
                <a:gd name="connsiteX113" fmla="*/ 2857500 w 3200400"/>
                <a:gd name="connsiteY113" fmla="*/ 1919120 h 2668420"/>
                <a:gd name="connsiteX114" fmla="*/ 2908300 w 3200400"/>
                <a:gd name="connsiteY114" fmla="*/ 1830220 h 2668420"/>
                <a:gd name="connsiteX115" fmla="*/ 2946400 w 3200400"/>
                <a:gd name="connsiteY115" fmla="*/ 1690520 h 2668420"/>
                <a:gd name="connsiteX116" fmla="*/ 2921000 w 3200400"/>
                <a:gd name="connsiteY116" fmla="*/ 1436520 h 2668420"/>
                <a:gd name="connsiteX117" fmla="*/ 2895600 w 3200400"/>
                <a:gd name="connsiteY117" fmla="*/ 1360320 h 2668420"/>
                <a:gd name="connsiteX118" fmla="*/ 2806700 w 3200400"/>
                <a:gd name="connsiteY118" fmla="*/ 1233320 h 2668420"/>
                <a:gd name="connsiteX119" fmla="*/ 2781300 w 3200400"/>
                <a:gd name="connsiteY119" fmla="*/ 1195220 h 2668420"/>
                <a:gd name="connsiteX120" fmla="*/ 2692400 w 3200400"/>
                <a:gd name="connsiteY120" fmla="*/ 1106320 h 2668420"/>
                <a:gd name="connsiteX121" fmla="*/ 2641600 w 3200400"/>
                <a:gd name="connsiteY121" fmla="*/ 1017420 h 2668420"/>
                <a:gd name="connsiteX122" fmla="*/ 2616200 w 3200400"/>
                <a:gd name="connsiteY122" fmla="*/ 941220 h 2668420"/>
                <a:gd name="connsiteX123" fmla="*/ 2590800 w 3200400"/>
                <a:gd name="connsiteY123" fmla="*/ 890420 h 2668420"/>
                <a:gd name="connsiteX124" fmla="*/ 2552700 w 3200400"/>
                <a:gd name="connsiteY124" fmla="*/ 750720 h 2668420"/>
                <a:gd name="connsiteX125" fmla="*/ 2527300 w 3200400"/>
                <a:gd name="connsiteY125" fmla="*/ 661820 h 2668420"/>
                <a:gd name="connsiteX126" fmla="*/ 2514600 w 3200400"/>
                <a:gd name="connsiteY126" fmla="*/ 623720 h 2668420"/>
                <a:gd name="connsiteX127" fmla="*/ 2476500 w 3200400"/>
                <a:gd name="connsiteY127" fmla="*/ 496720 h 2668420"/>
                <a:gd name="connsiteX128" fmla="*/ 2463800 w 3200400"/>
                <a:gd name="connsiteY128" fmla="*/ 458620 h 2668420"/>
                <a:gd name="connsiteX129" fmla="*/ 2451100 w 3200400"/>
                <a:gd name="connsiteY129" fmla="*/ 420520 h 2668420"/>
                <a:gd name="connsiteX130" fmla="*/ 2463800 w 3200400"/>
                <a:gd name="connsiteY130" fmla="*/ 331620 h 2668420"/>
                <a:gd name="connsiteX131" fmla="*/ 2451100 w 3200400"/>
                <a:gd name="connsiteY131" fmla="*/ 458620 h 2668420"/>
                <a:gd name="connsiteX132" fmla="*/ 2413000 w 3200400"/>
                <a:gd name="connsiteY132" fmla="*/ 509420 h 266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200400" h="2668420">
                  <a:moveTo>
                    <a:pt x="2413000" y="509420"/>
                  </a:moveTo>
                  <a:cubicBezTo>
                    <a:pt x="2413000" y="498837"/>
                    <a:pt x="2438400" y="433220"/>
                    <a:pt x="2451100" y="395120"/>
                  </a:cubicBezTo>
                  <a:cubicBezTo>
                    <a:pt x="2455333" y="382420"/>
                    <a:pt x="2461175" y="370147"/>
                    <a:pt x="2463800" y="357020"/>
                  </a:cubicBezTo>
                  <a:cubicBezTo>
                    <a:pt x="2481751" y="267266"/>
                    <a:pt x="2469674" y="313998"/>
                    <a:pt x="2501900" y="217320"/>
                  </a:cubicBezTo>
                  <a:cubicBezTo>
                    <a:pt x="2548217" y="78369"/>
                    <a:pt x="2474348" y="288836"/>
                    <a:pt x="2540000" y="141120"/>
                  </a:cubicBezTo>
                  <a:cubicBezTo>
                    <a:pt x="2550874" y="116654"/>
                    <a:pt x="2565400" y="64920"/>
                    <a:pt x="2565400" y="64920"/>
                  </a:cubicBezTo>
                  <a:cubicBezTo>
                    <a:pt x="2598162" y="69600"/>
                    <a:pt x="2656934" y="72587"/>
                    <a:pt x="2692400" y="90320"/>
                  </a:cubicBezTo>
                  <a:cubicBezTo>
                    <a:pt x="2780105" y="134173"/>
                    <a:pt x="2675574" y="101989"/>
                    <a:pt x="2781300" y="128420"/>
                  </a:cubicBezTo>
                  <a:cubicBezTo>
                    <a:pt x="2794000" y="136887"/>
                    <a:pt x="2805748" y="146994"/>
                    <a:pt x="2819400" y="153820"/>
                  </a:cubicBezTo>
                  <a:cubicBezTo>
                    <a:pt x="2845435" y="166837"/>
                    <a:pt x="2896848" y="174390"/>
                    <a:pt x="2921000" y="179220"/>
                  </a:cubicBezTo>
                  <a:cubicBezTo>
                    <a:pt x="2933700" y="187687"/>
                    <a:pt x="2945071" y="198607"/>
                    <a:pt x="2959100" y="204620"/>
                  </a:cubicBezTo>
                  <a:cubicBezTo>
                    <a:pt x="2987872" y="216951"/>
                    <a:pt x="3020197" y="214574"/>
                    <a:pt x="3048000" y="230020"/>
                  </a:cubicBezTo>
                  <a:cubicBezTo>
                    <a:pt x="3074685" y="244845"/>
                    <a:pt x="3124200" y="280820"/>
                    <a:pt x="3124200" y="280820"/>
                  </a:cubicBezTo>
                  <a:cubicBezTo>
                    <a:pt x="3169682" y="349043"/>
                    <a:pt x="3170935" y="336442"/>
                    <a:pt x="3187700" y="395120"/>
                  </a:cubicBezTo>
                  <a:cubicBezTo>
                    <a:pt x="3192495" y="411903"/>
                    <a:pt x="3196167" y="428987"/>
                    <a:pt x="3200400" y="445920"/>
                  </a:cubicBezTo>
                  <a:cubicBezTo>
                    <a:pt x="3196167" y="488253"/>
                    <a:pt x="3194169" y="530870"/>
                    <a:pt x="3187700" y="572920"/>
                  </a:cubicBezTo>
                  <a:cubicBezTo>
                    <a:pt x="3185664" y="586151"/>
                    <a:pt x="3178247" y="598033"/>
                    <a:pt x="3175000" y="611020"/>
                  </a:cubicBezTo>
                  <a:cubicBezTo>
                    <a:pt x="3169765" y="631961"/>
                    <a:pt x="3169879" y="654309"/>
                    <a:pt x="3162300" y="674520"/>
                  </a:cubicBezTo>
                  <a:cubicBezTo>
                    <a:pt x="3156941" y="688812"/>
                    <a:pt x="3145367" y="699920"/>
                    <a:pt x="3136900" y="712620"/>
                  </a:cubicBezTo>
                  <a:cubicBezTo>
                    <a:pt x="3132667" y="733787"/>
                    <a:pt x="3129880" y="755295"/>
                    <a:pt x="3124200" y="776120"/>
                  </a:cubicBezTo>
                  <a:cubicBezTo>
                    <a:pt x="3117155" y="801951"/>
                    <a:pt x="3107267" y="826920"/>
                    <a:pt x="3098800" y="852320"/>
                  </a:cubicBezTo>
                  <a:lnTo>
                    <a:pt x="3086100" y="890420"/>
                  </a:lnTo>
                  <a:cubicBezTo>
                    <a:pt x="3081867" y="903120"/>
                    <a:pt x="3076647" y="915533"/>
                    <a:pt x="3073400" y="928520"/>
                  </a:cubicBezTo>
                  <a:cubicBezTo>
                    <a:pt x="3061983" y="974187"/>
                    <a:pt x="3056062" y="994451"/>
                    <a:pt x="3048000" y="1042820"/>
                  </a:cubicBezTo>
                  <a:cubicBezTo>
                    <a:pt x="3039237" y="1095400"/>
                    <a:pt x="3029021" y="1181951"/>
                    <a:pt x="3022600" y="1233320"/>
                  </a:cubicBezTo>
                  <a:cubicBezTo>
                    <a:pt x="3034187" y="1824252"/>
                    <a:pt x="3044778" y="1928296"/>
                    <a:pt x="3022600" y="2516020"/>
                  </a:cubicBezTo>
                  <a:cubicBezTo>
                    <a:pt x="3022095" y="2529397"/>
                    <a:pt x="3015887" y="2542146"/>
                    <a:pt x="3009900" y="2554120"/>
                  </a:cubicBezTo>
                  <a:cubicBezTo>
                    <a:pt x="2991438" y="2591044"/>
                    <a:pt x="2970808" y="2609116"/>
                    <a:pt x="2933700" y="2630320"/>
                  </a:cubicBezTo>
                  <a:cubicBezTo>
                    <a:pt x="2922077" y="2636962"/>
                    <a:pt x="2908515" y="2639498"/>
                    <a:pt x="2895600" y="2643020"/>
                  </a:cubicBezTo>
                  <a:cubicBezTo>
                    <a:pt x="2861921" y="2652205"/>
                    <a:pt x="2794000" y="2668420"/>
                    <a:pt x="2794000" y="2668420"/>
                  </a:cubicBezTo>
                  <a:lnTo>
                    <a:pt x="2298700" y="2655720"/>
                  </a:lnTo>
                  <a:cubicBezTo>
                    <a:pt x="2268794" y="2654420"/>
                    <a:pt x="2238968" y="2649751"/>
                    <a:pt x="2209800" y="2643020"/>
                  </a:cubicBezTo>
                  <a:cubicBezTo>
                    <a:pt x="2183712" y="2637000"/>
                    <a:pt x="2160010" y="2622022"/>
                    <a:pt x="2133600" y="2617620"/>
                  </a:cubicBezTo>
                  <a:cubicBezTo>
                    <a:pt x="2082800" y="2609153"/>
                    <a:pt x="2030058" y="2608506"/>
                    <a:pt x="1981200" y="2592220"/>
                  </a:cubicBezTo>
                  <a:cubicBezTo>
                    <a:pt x="1711791" y="2502417"/>
                    <a:pt x="2046136" y="2611701"/>
                    <a:pt x="1854200" y="2554120"/>
                  </a:cubicBezTo>
                  <a:cubicBezTo>
                    <a:pt x="1828555" y="2546427"/>
                    <a:pt x="1804505" y="2532506"/>
                    <a:pt x="1778000" y="2528720"/>
                  </a:cubicBezTo>
                  <a:lnTo>
                    <a:pt x="1689100" y="2516020"/>
                  </a:lnTo>
                  <a:cubicBezTo>
                    <a:pt x="1663649" y="2512104"/>
                    <a:pt x="1638424" y="2506723"/>
                    <a:pt x="1612900" y="2503320"/>
                  </a:cubicBezTo>
                  <a:cubicBezTo>
                    <a:pt x="1574902" y="2498254"/>
                    <a:pt x="1536672" y="2495099"/>
                    <a:pt x="1498600" y="2490620"/>
                  </a:cubicBezTo>
                  <a:lnTo>
                    <a:pt x="1397000" y="2477920"/>
                  </a:lnTo>
                  <a:cubicBezTo>
                    <a:pt x="1326586" y="2454449"/>
                    <a:pt x="1380908" y="2470032"/>
                    <a:pt x="1270000" y="2452520"/>
                  </a:cubicBezTo>
                  <a:cubicBezTo>
                    <a:pt x="1219129" y="2444488"/>
                    <a:pt x="1168101" y="2437220"/>
                    <a:pt x="1117600" y="2427120"/>
                  </a:cubicBezTo>
                  <a:cubicBezTo>
                    <a:pt x="1096433" y="2422887"/>
                    <a:pt x="1075172" y="2419103"/>
                    <a:pt x="1054100" y="2414420"/>
                  </a:cubicBezTo>
                  <a:cubicBezTo>
                    <a:pt x="1037061" y="2410634"/>
                    <a:pt x="1020416" y="2405143"/>
                    <a:pt x="1003300" y="2401720"/>
                  </a:cubicBezTo>
                  <a:cubicBezTo>
                    <a:pt x="898005" y="2380661"/>
                    <a:pt x="906214" y="2394758"/>
                    <a:pt x="774700" y="2350920"/>
                  </a:cubicBezTo>
                  <a:cubicBezTo>
                    <a:pt x="614609" y="2297556"/>
                    <a:pt x="776374" y="2353135"/>
                    <a:pt x="635000" y="2300120"/>
                  </a:cubicBezTo>
                  <a:cubicBezTo>
                    <a:pt x="567432" y="2274782"/>
                    <a:pt x="606512" y="2298576"/>
                    <a:pt x="508000" y="2249320"/>
                  </a:cubicBezTo>
                  <a:cubicBezTo>
                    <a:pt x="409523" y="2200081"/>
                    <a:pt x="527565" y="2243142"/>
                    <a:pt x="431800" y="2211220"/>
                  </a:cubicBezTo>
                  <a:cubicBezTo>
                    <a:pt x="304091" y="2115439"/>
                    <a:pt x="449034" y="2227887"/>
                    <a:pt x="342900" y="2135020"/>
                  </a:cubicBezTo>
                  <a:cubicBezTo>
                    <a:pt x="322500" y="2117170"/>
                    <a:pt x="299800" y="2102070"/>
                    <a:pt x="279400" y="2084220"/>
                  </a:cubicBezTo>
                  <a:cubicBezTo>
                    <a:pt x="240806" y="2050450"/>
                    <a:pt x="235020" y="2037747"/>
                    <a:pt x="203200" y="1995320"/>
                  </a:cubicBezTo>
                  <a:cubicBezTo>
                    <a:pt x="192208" y="1962345"/>
                    <a:pt x="180286" y="1924092"/>
                    <a:pt x="165100" y="1893720"/>
                  </a:cubicBezTo>
                  <a:cubicBezTo>
                    <a:pt x="158274" y="1880068"/>
                    <a:pt x="145369" y="1869792"/>
                    <a:pt x="139700" y="1855620"/>
                  </a:cubicBezTo>
                  <a:cubicBezTo>
                    <a:pt x="119813" y="1805902"/>
                    <a:pt x="101887" y="1755169"/>
                    <a:pt x="88900" y="1703220"/>
                  </a:cubicBezTo>
                  <a:cubicBezTo>
                    <a:pt x="84667" y="1686287"/>
                    <a:pt x="82329" y="1668763"/>
                    <a:pt x="76200" y="1652420"/>
                  </a:cubicBezTo>
                  <a:cubicBezTo>
                    <a:pt x="69553" y="1634693"/>
                    <a:pt x="58258" y="1619021"/>
                    <a:pt x="50800" y="1601620"/>
                  </a:cubicBezTo>
                  <a:cubicBezTo>
                    <a:pt x="45527" y="1589315"/>
                    <a:pt x="41622" y="1576435"/>
                    <a:pt x="38100" y="1563520"/>
                  </a:cubicBezTo>
                  <a:cubicBezTo>
                    <a:pt x="10975" y="1464063"/>
                    <a:pt x="15104" y="1476346"/>
                    <a:pt x="0" y="1385720"/>
                  </a:cubicBezTo>
                  <a:cubicBezTo>
                    <a:pt x="8467" y="1216387"/>
                    <a:pt x="11320" y="1046679"/>
                    <a:pt x="25400" y="877720"/>
                  </a:cubicBezTo>
                  <a:cubicBezTo>
                    <a:pt x="28299" y="842932"/>
                    <a:pt x="43954" y="810351"/>
                    <a:pt x="50800" y="776120"/>
                  </a:cubicBezTo>
                  <a:cubicBezTo>
                    <a:pt x="66125" y="699493"/>
                    <a:pt x="56674" y="733098"/>
                    <a:pt x="76200" y="674520"/>
                  </a:cubicBezTo>
                  <a:cubicBezTo>
                    <a:pt x="80433" y="644887"/>
                    <a:pt x="82169" y="614788"/>
                    <a:pt x="88900" y="585620"/>
                  </a:cubicBezTo>
                  <a:cubicBezTo>
                    <a:pt x="94920" y="559532"/>
                    <a:pt x="107806" y="535395"/>
                    <a:pt x="114300" y="509420"/>
                  </a:cubicBezTo>
                  <a:cubicBezTo>
                    <a:pt x="144734" y="387682"/>
                    <a:pt x="104576" y="538591"/>
                    <a:pt x="152400" y="395120"/>
                  </a:cubicBezTo>
                  <a:cubicBezTo>
                    <a:pt x="157920" y="378561"/>
                    <a:pt x="158387" y="360432"/>
                    <a:pt x="165100" y="344320"/>
                  </a:cubicBezTo>
                  <a:cubicBezTo>
                    <a:pt x="179663" y="309369"/>
                    <a:pt x="206717" y="279454"/>
                    <a:pt x="215900" y="242720"/>
                  </a:cubicBezTo>
                  <a:cubicBezTo>
                    <a:pt x="220133" y="225787"/>
                    <a:pt x="220794" y="207532"/>
                    <a:pt x="228600" y="191920"/>
                  </a:cubicBezTo>
                  <a:lnTo>
                    <a:pt x="304800" y="77620"/>
                  </a:lnTo>
                  <a:lnTo>
                    <a:pt x="330200" y="39520"/>
                  </a:lnTo>
                  <a:lnTo>
                    <a:pt x="355600" y="1420"/>
                  </a:lnTo>
                  <a:cubicBezTo>
                    <a:pt x="393056" y="4095"/>
                    <a:pt x="523925" y="-15984"/>
                    <a:pt x="571500" y="39520"/>
                  </a:cubicBezTo>
                  <a:cubicBezTo>
                    <a:pt x="603174" y="76473"/>
                    <a:pt x="610960" y="113753"/>
                    <a:pt x="635000" y="153820"/>
                  </a:cubicBezTo>
                  <a:cubicBezTo>
                    <a:pt x="650706" y="179997"/>
                    <a:pt x="685800" y="230020"/>
                    <a:pt x="685800" y="230020"/>
                  </a:cubicBezTo>
                  <a:cubicBezTo>
                    <a:pt x="690033" y="246953"/>
                    <a:pt x="692371" y="264477"/>
                    <a:pt x="698500" y="280820"/>
                  </a:cubicBezTo>
                  <a:cubicBezTo>
                    <a:pt x="737915" y="385927"/>
                    <a:pt x="715026" y="270724"/>
                    <a:pt x="749300" y="407820"/>
                  </a:cubicBezTo>
                  <a:cubicBezTo>
                    <a:pt x="789002" y="566629"/>
                    <a:pt x="738261" y="369183"/>
                    <a:pt x="774700" y="496720"/>
                  </a:cubicBezTo>
                  <a:cubicBezTo>
                    <a:pt x="779495" y="513503"/>
                    <a:pt x="781271" y="531177"/>
                    <a:pt x="787400" y="547520"/>
                  </a:cubicBezTo>
                  <a:cubicBezTo>
                    <a:pt x="794047" y="565247"/>
                    <a:pt x="805342" y="580919"/>
                    <a:pt x="812800" y="598320"/>
                  </a:cubicBezTo>
                  <a:cubicBezTo>
                    <a:pt x="818073" y="610625"/>
                    <a:pt x="820800" y="623885"/>
                    <a:pt x="825500" y="636420"/>
                  </a:cubicBezTo>
                  <a:cubicBezTo>
                    <a:pt x="833505" y="657766"/>
                    <a:pt x="843109" y="678495"/>
                    <a:pt x="850900" y="699920"/>
                  </a:cubicBezTo>
                  <a:cubicBezTo>
                    <a:pt x="860050" y="725082"/>
                    <a:pt x="862525" y="753162"/>
                    <a:pt x="876300" y="776120"/>
                  </a:cubicBezTo>
                  <a:cubicBezTo>
                    <a:pt x="959099" y="914118"/>
                    <a:pt x="886088" y="782026"/>
                    <a:pt x="927100" y="877720"/>
                  </a:cubicBezTo>
                  <a:cubicBezTo>
                    <a:pt x="984824" y="1012410"/>
                    <a:pt x="918822" y="834479"/>
                    <a:pt x="977900" y="992020"/>
                  </a:cubicBezTo>
                  <a:cubicBezTo>
                    <a:pt x="994387" y="1035987"/>
                    <a:pt x="991455" y="1044530"/>
                    <a:pt x="1016000" y="1093620"/>
                  </a:cubicBezTo>
                  <a:cubicBezTo>
                    <a:pt x="1022826" y="1107272"/>
                    <a:pt x="1035201" y="1117772"/>
                    <a:pt x="1041400" y="1131720"/>
                  </a:cubicBezTo>
                  <a:cubicBezTo>
                    <a:pt x="1052274" y="1156186"/>
                    <a:pt x="1056856" y="1183061"/>
                    <a:pt x="1066800" y="1207920"/>
                  </a:cubicBezTo>
                  <a:lnTo>
                    <a:pt x="1117600" y="1334920"/>
                  </a:lnTo>
                  <a:cubicBezTo>
                    <a:pt x="1148309" y="1549885"/>
                    <a:pt x="1107216" y="1329169"/>
                    <a:pt x="1155700" y="1474620"/>
                  </a:cubicBezTo>
                  <a:cubicBezTo>
                    <a:pt x="1166739" y="1507738"/>
                    <a:pt x="1168135" y="1543808"/>
                    <a:pt x="1181100" y="1576220"/>
                  </a:cubicBezTo>
                  <a:cubicBezTo>
                    <a:pt x="1189567" y="1597387"/>
                    <a:pt x="1198495" y="1618374"/>
                    <a:pt x="1206500" y="1639720"/>
                  </a:cubicBezTo>
                  <a:cubicBezTo>
                    <a:pt x="1231635" y="1706748"/>
                    <a:pt x="1205328" y="1652958"/>
                    <a:pt x="1244600" y="1741320"/>
                  </a:cubicBezTo>
                  <a:cubicBezTo>
                    <a:pt x="1252289" y="1758620"/>
                    <a:pt x="1262542" y="1774719"/>
                    <a:pt x="1270000" y="1792120"/>
                  </a:cubicBezTo>
                  <a:cubicBezTo>
                    <a:pt x="1283512" y="1823649"/>
                    <a:pt x="1284031" y="1852940"/>
                    <a:pt x="1308100" y="1881020"/>
                  </a:cubicBezTo>
                  <a:cubicBezTo>
                    <a:pt x="1321875" y="1897091"/>
                    <a:pt x="1343933" y="1904153"/>
                    <a:pt x="1358900" y="1919120"/>
                  </a:cubicBezTo>
                  <a:cubicBezTo>
                    <a:pt x="1373867" y="1934087"/>
                    <a:pt x="1380929" y="1956145"/>
                    <a:pt x="1397000" y="1969920"/>
                  </a:cubicBezTo>
                  <a:cubicBezTo>
                    <a:pt x="1411374" y="1982241"/>
                    <a:pt x="1431362" y="1985927"/>
                    <a:pt x="1447800" y="1995320"/>
                  </a:cubicBezTo>
                  <a:cubicBezTo>
                    <a:pt x="1479914" y="2013671"/>
                    <a:pt x="1506413" y="2037619"/>
                    <a:pt x="1536700" y="2058820"/>
                  </a:cubicBezTo>
                  <a:cubicBezTo>
                    <a:pt x="1561709" y="2076326"/>
                    <a:pt x="1584556" y="2098283"/>
                    <a:pt x="1612900" y="2109620"/>
                  </a:cubicBezTo>
                  <a:cubicBezTo>
                    <a:pt x="1634067" y="2118087"/>
                    <a:pt x="1656472" y="2123949"/>
                    <a:pt x="1676400" y="2135020"/>
                  </a:cubicBezTo>
                  <a:cubicBezTo>
                    <a:pt x="1694903" y="2145299"/>
                    <a:pt x="1709251" y="2161902"/>
                    <a:pt x="1727200" y="2173120"/>
                  </a:cubicBezTo>
                  <a:cubicBezTo>
                    <a:pt x="1743254" y="2183154"/>
                    <a:pt x="1762594" y="2187516"/>
                    <a:pt x="1778000" y="2198520"/>
                  </a:cubicBezTo>
                  <a:cubicBezTo>
                    <a:pt x="1792615" y="2208959"/>
                    <a:pt x="1801485" y="2226181"/>
                    <a:pt x="1816100" y="2236620"/>
                  </a:cubicBezTo>
                  <a:cubicBezTo>
                    <a:pt x="1848802" y="2259979"/>
                    <a:pt x="1908401" y="2275854"/>
                    <a:pt x="1943100" y="2287420"/>
                  </a:cubicBezTo>
                  <a:cubicBezTo>
                    <a:pt x="1955800" y="2291653"/>
                    <a:pt x="1969226" y="2294133"/>
                    <a:pt x="1981200" y="2300120"/>
                  </a:cubicBezTo>
                  <a:cubicBezTo>
                    <a:pt x="1998133" y="2308587"/>
                    <a:pt x="2013633" y="2320928"/>
                    <a:pt x="2032000" y="2325520"/>
                  </a:cubicBezTo>
                  <a:cubicBezTo>
                    <a:pt x="2065111" y="2333798"/>
                    <a:pt x="2099733" y="2333987"/>
                    <a:pt x="2133600" y="2338220"/>
                  </a:cubicBezTo>
                  <a:cubicBezTo>
                    <a:pt x="2226733" y="2333987"/>
                    <a:pt x="2320385" y="2336206"/>
                    <a:pt x="2413000" y="2325520"/>
                  </a:cubicBezTo>
                  <a:cubicBezTo>
                    <a:pt x="2431807" y="2323350"/>
                    <a:pt x="2446222" y="2307151"/>
                    <a:pt x="2463800" y="2300120"/>
                  </a:cubicBezTo>
                  <a:cubicBezTo>
                    <a:pt x="2488659" y="2290176"/>
                    <a:pt x="2540000" y="2274720"/>
                    <a:pt x="2540000" y="2274720"/>
                  </a:cubicBezTo>
                  <a:cubicBezTo>
                    <a:pt x="2572874" y="2241846"/>
                    <a:pt x="2608728" y="2201011"/>
                    <a:pt x="2654300" y="2185820"/>
                  </a:cubicBezTo>
                  <a:cubicBezTo>
                    <a:pt x="2706880" y="2168293"/>
                    <a:pt x="2681261" y="2180546"/>
                    <a:pt x="2730500" y="2147720"/>
                  </a:cubicBezTo>
                  <a:cubicBezTo>
                    <a:pt x="2762422" y="2051955"/>
                    <a:pt x="2719361" y="2169997"/>
                    <a:pt x="2768600" y="2071520"/>
                  </a:cubicBezTo>
                  <a:cubicBezTo>
                    <a:pt x="2805359" y="1998002"/>
                    <a:pt x="2747175" y="2067545"/>
                    <a:pt x="2819400" y="1995320"/>
                  </a:cubicBezTo>
                  <a:cubicBezTo>
                    <a:pt x="2851322" y="1899555"/>
                    <a:pt x="2808261" y="2017597"/>
                    <a:pt x="2857500" y="1919120"/>
                  </a:cubicBezTo>
                  <a:cubicBezTo>
                    <a:pt x="2905984" y="1822153"/>
                    <a:pt x="2816172" y="1953057"/>
                    <a:pt x="2908300" y="1830220"/>
                  </a:cubicBezTo>
                  <a:cubicBezTo>
                    <a:pt x="2940526" y="1733542"/>
                    <a:pt x="2928449" y="1780274"/>
                    <a:pt x="2946400" y="1690520"/>
                  </a:cubicBezTo>
                  <a:cubicBezTo>
                    <a:pt x="2938578" y="1565375"/>
                    <a:pt x="2948625" y="1528604"/>
                    <a:pt x="2921000" y="1436520"/>
                  </a:cubicBezTo>
                  <a:cubicBezTo>
                    <a:pt x="2913307" y="1410875"/>
                    <a:pt x="2910954" y="1382254"/>
                    <a:pt x="2895600" y="1360320"/>
                  </a:cubicBezTo>
                  <a:lnTo>
                    <a:pt x="2806700" y="1233320"/>
                  </a:lnTo>
                  <a:cubicBezTo>
                    <a:pt x="2798012" y="1220770"/>
                    <a:pt x="2792093" y="1206013"/>
                    <a:pt x="2781300" y="1195220"/>
                  </a:cubicBezTo>
                  <a:lnTo>
                    <a:pt x="2692400" y="1106320"/>
                  </a:lnTo>
                  <a:cubicBezTo>
                    <a:pt x="2657518" y="966792"/>
                    <a:pt x="2710385" y="1141233"/>
                    <a:pt x="2641600" y="1017420"/>
                  </a:cubicBezTo>
                  <a:cubicBezTo>
                    <a:pt x="2628597" y="994015"/>
                    <a:pt x="2628174" y="965167"/>
                    <a:pt x="2616200" y="941220"/>
                  </a:cubicBezTo>
                  <a:cubicBezTo>
                    <a:pt x="2607733" y="924287"/>
                    <a:pt x="2598258" y="907821"/>
                    <a:pt x="2590800" y="890420"/>
                  </a:cubicBezTo>
                  <a:cubicBezTo>
                    <a:pt x="2574322" y="851971"/>
                    <a:pt x="2562413" y="779858"/>
                    <a:pt x="2552700" y="750720"/>
                  </a:cubicBezTo>
                  <a:cubicBezTo>
                    <a:pt x="2522250" y="659369"/>
                    <a:pt x="2559194" y="773448"/>
                    <a:pt x="2527300" y="661820"/>
                  </a:cubicBezTo>
                  <a:cubicBezTo>
                    <a:pt x="2523622" y="648948"/>
                    <a:pt x="2518278" y="636592"/>
                    <a:pt x="2514600" y="623720"/>
                  </a:cubicBezTo>
                  <a:cubicBezTo>
                    <a:pt x="2476213" y="489365"/>
                    <a:pt x="2536861" y="677804"/>
                    <a:pt x="2476500" y="496720"/>
                  </a:cubicBezTo>
                  <a:lnTo>
                    <a:pt x="2463800" y="458620"/>
                  </a:lnTo>
                  <a:lnTo>
                    <a:pt x="2451100" y="420520"/>
                  </a:lnTo>
                  <a:cubicBezTo>
                    <a:pt x="2455333" y="390887"/>
                    <a:pt x="2463800" y="301686"/>
                    <a:pt x="2463800" y="331620"/>
                  </a:cubicBezTo>
                  <a:cubicBezTo>
                    <a:pt x="2463800" y="374164"/>
                    <a:pt x="2463612" y="417957"/>
                    <a:pt x="2451100" y="458620"/>
                  </a:cubicBezTo>
                  <a:cubicBezTo>
                    <a:pt x="2445818" y="475786"/>
                    <a:pt x="2413000" y="520003"/>
                    <a:pt x="2413000" y="50942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52000"/>
              </a:schemeClr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317043" y="5267164"/>
              <a:ext cx="1355609" cy="53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kern="0" dirty="0" smtClean="0">
                  <a:latin typeface="Times New Roman" charset="0"/>
                  <a:ea typeface="宋体" charset="-122"/>
                </a:rPr>
                <a:t>  </a:t>
              </a:r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66" name="组 65"/>
          <p:cNvGrpSpPr/>
          <p:nvPr/>
        </p:nvGrpSpPr>
        <p:grpSpPr>
          <a:xfrm>
            <a:off x="4368800" y="2057400"/>
            <a:ext cx="1765300" cy="3263900"/>
            <a:chOff x="4368800" y="2057400"/>
            <a:chExt cx="1765300" cy="3263900"/>
          </a:xfrm>
        </p:grpSpPr>
        <p:sp>
          <p:nvSpPr>
            <p:cNvPr id="62" name="任意形状 61"/>
            <p:cNvSpPr/>
            <p:nvPr/>
          </p:nvSpPr>
          <p:spPr bwMode="auto">
            <a:xfrm>
              <a:off x="4368800" y="2057400"/>
              <a:ext cx="1765300" cy="3263900"/>
            </a:xfrm>
            <a:custGeom>
              <a:avLst/>
              <a:gdLst>
                <a:gd name="connsiteX0" fmla="*/ 977900 w 1765300"/>
                <a:gd name="connsiteY0" fmla="*/ 279400 h 3263900"/>
                <a:gd name="connsiteX1" fmla="*/ 927100 w 1765300"/>
                <a:gd name="connsiteY1" fmla="*/ 254000 h 3263900"/>
                <a:gd name="connsiteX2" fmla="*/ 901700 w 1765300"/>
                <a:gd name="connsiteY2" fmla="*/ 215900 h 3263900"/>
                <a:gd name="connsiteX3" fmla="*/ 863600 w 1765300"/>
                <a:gd name="connsiteY3" fmla="*/ 165100 h 3263900"/>
                <a:gd name="connsiteX4" fmla="*/ 825500 w 1765300"/>
                <a:gd name="connsiteY4" fmla="*/ 139700 h 3263900"/>
                <a:gd name="connsiteX5" fmla="*/ 787400 w 1765300"/>
                <a:gd name="connsiteY5" fmla="*/ 101600 h 3263900"/>
                <a:gd name="connsiteX6" fmla="*/ 673100 w 1765300"/>
                <a:gd name="connsiteY6" fmla="*/ 50800 h 3263900"/>
                <a:gd name="connsiteX7" fmla="*/ 609600 w 1765300"/>
                <a:gd name="connsiteY7" fmla="*/ 25400 h 3263900"/>
                <a:gd name="connsiteX8" fmla="*/ 457200 w 1765300"/>
                <a:gd name="connsiteY8" fmla="*/ 0 h 3263900"/>
                <a:gd name="connsiteX9" fmla="*/ 342900 w 1765300"/>
                <a:gd name="connsiteY9" fmla="*/ 25400 h 3263900"/>
                <a:gd name="connsiteX10" fmla="*/ 254000 w 1765300"/>
                <a:gd name="connsiteY10" fmla="*/ 76200 h 3263900"/>
                <a:gd name="connsiteX11" fmla="*/ 203200 w 1765300"/>
                <a:gd name="connsiteY11" fmla="*/ 114300 h 3263900"/>
                <a:gd name="connsiteX12" fmla="*/ 152400 w 1765300"/>
                <a:gd name="connsiteY12" fmla="*/ 190500 h 3263900"/>
                <a:gd name="connsiteX13" fmla="*/ 127000 w 1765300"/>
                <a:gd name="connsiteY13" fmla="*/ 228600 h 3263900"/>
                <a:gd name="connsiteX14" fmla="*/ 101600 w 1765300"/>
                <a:gd name="connsiteY14" fmla="*/ 266700 h 3263900"/>
                <a:gd name="connsiteX15" fmla="*/ 50800 w 1765300"/>
                <a:gd name="connsiteY15" fmla="*/ 419100 h 3263900"/>
                <a:gd name="connsiteX16" fmla="*/ 25400 w 1765300"/>
                <a:gd name="connsiteY16" fmla="*/ 495300 h 3263900"/>
                <a:gd name="connsiteX17" fmla="*/ 12700 w 1765300"/>
                <a:gd name="connsiteY17" fmla="*/ 533400 h 3263900"/>
                <a:gd name="connsiteX18" fmla="*/ 0 w 1765300"/>
                <a:gd name="connsiteY18" fmla="*/ 584200 h 3263900"/>
                <a:gd name="connsiteX19" fmla="*/ 12700 w 1765300"/>
                <a:gd name="connsiteY19" fmla="*/ 800100 h 3263900"/>
                <a:gd name="connsiteX20" fmla="*/ 25400 w 1765300"/>
                <a:gd name="connsiteY20" fmla="*/ 838200 h 3263900"/>
                <a:gd name="connsiteX21" fmla="*/ 38100 w 1765300"/>
                <a:gd name="connsiteY21" fmla="*/ 889000 h 3263900"/>
                <a:gd name="connsiteX22" fmla="*/ 50800 w 1765300"/>
                <a:gd name="connsiteY22" fmla="*/ 977900 h 3263900"/>
                <a:gd name="connsiteX23" fmla="*/ 76200 w 1765300"/>
                <a:gd name="connsiteY23" fmla="*/ 1117600 h 3263900"/>
                <a:gd name="connsiteX24" fmla="*/ 101600 w 1765300"/>
                <a:gd name="connsiteY24" fmla="*/ 1384300 h 3263900"/>
                <a:gd name="connsiteX25" fmla="*/ 114300 w 1765300"/>
                <a:gd name="connsiteY25" fmla="*/ 1447800 h 3263900"/>
                <a:gd name="connsiteX26" fmla="*/ 127000 w 1765300"/>
                <a:gd name="connsiteY26" fmla="*/ 1574800 h 3263900"/>
                <a:gd name="connsiteX27" fmla="*/ 139700 w 1765300"/>
                <a:gd name="connsiteY27" fmla="*/ 1638300 h 3263900"/>
                <a:gd name="connsiteX28" fmla="*/ 152400 w 1765300"/>
                <a:gd name="connsiteY28" fmla="*/ 1714500 h 3263900"/>
                <a:gd name="connsiteX29" fmla="*/ 177800 w 1765300"/>
                <a:gd name="connsiteY29" fmla="*/ 1892300 h 3263900"/>
                <a:gd name="connsiteX30" fmla="*/ 203200 w 1765300"/>
                <a:gd name="connsiteY30" fmla="*/ 1981200 h 3263900"/>
                <a:gd name="connsiteX31" fmla="*/ 228600 w 1765300"/>
                <a:gd name="connsiteY31" fmla="*/ 2095500 h 3263900"/>
                <a:gd name="connsiteX32" fmla="*/ 254000 w 1765300"/>
                <a:gd name="connsiteY32" fmla="*/ 2171700 h 3263900"/>
                <a:gd name="connsiteX33" fmla="*/ 266700 w 1765300"/>
                <a:gd name="connsiteY33" fmla="*/ 2222500 h 3263900"/>
                <a:gd name="connsiteX34" fmla="*/ 317500 w 1765300"/>
                <a:gd name="connsiteY34" fmla="*/ 2286000 h 3263900"/>
                <a:gd name="connsiteX35" fmla="*/ 342900 w 1765300"/>
                <a:gd name="connsiteY35" fmla="*/ 2336800 h 3263900"/>
                <a:gd name="connsiteX36" fmla="*/ 381000 w 1765300"/>
                <a:gd name="connsiteY36" fmla="*/ 2400300 h 3263900"/>
                <a:gd name="connsiteX37" fmla="*/ 419100 w 1765300"/>
                <a:gd name="connsiteY37" fmla="*/ 2476500 h 3263900"/>
                <a:gd name="connsiteX38" fmla="*/ 457200 w 1765300"/>
                <a:gd name="connsiteY38" fmla="*/ 2565400 h 3263900"/>
                <a:gd name="connsiteX39" fmla="*/ 469900 w 1765300"/>
                <a:gd name="connsiteY39" fmla="*/ 2616200 h 3263900"/>
                <a:gd name="connsiteX40" fmla="*/ 495300 w 1765300"/>
                <a:gd name="connsiteY40" fmla="*/ 2654300 h 3263900"/>
                <a:gd name="connsiteX41" fmla="*/ 546100 w 1765300"/>
                <a:gd name="connsiteY41" fmla="*/ 2755900 h 3263900"/>
                <a:gd name="connsiteX42" fmla="*/ 584200 w 1765300"/>
                <a:gd name="connsiteY42" fmla="*/ 2794000 h 3263900"/>
                <a:gd name="connsiteX43" fmla="*/ 660400 w 1765300"/>
                <a:gd name="connsiteY43" fmla="*/ 2882900 h 3263900"/>
                <a:gd name="connsiteX44" fmla="*/ 698500 w 1765300"/>
                <a:gd name="connsiteY44" fmla="*/ 2908300 h 3263900"/>
                <a:gd name="connsiteX45" fmla="*/ 736600 w 1765300"/>
                <a:gd name="connsiteY45" fmla="*/ 2946400 h 3263900"/>
                <a:gd name="connsiteX46" fmla="*/ 838200 w 1765300"/>
                <a:gd name="connsiteY46" fmla="*/ 2997200 h 3263900"/>
                <a:gd name="connsiteX47" fmla="*/ 977900 w 1765300"/>
                <a:gd name="connsiteY47" fmla="*/ 3098800 h 3263900"/>
                <a:gd name="connsiteX48" fmla="*/ 1016000 w 1765300"/>
                <a:gd name="connsiteY48" fmla="*/ 3124200 h 3263900"/>
                <a:gd name="connsiteX49" fmla="*/ 1079500 w 1765300"/>
                <a:gd name="connsiteY49" fmla="*/ 3136900 h 3263900"/>
                <a:gd name="connsiteX50" fmla="*/ 1117600 w 1765300"/>
                <a:gd name="connsiteY50" fmla="*/ 3162300 h 3263900"/>
                <a:gd name="connsiteX51" fmla="*/ 1193800 w 1765300"/>
                <a:gd name="connsiteY51" fmla="*/ 3187700 h 3263900"/>
                <a:gd name="connsiteX52" fmla="*/ 1231900 w 1765300"/>
                <a:gd name="connsiteY52" fmla="*/ 3213100 h 3263900"/>
                <a:gd name="connsiteX53" fmla="*/ 1333500 w 1765300"/>
                <a:gd name="connsiteY53" fmla="*/ 3238500 h 3263900"/>
                <a:gd name="connsiteX54" fmla="*/ 1371600 w 1765300"/>
                <a:gd name="connsiteY54" fmla="*/ 3251200 h 3263900"/>
                <a:gd name="connsiteX55" fmla="*/ 1485900 w 1765300"/>
                <a:gd name="connsiteY55" fmla="*/ 3263900 h 3263900"/>
                <a:gd name="connsiteX56" fmla="*/ 1600200 w 1765300"/>
                <a:gd name="connsiteY56" fmla="*/ 3225800 h 3263900"/>
                <a:gd name="connsiteX57" fmla="*/ 1638300 w 1765300"/>
                <a:gd name="connsiteY57" fmla="*/ 3200400 h 3263900"/>
                <a:gd name="connsiteX58" fmla="*/ 1727200 w 1765300"/>
                <a:gd name="connsiteY58" fmla="*/ 3086100 h 3263900"/>
                <a:gd name="connsiteX59" fmla="*/ 1765300 w 1765300"/>
                <a:gd name="connsiteY59" fmla="*/ 2959100 h 3263900"/>
                <a:gd name="connsiteX60" fmla="*/ 1752600 w 1765300"/>
                <a:gd name="connsiteY60" fmla="*/ 2743200 h 3263900"/>
                <a:gd name="connsiteX61" fmla="*/ 1701800 w 1765300"/>
                <a:gd name="connsiteY61" fmla="*/ 2667000 h 3263900"/>
                <a:gd name="connsiteX62" fmla="*/ 1625600 w 1765300"/>
                <a:gd name="connsiteY62" fmla="*/ 2578100 h 3263900"/>
                <a:gd name="connsiteX63" fmla="*/ 1587500 w 1765300"/>
                <a:gd name="connsiteY63" fmla="*/ 2527300 h 3263900"/>
                <a:gd name="connsiteX64" fmla="*/ 1498600 w 1765300"/>
                <a:gd name="connsiteY64" fmla="*/ 2438400 h 3263900"/>
                <a:gd name="connsiteX65" fmla="*/ 1435100 w 1765300"/>
                <a:gd name="connsiteY65" fmla="*/ 2336800 h 3263900"/>
                <a:gd name="connsiteX66" fmla="*/ 1384300 w 1765300"/>
                <a:gd name="connsiteY66" fmla="*/ 2222500 h 3263900"/>
                <a:gd name="connsiteX67" fmla="*/ 1346200 w 1765300"/>
                <a:gd name="connsiteY67" fmla="*/ 2159000 h 3263900"/>
                <a:gd name="connsiteX68" fmla="*/ 1295400 w 1765300"/>
                <a:gd name="connsiteY68" fmla="*/ 2070100 h 3263900"/>
                <a:gd name="connsiteX69" fmla="*/ 1231900 w 1765300"/>
                <a:gd name="connsiteY69" fmla="*/ 1892300 h 3263900"/>
                <a:gd name="connsiteX70" fmla="*/ 1219200 w 1765300"/>
                <a:gd name="connsiteY70" fmla="*/ 1854200 h 3263900"/>
                <a:gd name="connsiteX71" fmla="*/ 1193800 w 1765300"/>
                <a:gd name="connsiteY71" fmla="*/ 1816100 h 3263900"/>
                <a:gd name="connsiteX72" fmla="*/ 1155700 w 1765300"/>
                <a:gd name="connsiteY72" fmla="*/ 1739900 h 3263900"/>
                <a:gd name="connsiteX73" fmla="*/ 1117600 w 1765300"/>
                <a:gd name="connsiteY73" fmla="*/ 1625600 h 3263900"/>
                <a:gd name="connsiteX74" fmla="*/ 1092200 w 1765300"/>
                <a:gd name="connsiteY74" fmla="*/ 1498600 h 3263900"/>
                <a:gd name="connsiteX75" fmla="*/ 1079500 w 1765300"/>
                <a:gd name="connsiteY75" fmla="*/ 1447800 h 3263900"/>
                <a:gd name="connsiteX76" fmla="*/ 1054100 w 1765300"/>
                <a:gd name="connsiteY76" fmla="*/ 1270000 h 3263900"/>
                <a:gd name="connsiteX77" fmla="*/ 1041400 w 1765300"/>
                <a:gd name="connsiteY77" fmla="*/ 1193800 h 3263900"/>
                <a:gd name="connsiteX78" fmla="*/ 1028700 w 1765300"/>
                <a:gd name="connsiteY78" fmla="*/ 1155700 h 3263900"/>
                <a:gd name="connsiteX79" fmla="*/ 1016000 w 1765300"/>
                <a:gd name="connsiteY79" fmla="*/ 1003300 h 3263900"/>
                <a:gd name="connsiteX80" fmla="*/ 1003300 w 1765300"/>
                <a:gd name="connsiteY80" fmla="*/ 952500 h 3263900"/>
                <a:gd name="connsiteX81" fmla="*/ 990600 w 1765300"/>
                <a:gd name="connsiteY81" fmla="*/ 889000 h 3263900"/>
                <a:gd name="connsiteX82" fmla="*/ 965200 w 1765300"/>
                <a:gd name="connsiteY82" fmla="*/ 698500 h 3263900"/>
                <a:gd name="connsiteX83" fmla="*/ 952500 w 1765300"/>
                <a:gd name="connsiteY83" fmla="*/ 635000 h 3263900"/>
                <a:gd name="connsiteX84" fmla="*/ 977900 w 1765300"/>
                <a:gd name="connsiteY84" fmla="*/ 279400 h 32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765300" h="3263900">
                  <a:moveTo>
                    <a:pt x="977900" y="279400"/>
                  </a:moveTo>
                  <a:cubicBezTo>
                    <a:pt x="960967" y="270933"/>
                    <a:pt x="941644" y="266120"/>
                    <a:pt x="927100" y="254000"/>
                  </a:cubicBezTo>
                  <a:cubicBezTo>
                    <a:pt x="915374" y="244229"/>
                    <a:pt x="910572" y="228320"/>
                    <a:pt x="901700" y="215900"/>
                  </a:cubicBezTo>
                  <a:cubicBezTo>
                    <a:pt x="889397" y="198676"/>
                    <a:pt x="878567" y="180067"/>
                    <a:pt x="863600" y="165100"/>
                  </a:cubicBezTo>
                  <a:cubicBezTo>
                    <a:pt x="852807" y="154307"/>
                    <a:pt x="837226" y="149471"/>
                    <a:pt x="825500" y="139700"/>
                  </a:cubicBezTo>
                  <a:cubicBezTo>
                    <a:pt x="811702" y="128202"/>
                    <a:pt x="801198" y="113098"/>
                    <a:pt x="787400" y="101600"/>
                  </a:cubicBezTo>
                  <a:cubicBezTo>
                    <a:pt x="742292" y="64010"/>
                    <a:pt x="736997" y="76359"/>
                    <a:pt x="673100" y="50800"/>
                  </a:cubicBezTo>
                  <a:cubicBezTo>
                    <a:pt x="651933" y="42333"/>
                    <a:pt x="631436" y="31951"/>
                    <a:pt x="609600" y="25400"/>
                  </a:cubicBezTo>
                  <a:cubicBezTo>
                    <a:pt x="575835" y="15271"/>
                    <a:pt x="485528" y="4047"/>
                    <a:pt x="457200" y="0"/>
                  </a:cubicBezTo>
                  <a:cubicBezTo>
                    <a:pt x="439957" y="3449"/>
                    <a:pt x="363398" y="17713"/>
                    <a:pt x="342900" y="25400"/>
                  </a:cubicBezTo>
                  <a:cubicBezTo>
                    <a:pt x="311568" y="37149"/>
                    <a:pt x="281150" y="56807"/>
                    <a:pt x="254000" y="76200"/>
                  </a:cubicBezTo>
                  <a:cubicBezTo>
                    <a:pt x="236776" y="88503"/>
                    <a:pt x="217262" y="98480"/>
                    <a:pt x="203200" y="114300"/>
                  </a:cubicBezTo>
                  <a:cubicBezTo>
                    <a:pt x="182919" y="137116"/>
                    <a:pt x="169333" y="165100"/>
                    <a:pt x="152400" y="190500"/>
                  </a:cubicBezTo>
                  <a:lnTo>
                    <a:pt x="127000" y="228600"/>
                  </a:lnTo>
                  <a:cubicBezTo>
                    <a:pt x="118533" y="241300"/>
                    <a:pt x="106427" y="252220"/>
                    <a:pt x="101600" y="266700"/>
                  </a:cubicBezTo>
                  <a:lnTo>
                    <a:pt x="50800" y="419100"/>
                  </a:lnTo>
                  <a:lnTo>
                    <a:pt x="25400" y="495300"/>
                  </a:lnTo>
                  <a:cubicBezTo>
                    <a:pt x="21167" y="508000"/>
                    <a:pt x="15947" y="520413"/>
                    <a:pt x="12700" y="533400"/>
                  </a:cubicBezTo>
                  <a:lnTo>
                    <a:pt x="0" y="584200"/>
                  </a:lnTo>
                  <a:cubicBezTo>
                    <a:pt x="4233" y="656167"/>
                    <a:pt x="5527" y="728367"/>
                    <a:pt x="12700" y="800100"/>
                  </a:cubicBezTo>
                  <a:cubicBezTo>
                    <a:pt x="14032" y="813421"/>
                    <a:pt x="21722" y="825328"/>
                    <a:pt x="25400" y="838200"/>
                  </a:cubicBezTo>
                  <a:cubicBezTo>
                    <a:pt x="30195" y="854983"/>
                    <a:pt x="34978" y="871827"/>
                    <a:pt x="38100" y="889000"/>
                  </a:cubicBezTo>
                  <a:cubicBezTo>
                    <a:pt x="43455" y="918451"/>
                    <a:pt x="46248" y="948314"/>
                    <a:pt x="50800" y="977900"/>
                  </a:cubicBezTo>
                  <a:cubicBezTo>
                    <a:pt x="61632" y="1048311"/>
                    <a:pt x="62990" y="1051551"/>
                    <a:pt x="76200" y="1117600"/>
                  </a:cubicBezTo>
                  <a:cubicBezTo>
                    <a:pt x="84667" y="1206500"/>
                    <a:pt x="84086" y="1296732"/>
                    <a:pt x="101600" y="1384300"/>
                  </a:cubicBezTo>
                  <a:cubicBezTo>
                    <a:pt x="105833" y="1405467"/>
                    <a:pt x="111447" y="1426404"/>
                    <a:pt x="114300" y="1447800"/>
                  </a:cubicBezTo>
                  <a:cubicBezTo>
                    <a:pt x="119923" y="1489971"/>
                    <a:pt x="121377" y="1532629"/>
                    <a:pt x="127000" y="1574800"/>
                  </a:cubicBezTo>
                  <a:cubicBezTo>
                    <a:pt x="129853" y="1596196"/>
                    <a:pt x="135839" y="1617062"/>
                    <a:pt x="139700" y="1638300"/>
                  </a:cubicBezTo>
                  <a:cubicBezTo>
                    <a:pt x="144306" y="1663635"/>
                    <a:pt x="148758" y="1689008"/>
                    <a:pt x="152400" y="1714500"/>
                  </a:cubicBezTo>
                  <a:cubicBezTo>
                    <a:pt x="164106" y="1796442"/>
                    <a:pt x="162649" y="1816544"/>
                    <a:pt x="177800" y="1892300"/>
                  </a:cubicBezTo>
                  <a:cubicBezTo>
                    <a:pt x="201555" y="2011077"/>
                    <a:pt x="178991" y="1884366"/>
                    <a:pt x="203200" y="1981200"/>
                  </a:cubicBezTo>
                  <a:cubicBezTo>
                    <a:pt x="221327" y="2053709"/>
                    <a:pt x="209044" y="2030314"/>
                    <a:pt x="228600" y="2095500"/>
                  </a:cubicBezTo>
                  <a:cubicBezTo>
                    <a:pt x="236293" y="2121145"/>
                    <a:pt x="247506" y="2145725"/>
                    <a:pt x="254000" y="2171700"/>
                  </a:cubicBezTo>
                  <a:cubicBezTo>
                    <a:pt x="258233" y="2188633"/>
                    <a:pt x="258223" y="2207242"/>
                    <a:pt x="266700" y="2222500"/>
                  </a:cubicBezTo>
                  <a:cubicBezTo>
                    <a:pt x="279864" y="2246195"/>
                    <a:pt x="302464" y="2263446"/>
                    <a:pt x="317500" y="2286000"/>
                  </a:cubicBezTo>
                  <a:cubicBezTo>
                    <a:pt x="328002" y="2301752"/>
                    <a:pt x="333706" y="2320250"/>
                    <a:pt x="342900" y="2336800"/>
                  </a:cubicBezTo>
                  <a:cubicBezTo>
                    <a:pt x="354888" y="2358378"/>
                    <a:pt x="369961" y="2378222"/>
                    <a:pt x="381000" y="2400300"/>
                  </a:cubicBezTo>
                  <a:cubicBezTo>
                    <a:pt x="433580" y="2505460"/>
                    <a:pt x="346307" y="2367311"/>
                    <a:pt x="419100" y="2476500"/>
                  </a:cubicBezTo>
                  <a:cubicBezTo>
                    <a:pt x="455561" y="2622343"/>
                    <a:pt x="404577" y="2442613"/>
                    <a:pt x="457200" y="2565400"/>
                  </a:cubicBezTo>
                  <a:cubicBezTo>
                    <a:pt x="464076" y="2581443"/>
                    <a:pt x="463024" y="2600157"/>
                    <a:pt x="469900" y="2616200"/>
                  </a:cubicBezTo>
                  <a:cubicBezTo>
                    <a:pt x="475913" y="2630229"/>
                    <a:pt x="487991" y="2640900"/>
                    <a:pt x="495300" y="2654300"/>
                  </a:cubicBezTo>
                  <a:cubicBezTo>
                    <a:pt x="513431" y="2687541"/>
                    <a:pt x="519326" y="2729126"/>
                    <a:pt x="546100" y="2755900"/>
                  </a:cubicBezTo>
                  <a:cubicBezTo>
                    <a:pt x="558800" y="2768600"/>
                    <a:pt x="572511" y="2780363"/>
                    <a:pt x="584200" y="2794000"/>
                  </a:cubicBezTo>
                  <a:cubicBezTo>
                    <a:pt x="626244" y="2843052"/>
                    <a:pt x="613130" y="2843508"/>
                    <a:pt x="660400" y="2882900"/>
                  </a:cubicBezTo>
                  <a:cubicBezTo>
                    <a:pt x="672126" y="2892671"/>
                    <a:pt x="686774" y="2898529"/>
                    <a:pt x="698500" y="2908300"/>
                  </a:cubicBezTo>
                  <a:cubicBezTo>
                    <a:pt x="712298" y="2919798"/>
                    <a:pt x="721447" y="2936757"/>
                    <a:pt x="736600" y="2946400"/>
                  </a:cubicBezTo>
                  <a:cubicBezTo>
                    <a:pt x="768544" y="2966728"/>
                    <a:pt x="811426" y="2970426"/>
                    <a:pt x="838200" y="2997200"/>
                  </a:cubicBezTo>
                  <a:cubicBezTo>
                    <a:pt x="911107" y="3070107"/>
                    <a:pt x="846466" y="3011177"/>
                    <a:pt x="977900" y="3098800"/>
                  </a:cubicBezTo>
                  <a:cubicBezTo>
                    <a:pt x="990600" y="3107267"/>
                    <a:pt x="1001708" y="3118841"/>
                    <a:pt x="1016000" y="3124200"/>
                  </a:cubicBezTo>
                  <a:cubicBezTo>
                    <a:pt x="1036211" y="3131779"/>
                    <a:pt x="1058333" y="3132667"/>
                    <a:pt x="1079500" y="3136900"/>
                  </a:cubicBezTo>
                  <a:cubicBezTo>
                    <a:pt x="1092200" y="3145367"/>
                    <a:pt x="1103652" y="3156101"/>
                    <a:pt x="1117600" y="3162300"/>
                  </a:cubicBezTo>
                  <a:cubicBezTo>
                    <a:pt x="1142066" y="3173174"/>
                    <a:pt x="1171523" y="3172848"/>
                    <a:pt x="1193800" y="3187700"/>
                  </a:cubicBezTo>
                  <a:cubicBezTo>
                    <a:pt x="1206500" y="3196167"/>
                    <a:pt x="1217555" y="3207884"/>
                    <a:pt x="1231900" y="3213100"/>
                  </a:cubicBezTo>
                  <a:cubicBezTo>
                    <a:pt x="1264707" y="3225030"/>
                    <a:pt x="1300382" y="3227461"/>
                    <a:pt x="1333500" y="3238500"/>
                  </a:cubicBezTo>
                  <a:cubicBezTo>
                    <a:pt x="1346200" y="3242733"/>
                    <a:pt x="1358395" y="3248999"/>
                    <a:pt x="1371600" y="3251200"/>
                  </a:cubicBezTo>
                  <a:cubicBezTo>
                    <a:pt x="1409413" y="3257502"/>
                    <a:pt x="1447800" y="3259667"/>
                    <a:pt x="1485900" y="3263900"/>
                  </a:cubicBezTo>
                  <a:cubicBezTo>
                    <a:pt x="1552592" y="3250562"/>
                    <a:pt x="1543575" y="3258157"/>
                    <a:pt x="1600200" y="3225800"/>
                  </a:cubicBezTo>
                  <a:cubicBezTo>
                    <a:pt x="1613452" y="3218227"/>
                    <a:pt x="1628033" y="3211694"/>
                    <a:pt x="1638300" y="3200400"/>
                  </a:cubicBezTo>
                  <a:cubicBezTo>
                    <a:pt x="1670768" y="3164685"/>
                    <a:pt x="1727200" y="3086100"/>
                    <a:pt x="1727200" y="3086100"/>
                  </a:cubicBezTo>
                  <a:cubicBezTo>
                    <a:pt x="1758120" y="2993341"/>
                    <a:pt x="1746106" y="3035875"/>
                    <a:pt x="1765300" y="2959100"/>
                  </a:cubicBezTo>
                  <a:cubicBezTo>
                    <a:pt x="1761067" y="2887133"/>
                    <a:pt x="1767914" y="2813646"/>
                    <a:pt x="1752600" y="2743200"/>
                  </a:cubicBezTo>
                  <a:cubicBezTo>
                    <a:pt x="1746115" y="2713370"/>
                    <a:pt x="1719306" y="2692009"/>
                    <a:pt x="1701800" y="2667000"/>
                  </a:cubicBezTo>
                  <a:cubicBezTo>
                    <a:pt x="1630899" y="2565712"/>
                    <a:pt x="1697356" y="2661815"/>
                    <a:pt x="1625600" y="2578100"/>
                  </a:cubicBezTo>
                  <a:cubicBezTo>
                    <a:pt x="1611825" y="2562029"/>
                    <a:pt x="1601738" y="2542962"/>
                    <a:pt x="1587500" y="2527300"/>
                  </a:cubicBezTo>
                  <a:cubicBezTo>
                    <a:pt x="1559310" y="2496291"/>
                    <a:pt x="1521846" y="2473269"/>
                    <a:pt x="1498600" y="2438400"/>
                  </a:cubicBezTo>
                  <a:cubicBezTo>
                    <a:pt x="1472136" y="2398705"/>
                    <a:pt x="1460629" y="2382753"/>
                    <a:pt x="1435100" y="2336800"/>
                  </a:cubicBezTo>
                  <a:cubicBezTo>
                    <a:pt x="1367768" y="2215603"/>
                    <a:pt x="1454947" y="2363794"/>
                    <a:pt x="1384300" y="2222500"/>
                  </a:cubicBezTo>
                  <a:cubicBezTo>
                    <a:pt x="1373261" y="2200422"/>
                    <a:pt x="1358188" y="2180578"/>
                    <a:pt x="1346200" y="2159000"/>
                  </a:cubicBezTo>
                  <a:cubicBezTo>
                    <a:pt x="1292490" y="2062322"/>
                    <a:pt x="1348623" y="2149934"/>
                    <a:pt x="1295400" y="2070100"/>
                  </a:cubicBezTo>
                  <a:cubicBezTo>
                    <a:pt x="1260677" y="1931209"/>
                    <a:pt x="1317824" y="2150071"/>
                    <a:pt x="1231900" y="1892300"/>
                  </a:cubicBezTo>
                  <a:cubicBezTo>
                    <a:pt x="1227667" y="1879600"/>
                    <a:pt x="1225187" y="1866174"/>
                    <a:pt x="1219200" y="1854200"/>
                  </a:cubicBezTo>
                  <a:cubicBezTo>
                    <a:pt x="1212374" y="1840548"/>
                    <a:pt x="1200626" y="1829752"/>
                    <a:pt x="1193800" y="1816100"/>
                  </a:cubicBezTo>
                  <a:cubicBezTo>
                    <a:pt x="1141220" y="1710940"/>
                    <a:pt x="1228493" y="1849089"/>
                    <a:pt x="1155700" y="1739900"/>
                  </a:cubicBezTo>
                  <a:cubicBezTo>
                    <a:pt x="1127868" y="1600740"/>
                    <a:pt x="1162669" y="1745783"/>
                    <a:pt x="1117600" y="1625600"/>
                  </a:cubicBezTo>
                  <a:cubicBezTo>
                    <a:pt x="1104958" y="1591887"/>
                    <a:pt x="1098471" y="1529954"/>
                    <a:pt x="1092200" y="1498600"/>
                  </a:cubicBezTo>
                  <a:cubicBezTo>
                    <a:pt x="1088777" y="1481484"/>
                    <a:pt x="1082369" y="1465017"/>
                    <a:pt x="1079500" y="1447800"/>
                  </a:cubicBezTo>
                  <a:cubicBezTo>
                    <a:pt x="1069658" y="1388746"/>
                    <a:pt x="1063942" y="1329054"/>
                    <a:pt x="1054100" y="1270000"/>
                  </a:cubicBezTo>
                  <a:cubicBezTo>
                    <a:pt x="1049867" y="1244600"/>
                    <a:pt x="1046986" y="1218937"/>
                    <a:pt x="1041400" y="1193800"/>
                  </a:cubicBezTo>
                  <a:cubicBezTo>
                    <a:pt x="1038496" y="1180732"/>
                    <a:pt x="1032933" y="1168400"/>
                    <a:pt x="1028700" y="1155700"/>
                  </a:cubicBezTo>
                  <a:cubicBezTo>
                    <a:pt x="1024467" y="1104900"/>
                    <a:pt x="1022323" y="1053882"/>
                    <a:pt x="1016000" y="1003300"/>
                  </a:cubicBezTo>
                  <a:cubicBezTo>
                    <a:pt x="1013835" y="985980"/>
                    <a:pt x="1007086" y="969539"/>
                    <a:pt x="1003300" y="952500"/>
                  </a:cubicBezTo>
                  <a:cubicBezTo>
                    <a:pt x="998617" y="931428"/>
                    <a:pt x="994149" y="910292"/>
                    <a:pt x="990600" y="889000"/>
                  </a:cubicBezTo>
                  <a:cubicBezTo>
                    <a:pt x="964942" y="735050"/>
                    <a:pt x="990884" y="865449"/>
                    <a:pt x="965200" y="698500"/>
                  </a:cubicBezTo>
                  <a:cubicBezTo>
                    <a:pt x="961918" y="677165"/>
                    <a:pt x="956733" y="656167"/>
                    <a:pt x="952500" y="635000"/>
                  </a:cubicBezTo>
                  <a:lnTo>
                    <a:pt x="977900" y="279400"/>
                  </a:lnTo>
                  <a:close/>
                </a:path>
              </a:pathLst>
            </a:custGeom>
            <a:solidFill>
              <a:srgbClr val="FF0000">
                <a:alpha val="24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299702" y="2368316"/>
              <a:ext cx="4074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kern="0" smtClean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318000" y="2171147"/>
            <a:ext cx="2768600" cy="3187473"/>
            <a:chOff x="4279900" y="2146527"/>
            <a:chExt cx="2768600" cy="3187473"/>
          </a:xfrm>
        </p:grpSpPr>
        <p:sp>
          <p:nvSpPr>
            <p:cNvPr id="69" name="任意形状 68"/>
            <p:cNvSpPr/>
            <p:nvPr/>
          </p:nvSpPr>
          <p:spPr bwMode="auto">
            <a:xfrm>
              <a:off x="4279900" y="2146527"/>
              <a:ext cx="2768600" cy="3187473"/>
            </a:xfrm>
            <a:custGeom>
              <a:avLst/>
              <a:gdLst>
                <a:gd name="connsiteX0" fmla="*/ 1574800 w 2768600"/>
                <a:gd name="connsiteY0" fmla="*/ 444273 h 3187473"/>
                <a:gd name="connsiteX1" fmla="*/ 1447800 w 2768600"/>
                <a:gd name="connsiteY1" fmla="*/ 317273 h 3187473"/>
                <a:gd name="connsiteX2" fmla="*/ 1397000 w 2768600"/>
                <a:gd name="connsiteY2" fmla="*/ 279173 h 3187473"/>
                <a:gd name="connsiteX3" fmla="*/ 1358900 w 2768600"/>
                <a:gd name="connsiteY3" fmla="*/ 266473 h 3187473"/>
                <a:gd name="connsiteX4" fmla="*/ 1308100 w 2768600"/>
                <a:gd name="connsiteY4" fmla="*/ 241073 h 3187473"/>
                <a:gd name="connsiteX5" fmla="*/ 1257300 w 2768600"/>
                <a:gd name="connsiteY5" fmla="*/ 202973 h 3187473"/>
                <a:gd name="connsiteX6" fmla="*/ 1206500 w 2768600"/>
                <a:gd name="connsiteY6" fmla="*/ 190273 h 3187473"/>
                <a:gd name="connsiteX7" fmla="*/ 1168400 w 2768600"/>
                <a:gd name="connsiteY7" fmla="*/ 177573 h 3187473"/>
                <a:gd name="connsiteX8" fmla="*/ 1066800 w 2768600"/>
                <a:gd name="connsiteY8" fmla="*/ 139473 h 3187473"/>
                <a:gd name="connsiteX9" fmla="*/ 1016000 w 2768600"/>
                <a:gd name="connsiteY9" fmla="*/ 126773 h 3187473"/>
                <a:gd name="connsiteX10" fmla="*/ 977900 w 2768600"/>
                <a:gd name="connsiteY10" fmla="*/ 114073 h 3187473"/>
                <a:gd name="connsiteX11" fmla="*/ 927100 w 2768600"/>
                <a:gd name="connsiteY11" fmla="*/ 101373 h 3187473"/>
                <a:gd name="connsiteX12" fmla="*/ 825500 w 2768600"/>
                <a:gd name="connsiteY12" fmla="*/ 63273 h 3187473"/>
                <a:gd name="connsiteX13" fmla="*/ 787400 w 2768600"/>
                <a:gd name="connsiteY13" fmla="*/ 50573 h 3187473"/>
                <a:gd name="connsiteX14" fmla="*/ 723900 w 2768600"/>
                <a:gd name="connsiteY14" fmla="*/ 37873 h 3187473"/>
                <a:gd name="connsiteX15" fmla="*/ 508000 w 2768600"/>
                <a:gd name="connsiteY15" fmla="*/ 25173 h 3187473"/>
                <a:gd name="connsiteX16" fmla="*/ 469900 w 2768600"/>
                <a:gd name="connsiteY16" fmla="*/ 50573 h 3187473"/>
                <a:gd name="connsiteX17" fmla="*/ 431800 w 2768600"/>
                <a:gd name="connsiteY17" fmla="*/ 63273 h 3187473"/>
                <a:gd name="connsiteX18" fmla="*/ 330200 w 2768600"/>
                <a:gd name="connsiteY18" fmla="*/ 114073 h 3187473"/>
                <a:gd name="connsiteX19" fmla="*/ 292100 w 2768600"/>
                <a:gd name="connsiteY19" fmla="*/ 126773 h 3187473"/>
                <a:gd name="connsiteX20" fmla="*/ 215900 w 2768600"/>
                <a:gd name="connsiteY20" fmla="*/ 177573 h 3187473"/>
                <a:gd name="connsiteX21" fmla="*/ 139700 w 2768600"/>
                <a:gd name="connsiteY21" fmla="*/ 253773 h 3187473"/>
                <a:gd name="connsiteX22" fmla="*/ 127000 w 2768600"/>
                <a:gd name="connsiteY22" fmla="*/ 291873 h 3187473"/>
                <a:gd name="connsiteX23" fmla="*/ 101600 w 2768600"/>
                <a:gd name="connsiteY23" fmla="*/ 342673 h 3187473"/>
                <a:gd name="connsiteX24" fmla="*/ 63500 w 2768600"/>
                <a:gd name="connsiteY24" fmla="*/ 431573 h 3187473"/>
                <a:gd name="connsiteX25" fmla="*/ 25400 w 2768600"/>
                <a:gd name="connsiteY25" fmla="*/ 545873 h 3187473"/>
                <a:gd name="connsiteX26" fmla="*/ 0 w 2768600"/>
                <a:gd name="connsiteY26" fmla="*/ 672873 h 3187473"/>
                <a:gd name="connsiteX27" fmla="*/ 12700 w 2768600"/>
                <a:gd name="connsiteY27" fmla="*/ 1104673 h 3187473"/>
                <a:gd name="connsiteX28" fmla="*/ 38100 w 2768600"/>
                <a:gd name="connsiteY28" fmla="*/ 1180873 h 3187473"/>
                <a:gd name="connsiteX29" fmla="*/ 50800 w 2768600"/>
                <a:gd name="connsiteY29" fmla="*/ 1257073 h 3187473"/>
                <a:gd name="connsiteX30" fmla="*/ 63500 w 2768600"/>
                <a:gd name="connsiteY30" fmla="*/ 1345973 h 3187473"/>
                <a:gd name="connsiteX31" fmla="*/ 76200 w 2768600"/>
                <a:gd name="connsiteY31" fmla="*/ 1409473 h 3187473"/>
                <a:gd name="connsiteX32" fmla="*/ 101600 w 2768600"/>
                <a:gd name="connsiteY32" fmla="*/ 1587273 h 3187473"/>
                <a:gd name="connsiteX33" fmla="*/ 127000 w 2768600"/>
                <a:gd name="connsiteY33" fmla="*/ 1638073 h 3187473"/>
                <a:gd name="connsiteX34" fmla="*/ 139700 w 2768600"/>
                <a:gd name="connsiteY34" fmla="*/ 1688873 h 3187473"/>
                <a:gd name="connsiteX35" fmla="*/ 152400 w 2768600"/>
                <a:gd name="connsiteY35" fmla="*/ 1726973 h 3187473"/>
                <a:gd name="connsiteX36" fmla="*/ 165100 w 2768600"/>
                <a:gd name="connsiteY36" fmla="*/ 1790473 h 3187473"/>
                <a:gd name="connsiteX37" fmla="*/ 215900 w 2768600"/>
                <a:gd name="connsiteY37" fmla="*/ 1993673 h 3187473"/>
                <a:gd name="connsiteX38" fmla="*/ 228600 w 2768600"/>
                <a:gd name="connsiteY38" fmla="*/ 2057173 h 3187473"/>
                <a:gd name="connsiteX39" fmla="*/ 241300 w 2768600"/>
                <a:gd name="connsiteY39" fmla="*/ 2120673 h 3187473"/>
                <a:gd name="connsiteX40" fmla="*/ 266700 w 2768600"/>
                <a:gd name="connsiteY40" fmla="*/ 2171473 h 3187473"/>
                <a:gd name="connsiteX41" fmla="*/ 279400 w 2768600"/>
                <a:gd name="connsiteY41" fmla="*/ 2209573 h 3187473"/>
                <a:gd name="connsiteX42" fmla="*/ 317500 w 2768600"/>
                <a:gd name="connsiteY42" fmla="*/ 2247673 h 3187473"/>
                <a:gd name="connsiteX43" fmla="*/ 355600 w 2768600"/>
                <a:gd name="connsiteY43" fmla="*/ 2323873 h 3187473"/>
                <a:gd name="connsiteX44" fmla="*/ 419100 w 2768600"/>
                <a:gd name="connsiteY44" fmla="*/ 2412773 h 3187473"/>
                <a:gd name="connsiteX45" fmla="*/ 457200 w 2768600"/>
                <a:gd name="connsiteY45" fmla="*/ 2450873 h 3187473"/>
                <a:gd name="connsiteX46" fmla="*/ 495300 w 2768600"/>
                <a:gd name="connsiteY46" fmla="*/ 2501673 h 3187473"/>
                <a:gd name="connsiteX47" fmla="*/ 571500 w 2768600"/>
                <a:gd name="connsiteY47" fmla="*/ 2577873 h 3187473"/>
                <a:gd name="connsiteX48" fmla="*/ 660400 w 2768600"/>
                <a:gd name="connsiteY48" fmla="*/ 2692173 h 3187473"/>
                <a:gd name="connsiteX49" fmla="*/ 685800 w 2768600"/>
                <a:gd name="connsiteY49" fmla="*/ 2730273 h 3187473"/>
                <a:gd name="connsiteX50" fmla="*/ 787400 w 2768600"/>
                <a:gd name="connsiteY50" fmla="*/ 2831873 h 3187473"/>
                <a:gd name="connsiteX51" fmla="*/ 850900 w 2768600"/>
                <a:gd name="connsiteY51" fmla="*/ 2882673 h 3187473"/>
                <a:gd name="connsiteX52" fmla="*/ 914400 w 2768600"/>
                <a:gd name="connsiteY52" fmla="*/ 2958873 h 3187473"/>
                <a:gd name="connsiteX53" fmla="*/ 977900 w 2768600"/>
                <a:gd name="connsiteY53" fmla="*/ 2996973 h 3187473"/>
                <a:gd name="connsiteX54" fmla="*/ 1016000 w 2768600"/>
                <a:gd name="connsiteY54" fmla="*/ 3022373 h 3187473"/>
                <a:gd name="connsiteX55" fmla="*/ 1206500 w 2768600"/>
                <a:gd name="connsiteY55" fmla="*/ 3111273 h 3187473"/>
                <a:gd name="connsiteX56" fmla="*/ 1320800 w 2768600"/>
                <a:gd name="connsiteY56" fmla="*/ 3136673 h 3187473"/>
                <a:gd name="connsiteX57" fmla="*/ 1384300 w 2768600"/>
                <a:gd name="connsiteY57" fmla="*/ 3162073 h 3187473"/>
                <a:gd name="connsiteX58" fmla="*/ 1460500 w 2768600"/>
                <a:gd name="connsiteY58" fmla="*/ 3187473 h 3187473"/>
                <a:gd name="connsiteX59" fmla="*/ 1803400 w 2768600"/>
                <a:gd name="connsiteY59" fmla="*/ 3174773 h 3187473"/>
                <a:gd name="connsiteX60" fmla="*/ 1892300 w 2768600"/>
                <a:gd name="connsiteY60" fmla="*/ 3149373 h 3187473"/>
                <a:gd name="connsiteX61" fmla="*/ 1943100 w 2768600"/>
                <a:gd name="connsiteY61" fmla="*/ 3136673 h 3187473"/>
                <a:gd name="connsiteX62" fmla="*/ 2070100 w 2768600"/>
                <a:gd name="connsiteY62" fmla="*/ 3098573 h 3187473"/>
                <a:gd name="connsiteX63" fmla="*/ 2146300 w 2768600"/>
                <a:gd name="connsiteY63" fmla="*/ 3047773 h 3187473"/>
                <a:gd name="connsiteX64" fmla="*/ 2247900 w 2768600"/>
                <a:gd name="connsiteY64" fmla="*/ 2971573 h 3187473"/>
                <a:gd name="connsiteX65" fmla="*/ 2286000 w 2768600"/>
                <a:gd name="connsiteY65" fmla="*/ 2946173 h 3187473"/>
                <a:gd name="connsiteX66" fmla="*/ 2387600 w 2768600"/>
                <a:gd name="connsiteY66" fmla="*/ 2844573 h 3187473"/>
                <a:gd name="connsiteX67" fmla="*/ 2425700 w 2768600"/>
                <a:gd name="connsiteY67" fmla="*/ 2781073 h 3187473"/>
                <a:gd name="connsiteX68" fmla="*/ 2489200 w 2768600"/>
                <a:gd name="connsiteY68" fmla="*/ 2666773 h 3187473"/>
                <a:gd name="connsiteX69" fmla="*/ 2603500 w 2768600"/>
                <a:gd name="connsiteY69" fmla="*/ 2488973 h 3187473"/>
                <a:gd name="connsiteX70" fmla="*/ 2641600 w 2768600"/>
                <a:gd name="connsiteY70" fmla="*/ 2374673 h 3187473"/>
                <a:gd name="connsiteX71" fmla="*/ 2667000 w 2768600"/>
                <a:gd name="connsiteY71" fmla="*/ 2336573 h 3187473"/>
                <a:gd name="connsiteX72" fmla="*/ 2705100 w 2768600"/>
                <a:gd name="connsiteY72" fmla="*/ 2196873 h 3187473"/>
                <a:gd name="connsiteX73" fmla="*/ 2717800 w 2768600"/>
                <a:gd name="connsiteY73" fmla="*/ 2146073 h 3187473"/>
                <a:gd name="connsiteX74" fmla="*/ 2743200 w 2768600"/>
                <a:gd name="connsiteY74" fmla="*/ 2069873 h 3187473"/>
                <a:gd name="connsiteX75" fmla="*/ 2768600 w 2768600"/>
                <a:gd name="connsiteY75" fmla="*/ 1879373 h 3187473"/>
                <a:gd name="connsiteX76" fmla="*/ 2743200 w 2768600"/>
                <a:gd name="connsiteY76" fmla="*/ 1536473 h 3187473"/>
                <a:gd name="connsiteX77" fmla="*/ 2705100 w 2768600"/>
                <a:gd name="connsiteY77" fmla="*/ 1447573 h 3187473"/>
                <a:gd name="connsiteX78" fmla="*/ 2679700 w 2768600"/>
                <a:gd name="connsiteY78" fmla="*/ 1371373 h 3187473"/>
                <a:gd name="connsiteX79" fmla="*/ 2654300 w 2768600"/>
                <a:gd name="connsiteY79" fmla="*/ 1333273 h 3187473"/>
                <a:gd name="connsiteX80" fmla="*/ 2578100 w 2768600"/>
                <a:gd name="connsiteY80" fmla="*/ 1206273 h 3187473"/>
                <a:gd name="connsiteX81" fmla="*/ 2540000 w 2768600"/>
                <a:gd name="connsiteY81" fmla="*/ 1168173 h 3187473"/>
                <a:gd name="connsiteX82" fmla="*/ 2501900 w 2768600"/>
                <a:gd name="connsiteY82" fmla="*/ 1117373 h 3187473"/>
                <a:gd name="connsiteX83" fmla="*/ 2476500 w 2768600"/>
                <a:gd name="connsiteY83" fmla="*/ 1079273 h 3187473"/>
                <a:gd name="connsiteX84" fmla="*/ 2400300 w 2768600"/>
                <a:gd name="connsiteY84" fmla="*/ 1003073 h 3187473"/>
                <a:gd name="connsiteX85" fmla="*/ 2260600 w 2768600"/>
                <a:gd name="connsiteY85" fmla="*/ 888773 h 3187473"/>
                <a:gd name="connsiteX86" fmla="*/ 2222500 w 2768600"/>
                <a:gd name="connsiteY86" fmla="*/ 863373 h 3187473"/>
                <a:gd name="connsiteX87" fmla="*/ 2146300 w 2768600"/>
                <a:gd name="connsiteY87" fmla="*/ 787173 h 3187473"/>
                <a:gd name="connsiteX88" fmla="*/ 2082800 w 2768600"/>
                <a:gd name="connsiteY88" fmla="*/ 749073 h 3187473"/>
                <a:gd name="connsiteX89" fmla="*/ 2032000 w 2768600"/>
                <a:gd name="connsiteY89" fmla="*/ 710973 h 3187473"/>
                <a:gd name="connsiteX90" fmla="*/ 1981200 w 2768600"/>
                <a:gd name="connsiteY90" fmla="*/ 685573 h 3187473"/>
                <a:gd name="connsiteX91" fmla="*/ 1879600 w 2768600"/>
                <a:gd name="connsiteY91" fmla="*/ 622073 h 3187473"/>
                <a:gd name="connsiteX92" fmla="*/ 1803400 w 2768600"/>
                <a:gd name="connsiteY92" fmla="*/ 596673 h 3187473"/>
                <a:gd name="connsiteX93" fmla="*/ 1727200 w 2768600"/>
                <a:gd name="connsiteY93" fmla="*/ 545873 h 3187473"/>
                <a:gd name="connsiteX94" fmla="*/ 1689100 w 2768600"/>
                <a:gd name="connsiteY94" fmla="*/ 520473 h 3187473"/>
                <a:gd name="connsiteX95" fmla="*/ 1651000 w 2768600"/>
                <a:gd name="connsiteY95" fmla="*/ 507773 h 3187473"/>
                <a:gd name="connsiteX96" fmla="*/ 1574800 w 2768600"/>
                <a:gd name="connsiteY96" fmla="*/ 444273 h 31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768600" h="3187473">
                  <a:moveTo>
                    <a:pt x="1574800" y="444273"/>
                  </a:moveTo>
                  <a:cubicBezTo>
                    <a:pt x="1540933" y="412523"/>
                    <a:pt x="1537637" y="389143"/>
                    <a:pt x="1447800" y="317273"/>
                  </a:cubicBezTo>
                  <a:cubicBezTo>
                    <a:pt x="1431272" y="304050"/>
                    <a:pt x="1415378" y="289675"/>
                    <a:pt x="1397000" y="279173"/>
                  </a:cubicBezTo>
                  <a:cubicBezTo>
                    <a:pt x="1385377" y="272531"/>
                    <a:pt x="1371205" y="271746"/>
                    <a:pt x="1358900" y="266473"/>
                  </a:cubicBezTo>
                  <a:cubicBezTo>
                    <a:pt x="1341499" y="259015"/>
                    <a:pt x="1324154" y="251107"/>
                    <a:pt x="1308100" y="241073"/>
                  </a:cubicBezTo>
                  <a:cubicBezTo>
                    <a:pt x="1290151" y="229855"/>
                    <a:pt x="1276232" y="212439"/>
                    <a:pt x="1257300" y="202973"/>
                  </a:cubicBezTo>
                  <a:cubicBezTo>
                    <a:pt x="1241688" y="195167"/>
                    <a:pt x="1223283" y="195068"/>
                    <a:pt x="1206500" y="190273"/>
                  </a:cubicBezTo>
                  <a:cubicBezTo>
                    <a:pt x="1193628" y="186595"/>
                    <a:pt x="1180935" y="182273"/>
                    <a:pt x="1168400" y="177573"/>
                  </a:cubicBezTo>
                  <a:cubicBezTo>
                    <a:pt x="1125457" y="161469"/>
                    <a:pt x="1107157" y="151004"/>
                    <a:pt x="1066800" y="139473"/>
                  </a:cubicBezTo>
                  <a:cubicBezTo>
                    <a:pt x="1050017" y="134678"/>
                    <a:pt x="1032783" y="131568"/>
                    <a:pt x="1016000" y="126773"/>
                  </a:cubicBezTo>
                  <a:cubicBezTo>
                    <a:pt x="1003128" y="123095"/>
                    <a:pt x="990772" y="117751"/>
                    <a:pt x="977900" y="114073"/>
                  </a:cubicBezTo>
                  <a:cubicBezTo>
                    <a:pt x="961117" y="109278"/>
                    <a:pt x="943883" y="106168"/>
                    <a:pt x="927100" y="101373"/>
                  </a:cubicBezTo>
                  <a:cubicBezTo>
                    <a:pt x="886743" y="89842"/>
                    <a:pt x="868443" y="79377"/>
                    <a:pt x="825500" y="63273"/>
                  </a:cubicBezTo>
                  <a:cubicBezTo>
                    <a:pt x="812965" y="58573"/>
                    <a:pt x="800387" y="53820"/>
                    <a:pt x="787400" y="50573"/>
                  </a:cubicBezTo>
                  <a:cubicBezTo>
                    <a:pt x="766459" y="45338"/>
                    <a:pt x="745067" y="42106"/>
                    <a:pt x="723900" y="37873"/>
                  </a:cubicBezTo>
                  <a:cubicBezTo>
                    <a:pt x="642539" y="-16368"/>
                    <a:pt x="676977" y="-4646"/>
                    <a:pt x="508000" y="25173"/>
                  </a:cubicBezTo>
                  <a:cubicBezTo>
                    <a:pt x="492969" y="27826"/>
                    <a:pt x="483552" y="43747"/>
                    <a:pt x="469900" y="50573"/>
                  </a:cubicBezTo>
                  <a:cubicBezTo>
                    <a:pt x="457926" y="56560"/>
                    <a:pt x="443987" y="57733"/>
                    <a:pt x="431800" y="63273"/>
                  </a:cubicBezTo>
                  <a:cubicBezTo>
                    <a:pt x="397330" y="78941"/>
                    <a:pt x="366121" y="102099"/>
                    <a:pt x="330200" y="114073"/>
                  </a:cubicBezTo>
                  <a:cubicBezTo>
                    <a:pt x="317500" y="118306"/>
                    <a:pt x="303802" y="120272"/>
                    <a:pt x="292100" y="126773"/>
                  </a:cubicBezTo>
                  <a:cubicBezTo>
                    <a:pt x="265415" y="141598"/>
                    <a:pt x="237486" y="155987"/>
                    <a:pt x="215900" y="177573"/>
                  </a:cubicBezTo>
                  <a:lnTo>
                    <a:pt x="139700" y="253773"/>
                  </a:lnTo>
                  <a:cubicBezTo>
                    <a:pt x="135467" y="266473"/>
                    <a:pt x="132273" y="279568"/>
                    <a:pt x="127000" y="291873"/>
                  </a:cubicBezTo>
                  <a:cubicBezTo>
                    <a:pt x="119542" y="309274"/>
                    <a:pt x="108247" y="324946"/>
                    <a:pt x="101600" y="342673"/>
                  </a:cubicBezTo>
                  <a:cubicBezTo>
                    <a:pt x="66453" y="436398"/>
                    <a:pt x="114974" y="354362"/>
                    <a:pt x="63500" y="431573"/>
                  </a:cubicBezTo>
                  <a:cubicBezTo>
                    <a:pt x="35668" y="570733"/>
                    <a:pt x="70469" y="425690"/>
                    <a:pt x="25400" y="545873"/>
                  </a:cubicBezTo>
                  <a:cubicBezTo>
                    <a:pt x="14033" y="576186"/>
                    <a:pt x="4390" y="646536"/>
                    <a:pt x="0" y="672873"/>
                  </a:cubicBezTo>
                  <a:cubicBezTo>
                    <a:pt x="4233" y="816806"/>
                    <a:pt x="1931" y="961081"/>
                    <a:pt x="12700" y="1104673"/>
                  </a:cubicBezTo>
                  <a:cubicBezTo>
                    <a:pt x="14702" y="1131372"/>
                    <a:pt x="33698" y="1154463"/>
                    <a:pt x="38100" y="1180873"/>
                  </a:cubicBezTo>
                  <a:cubicBezTo>
                    <a:pt x="42333" y="1206273"/>
                    <a:pt x="46884" y="1231622"/>
                    <a:pt x="50800" y="1257073"/>
                  </a:cubicBezTo>
                  <a:cubicBezTo>
                    <a:pt x="55352" y="1286659"/>
                    <a:pt x="58579" y="1316446"/>
                    <a:pt x="63500" y="1345973"/>
                  </a:cubicBezTo>
                  <a:cubicBezTo>
                    <a:pt x="67049" y="1367265"/>
                    <a:pt x="72918" y="1388138"/>
                    <a:pt x="76200" y="1409473"/>
                  </a:cubicBezTo>
                  <a:cubicBezTo>
                    <a:pt x="79185" y="1428875"/>
                    <a:pt x="93029" y="1558702"/>
                    <a:pt x="101600" y="1587273"/>
                  </a:cubicBezTo>
                  <a:cubicBezTo>
                    <a:pt x="107040" y="1605407"/>
                    <a:pt x="120353" y="1620346"/>
                    <a:pt x="127000" y="1638073"/>
                  </a:cubicBezTo>
                  <a:cubicBezTo>
                    <a:pt x="133129" y="1654416"/>
                    <a:pt x="134905" y="1672090"/>
                    <a:pt x="139700" y="1688873"/>
                  </a:cubicBezTo>
                  <a:cubicBezTo>
                    <a:pt x="143378" y="1701745"/>
                    <a:pt x="149153" y="1713986"/>
                    <a:pt x="152400" y="1726973"/>
                  </a:cubicBezTo>
                  <a:cubicBezTo>
                    <a:pt x="157635" y="1747914"/>
                    <a:pt x="159420" y="1769648"/>
                    <a:pt x="165100" y="1790473"/>
                  </a:cubicBezTo>
                  <a:cubicBezTo>
                    <a:pt x="223678" y="2005259"/>
                    <a:pt x="153764" y="1682995"/>
                    <a:pt x="215900" y="1993673"/>
                  </a:cubicBezTo>
                  <a:lnTo>
                    <a:pt x="228600" y="2057173"/>
                  </a:lnTo>
                  <a:cubicBezTo>
                    <a:pt x="232833" y="2078340"/>
                    <a:pt x="231647" y="2101366"/>
                    <a:pt x="241300" y="2120673"/>
                  </a:cubicBezTo>
                  <a:cubicBezTo>
                    <a:pt x="249767" y="2137606"/>
                    <a:pt x="259242" y="2154072"/>
                    <a:pt x="266700" y="2171473"/>
                  </a:cubicBezTo>
                  <a:cubicBezTo>
                    <a:pt x="271973" y="2183778"/>
                    <a:pt x="271974" y="2198434"/>
                    <a:pt x="279400" y="2209573"/>
                  </a:cubicBezTo>
                  <a:cubicBezTo>
                    <a:pt x="289363" y="2224517"/>
                    <a:pt x="307537" y="2232729"/>
                    <a:pt x="317500" y="2247673"/>
                  </a:cubicBezTo>
                  <a:cubicBezTo>
                    <a:pt x="333252" y="2271302"/>
                    <a:pt x="341809" y="2299049"/>
                    <a:pt x="355600" y="2323873"/>
                  </a:cubicBezTo>
                  <a:cubicBezTo>
                    <a:pt x="366180" y="2342917"/>
                    <a:pt x="408676" y="2400611"/>
                    <a:pt x="419100" y="2412773"/>
                  </a:cubicBezTo>
                  <a:cubicBezTo>
                    <a:pt x="430789" y="2426410"/>
                    <a:pt x="445511" y="2437236"/>
                    <a:pt x="457200" y="2450873"/>
                  </a:cubicBezTo>
                  <a:cubicBezTo>
                    <a:pt x="470975" y="2466944"/>
                    <a:pt x="481140" y="2485940"/>
                    <a:pt x="495300" y="2501673"/>
                  </a:cubicBezTo>
                  <a:cubicBezTo>
                    <a:pt x="519330" y="2528373"/>
                    <a:pt x="551575" y="2547985"/>
                    <a:pt x="571500" y="2577873"/>
                  </a:cubicBezTo>
                  <a:cubicBezTo>
                    <a:pt x="699894" y="2770463"/>
                    <a:pt x="560924" y="2572801"/>
                    <a:pt x="660400" y="2692173"/>
                  </a:cubicBezTo>
                  <a:cubicBezTo>
                    <a:pt x="670171" y="2703899"/>
                    <a:pt x="675533" y="2718979"/>
                    <a:pt x="685800" y="2730273"/>
                  </a:cubicBezTo>
                  <a:cubicBezTo>
                    <a:pt x="718017" y="2765712"/>
                    <a:pt x="750001" y="2801953"/>
                    <a:pt x="787400" y="2831873"/>
                  </a:cubicBezTo>
                  <a:cubicBezTo>
                    <a:pt x="808567" y="2848806"/>
                    <a:pt x="831733" y="2863506"/>
                    <a:pt x="850900" y="2882673"/>
                  </a:cubicBezTo>
                  <a:cubicBezTo>
                    <a:pt x="915437" y="2947210"/>
                    <a:pt x="831178" y="2896456"/>
                    <a:pt x="914400" y="2958873"/>
                  </a:cubicBezTo>
                  <a:cubicBezTo>
                    <a:pt x="934147" y="2973684"/>
                    <a:pt x="956968" y="2983890"/>
                    <a:pt x="977900" y="2996973"/>
                  </a:cubicBezTo>
                  <a:cubicBezTo>
                    <a:pt x="990843" y="3005063"/>
                    <a:pt x="1002561" y="3015137"/>
                    <a:pt x="1016000" y="3022373"/>
                  </a:cubicBezTo>
                  <a:cubicBezTo>
                    <a:pt x="1046072" y="3038566"/>
                    <a:pt x="1155563" y="3095992"/>
                    <a:pt x="1206500" y="3111273"/>
                  </a:cubicBezTo>
                  <a:cubicBezTo>
                    <a:pt x="1307157" y="3141470"/>
                    <a:pt x="1232853" y="3107357"/>
                    <a:pt x="1320800" y="3136673"/>
                  </a:cubicBezTo>
                  <a:cubicBezTo>
                    <a:pt x="1342427" y="3143882"/>
                    <a:pt x="1362875" y="3154282"/>
                    <a:pt x="1384300" y="3162073"/>
                  </a:cubicBezTo>
                  <a:cubicBezTo>
                    <a:pt x="1409462" y="3171223"/>
                    <a:pt x="1460500" y="3187473"/>
                    <a:pt x="1460500" y="3187473"/>
                  </a:cubicBezTo>
                  <a:cubicBezTo>
                    <a:pt x="1574800" y="3183240"/>
                    <a:pt x="1689464" y="3184826"/>
                    <a:pt x="1803400" y="3174773"/>
                  </a:cubicBezTo>
                  <a:cubicBezTo>
                    <a:pt x="1834100" y="3172064"/>
                    <a:pt x="1862567" y="3157482"/>
                    <a:pt x="1892300" y="3149373"/>
                  </a:cubicBezTo>
                  <a:cubicBezTo>
                    <a:pt x="1909139" y="3144780"/>
                    <a:pt x="1926382" y="3141689"/>
                    <a:pt x="1943100" y="3136673"/>
                  </a:cubicBezTo>
                  <a:cubicBezTo>
                    <a:pt x="2097698" y="3090294"/>
                    <a:pt x="1953011" y="3127845"/>
                    <a:pt x="2070100" y="3098573"/>
                  </a:cubicBezTo>
                  <a:cubicBezTo>
                    <a:pt x="2142325" y="3026348"/>
                    <a:pt x="2072782" y="3084532"/>
                    <a:pt x="2146300" y="3047773"/>
                  </a:cubicBezTo>
                  <a:cubicBezTo>
                    <a:pt x="2175012" y="3033417"/>
                    <a:pt x="2229208" y="2985592"/>
                    <a:pt x="2247900" y="2971573"/>
                  </a:cubicBezTo>
                  <a:cubicBezTo>
                    <a:pt x="2260111" y="2962415"/>
                    <a:pt x="2274706" y="2956440"/>
                    <a:pt x="2286000" y="2946173"/>
                  </a:cubicBezTo>
                  <a:cubicBezTo>
                    <a:pt x="2321439" y="2913956"/>
                    <a:pt x="2362958" y="2885642"/>
                    <a:pt x="2387600" y="2844573"/>
                  </a:cubicBezTo>
                  <a:cubicBezTo>
                    <a:pt x="2400300" y="2823406"/>
                    <a:pt x="2413712" y="2802651"/>
                    <a:pt x="2425700" y="2781073"/>
                  </a:cubicBezTo>
                  <a:cubicBezTo>
                    <a:pt x="2466048" y="2708447"/>
                    <a:pt x="2436264" y="2746178"/>
                    <a:pt x="2489200" y="2666773"/>
                  </a:cubicBezTo>
                  <a:cubicBezTo>
                    <a:pt x="2531255" y="2603690"/>
                    <a:pt x="2576273" y="2570654"/>
                    <a:pt x="2603500" y="2488973"/>
                  </a:cubicBezTo>
                  <a:cubicBezTo>
                    <a:pt x="2616200" y="2450873"/>
                    <a:pt x="2619323" y="2408089"/>
                    <a:pt x="2641600" y="2374673"/>
                  </a:cubicBezTo>
                  <a:cubicBezTo>
                    <a:pt x="2650067" y="2361973"/>
                    <a:pt x="2660801" y="2350521"/>
                    <a:pt x="2667000" y="2336573"/>
                  </a:cubicBezTo>
                  <a:cubicBezTo>
                    <a:pt x="2693432" y="2277101"/>
                    <a:pt x="2691821" y="2256630"/>
                    <a:pt x="2705100" y="2196873"/>
                  </a:cubicBezTo>
                  <a:cubicBezTo>
                    <a:pt x="2708886" y="2179834"/>
                    <a:pt x="2712784" y="2162791"/>
                    <a:pt x="2717800" y="2146073"/>
                  </a:cubicBezTo>
                  <a:cubicBezTo>
                    <a:pt x="2725493" y="2120428"/>
                    <a:pt x="2743200" y="2069873"/>
                    <a:pt x="2743200" y="2069873"/>
                  </a:cubicBezTo>
                  <a:cubicBezTo>
                    <a:pt x="2746332" y="2047951"/>
                    <a:pt x="2768600" y="1895786"/>
                    <a:pt x="2768600" y="1879373"/>
                  </a:cubicBezTo>
                  <a:cubicBezTo>
                    <a:pt x="2768600" y="1791313"/>
                    <a:pt x="2766503" y="1641336"/>
                    <a:pt x="2743200" y="1536473"/>
                  </a:cubicBezTo>
                  <a:cubicBezTo>
                    <a:pt x="2732980" y="1490482"/>
                    <a:pt x="2724513" y="1496106"/>
                    <a:pt x="2705100" y="1447573"/>
                  </a:cubicBezTo>
                  <a:cubicBezTo>
                    <a:pt x="2695156" y="1422714"/>
                    <a:pt x="2690574" y="1395839"/>
                    <a:pt x="2679700" y="1371373"/>
                  </a:cubicBezTo>
                  <a:cubicBezTo>
                    <a:pt x="2673501" y="1357425"/>
                    <a:pt x="2661873" y="1346525"/>
                    <a:pt x="2654300" y="1333273"/>
                  </a:cubicBezTo>
                  <a:cubicBezTo>
                    <a:pt x="2611766" y="1258839"/>
                    <a:pt x="2645015" y="1292307"/>
                    <a:pt x="2578100" y="1206273"/>
                  </a:cubicBezTo>
                  <a:cubicBezTo>
                    <a:pt x="2567073" y="1192096"/>
                    <a:pt x="2551689" y="1181810"/>
                    <a:pt x="2540000" y="1168173"/>
                  </a:cubicBezTo>
                  <a:cubicBezTo>
                    <a:pt x="2526225" y="1152102"/>
                    <a:pt x="2514203" y="1134597"/>
                    <a:pt x="2501900" y="1117373"/>
                  </a:cubicBezTo>
                  <a:cubicBezTo>
                    <a:pt x="2493028" y="1104953"/>
                    <a:pt x="2486641" y="1090681"/>
                    <a:pt x="2476500" y="1079273"/>
                  </a:cubicBezTo>
                  <a:cubicBezTo>
                    <a:pt x="2452635" y="1052425"/>
                    <a:pt x="2428101" y="1025820"/>
                    <a:pt x="2400300" y="1003073"/>
                  </a:cubicBezTo>
                  <a:cubicBezTo>
                    <a:pt x="2353733" y="964973"/>
                    <a:pt x="2310662" y="922148"/>
                    <a:pt x="2260600" y="888773"/>
                  </a:cubicBezTo>
                  <a:cubicBezTo>
                    <a:pt x="2247900" y="880306"/>
                    <a:pt x="2233908" y="873514"/>
                    <a:pt x="2222500" y="863373"/>
                  </a:cubicBezTo>
                  <a:cubicBezTo>
                    <a:pt x="2195652" y="839508"/>
                    <a:pt x="2177102" y="805654"/>
                    <a:pt x="2146300" y="787173"/>
                  </a:cubicBezTo>
                  <a:cubicBezTo>
                    <a:pt x="2125133" y="774473"/>
                    <a:pt x="2103339" y="762765"/>
                    <a:pt x="2082800" y="749073"/>
                  </a:cubicBezTo>
                  <a:cubicBezTo>
                    <a:pt x="2065188" y="737332"/>
                    <a:pt x="2049949" y="722191"/>
                    <a:pt x="2032000" y="710973"/>
                  </a:cubicBezTo>
                  <a:cubicBezTo>
                    <a:pt x="2015946" y="700939"/>
                    <a:pt x="1997553" y="695112"/>
                    <a:pt x="1981200" y="685573"/>
                  </a:cubicBezTo>
                  <a:cubicBezTo>
                    <a:pt x="1946703" y="665450"/>
                    <a:pt x="1917488" y="634702"/>
                    <a:pt x="1879600" y="622073"/>
                  </a:cubicBezTo>
                  <a:cubicBezTo>
                    <a:pt x="1854200" y="613606"/>
                    <a:pt x="1825677" y="611525"/>
                    <a:pt x="1803400" y="596673"/>
                  </a:cubicBezTo>
                  <a:lnTo>
                    <a:pt x="1727200" y="545873"/>
                  </a:lnTo>
                  <a:cubicBezTo>
                    <a:pt x="1714500" y="537406"/>
                    <a:pt x="1703580" y="525300"/>
                    <a:pt x="1689100" y="520473"/>
                  </a:cubicBezTo>
                  <a:lnTo>
                    <a:pt x="1651000" y="507773"/>
                  </a:lnTo>
                  <a:cubicBezTo>
                    <a:pt x="1606207" y="462980"/>
                    <a:pt x="1608667" y="476023"/>
                    <a:pt x="1574800" y="444273"/>
                  </a:cubicBez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353137" y="2520539"/>
              <a:ext cx="407484" cy="4231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2216426" y="2958415"/>
            <a:ext cx="2342874" cy="2540010"/>
            <a:chOff x="2216426" y="2958415"/>
            <a:chExt cx="2342874" cy="2540010"/>
          </a:xfrm>
        </p:grpSpPr>
        <p:sp>
          <p:nvSpPr>
            <p:cNvPr id="72" name="任意形状 71"/>
            <p:cNvSpPr/>
            <p:nvPr/>
          </p:nvSpPr>
          <p:spPr bwMode="auto">
            <a:xfrm>
              <a:off x="3162300" y="2958415"/>
              <a:ext cx="1397000" cy="2540010"/>
            </a:xfrm>
            <a:custGeom>
              <a:avLst/>
              <a:gdLst>
                <a:gd name="connsiteX0" fmla="*/ 279400 w 1397000"/>
                <a:gd name="connsiteY0" fmla="*/ 12710 h 2540010"/>
                <a:gd name="connsiteX1" fmla="*/ 685800 w 1397000"/>
                <a:gd name="connsiteY1" fmla="*/ 12710 h 2540010"/>
                <a:gd name="connsiteX2" fmla="*/ 800100 w 1397000"/>
                <a:gd name="connsiteY2" fmla="*/ 76210 h 2540010"/>
                <a:gd name="connsiteX3" fmla="*/ 838200 w 1397000"/>
                <a:gd name="connsiteY3" fmla="*/ 101610 h 2540010"/>
                <a:gd name="connsiteX4" fmla="*/ 901700 w 1397000"/>
                <a:gd name="connsiteY4" fmla="*/ 152410 h 2540010"/>
                <a:gd name="connsiteX5" fmla="*/ 939800 w 1397000"/>
                <a:gd name="connsiteY5" fmla="*/ 190510 h 2540010"/>
                <a:gd name="connsiteX6" fmla="*/ 977900 w 1397000"/>
                <a:gd name="connsiteY6" fmla="*/ 215910 h 2540010"/>
                <a:gd name="connsiteX7" fmla="*/ 1028700 w 1397000"/>
                <a:gd name="connsiteY7" fmla="*/ 292110 h 2540010"/>
                <a:gd name="connsiteX8" fmla="*/ 1054100 w 1397000"/>
                <a:gd name="connsiteY8" fmla="*/ 368310 h 2540010"/>
                <a:gd name="connsiteX9" fmla="*/ 1066800 w 1397000"/>
                <a:gd name="connsiteY9" fmla="*/ 406410 h 2540010"/>
                <a:gd name="connsiteX10" fmla="*/ 1079500 w 1397000"/>
                <a:gd name="connsiteY10" fmla="*/ 444510 h 2540010"/>
                <a:gd name="connsiteX11" fmla="*/ 1104900 w 1397000"/>
                <a:gd name="connsiteY11" fmla="*/ 482610 h 2540010"/>
                <a:gd name="connsiteX12" fmla="*/ 1130300 w 1397000"/>
                <a:gd name="connsiteY12" fmla="*/ 558810 h 2540010"/>
                <a:gd name="connsiteX13" fmla="*/ 1181100 w 1397000"/>
                <a:gd name="connsiteY13" fmla="*/ 673110 h 2540010"/>
                <a:gd name="connsiteX14" fmla="*/ 1193800 w 1397000"/>
                <a:gd name="connsiteY14" fmla="*/ 711210 h 2540010"/>
                <a:gd name="connsiteX15" fmla="*/ 1206500 w 1397000"/>
                <a:gd name="connsiteY15" fmla="*/ 749310 h 2540010"/>
                <a:gd name="connsiteX16" fmla="*/ 1219200 w 1397000"/>
                <a:gd name="connsiteY16" fmla="*/ 1054110 h 2540010"/>
                <a:gd name="connsiteX17" fmla="*/ 1244600 w 1397000"/>
                <a:gd name="connsiteY17" fmla="*/ 1231910 h 2540010"/>
                <a:gd name="connsiteX18" fmla="*/ 1270000 w 1397000"/>
                <a:gd name="connsiteY18" fmla="*/ 1409710 h 2540010"/>
                <a:gd name="connsiteX19" fmla="*/ 1295400 w 1397000"/>
                <a:gd name="connsiteY19" fmla="*/ 1587510 h 2540010"/>
                <a:gd name="connsiteX20" fmla="*/ 1320800 w 1397000"/>
                <a:gd name="connsiteY20" fmla="*/ 1663710 h 2540010"/>
                <a:gd name="connsiteX21" fmla="*/ 1371600 w 1397000"/>
                <a:gd name="connsiteY21" fmla="*/ 1892310 h 2540010"/>
                <a:gd name="connsiteX22" fmla="*/ 1384300 w 1397000"/>
                <a:gd name="connsiteY22" fmla="*/ 1955810 h 2540010"/>
                <a:gd name="connsiteX23" fmla="*/ 1397000 w 1397000"/>
                <a:gd name="connsiteY23" fmla="*/ 2057410 h 2540010"/>
                <a:gd name="connsiteX24" fmla="*/ 1384300 w 1397000"/>
                <a:gd name="connsiteY24" fmla="*/ 2298710 h 2540010"/>
                <a:gd name="connsiteX25" fmla="*/ 1358900 w 1397000"/>
                <a:gd name="connsiteY25" fmla="*/ 2374910 h 2540010"/>
                <a:gd name="connsiteX26" fmla="*/ 1320800 w 1397000"/>
                <a:gd name="connsiteY26" fmla="*/ 2413010 h 2540010"/>
                <a:gd name="connsiteX27" fmla="*/ 1282700 w 1397000"/>
                <a:gd name="connsiteY27" fmla="*/ 2438410 h 2540010"/>
                <a:gd name="connsiteX28" fmla="*/ 1206500 w 1397000"/>
                <a:gd name="connsiteY28" fmla="*/ 2463810 h 2540010"/>
                <a:gd name="connsiteX29" fmla="*/ 1168400 w 1397000"/>
                <a:gd name="connsiteY29" fmla="*/ 2476510 h 2540010"/>
                <a:gd name="connsiteX30" fmla="*/ 1130300 w 1397000"/>
                <a:gd name="connsiteY30" fmla="*/ 2489210 h 2540010"/>
                <a:gd name="connsiteX31" fmla="*/ 1079500 w 1397000"/>
                <a:gd name="connsiteY31" fmla="*/ 2501910 h 2540010"/>
                <a:gd name="connsiteX32" fmla="*/ 1041400 w 1397000"/>
                <a:gd name="connsiteY32" fmla="*/ 2514610 h 2540010"/>
                <a:gd name="connsiteX33" fmla="*/ 914400 w 1397000"/>
                <a:gd name="connsiteY33" fmla="*/ 2540010 h 2540010"/>
                <a:gd name="connsiteX34" fmla="*/ 520700 w 1397000"/>
                <a:gd name="connsiteY34" fmla="*/ 2527310 h 2540010"/>
                <a:gd name="connsiteX35" fmla="*/ 406400 w 1397000"/>
                <a:gd name="connsiteY35" fmla="*/ 2501910 h 2540010"/>
                <a:gd name="connsiteX36" fmla="*/ 292100 w 1397000"/>
                <a:gd name="connsiteY36" fmla="*/ 2413010 h 2540010"/>
                <a:gd name="connsiteX37" fmla="*/ 254000 w 1397000"/>
                <a:gd name="connsiteY37" fmla="*/ 2336810 h 2540010"/>
                <a:gd name="connsiteX38" fmla="*/ 228600 w 1397000"/>
                <a:gd name="connsiteY38" fmla="*/ 2260610 h 2540010"/>
                <a:gd name="connsiteX39" fmla="*/ 203200 w 1397000"/>
                <a:gd name="connsiteY39" fmla="*/ 2222510 h 2540010"/>
                <a:gd name="connsiteX40" fmla="*/ 177800 w 1397000"/>
                <a:gd name="connsiteY40" fmla="*/ 2146310 h 2540010"/>
                <a:gd name="connsiteX41" fmla="*/ 165100 w 1397000"/>
                <a:gd name="connsiteY41" fmla="*/ 2108210 h 2540010"/>
                <a:gd name="connsiteX42" fmla="*/ 139700 w 1397000"/>
                <a:gd name="connsiteY42" fmla="*/ 2070110 h 2540010"/>
                <a:gd name="connsiteX43" fmla="*/ 114300 w 1397000"/>
                <a:gd name="connsiteY43" fmla="*/ 1981210 h 2540010"/>
                <a:gd name="connsiteX44" fmla="*/ 101600 w 1397000"/>
                <a:gd name="connsiteY44" fmla="*/ 1930410 h 2540010"/>
                <a:gd name="connsiteX45" fmla="*/ 63500 w 1397000"/>
                <a:gd name="connsiteY45" fmla="*/ 1816110 h 2540010"/>
                <a:gd name="connsiteX46" fmla="*/ 50800 w 1397000"/>
                <a:gd name="connsiteY46" fmla="*/ 1778010 h 2540010"/>
                <a:gd name="connsiteX47" fmla="*/ 25400 w 1397000"/>
                <a:gd name="connsiteY47" fmla="*/ 1676410 h 2540010"/>
                <a:gd name="connsiteX48" fmla="*/ 12700 w 1397000"/>
                <a:gd name="connsiteY48" fmla="*/ 1625610 h 2540010"/>
                <a:gd name="connsiteX49" fmla="*/ 0 w 1397000"/>
                <a:gd name="connsiteY49" fmla="*/ 1536710 h 2540010"/>
                <a:gd name="connsiteX50" fmla="*/ 12700 w 1397000"/>
                <a:gd name="connsiteY50" fmla="*/ 1079510 h 2540010"/>
                <a:gd name="connsiteX51" fmla="*/ 38100 w 1397000"/>
                <a:gd name="connsiteY51" fmla="*/ 977910 h 2540010"/>
                <a:gd name="connsiteX52" fmla="*/ 63500 w 1397000"/>
                <a:gd name="connsiteY52" fmla="*/ 901710 h 2540010"/>
                <a:gd name="connsiteX53" fmla="*/ 76200 w 1397000"/>
                <a:gd name="connsiteY53" fmla="*/ 812810 h 2540010"/>
                <a:gd name="connsiteX54" fmla="*/ 88900 w 1397000"/>
                <a:gd name="connsiteY54" fmla="*/ 711210 h 2540010"/>
                <a:gd name="connsiteX55" fmla="*/ 114300 w 1397000"/>
                <a:gd name="connsiteY55" fmla="*/ 533410 h 2540010"/>
                <a:gd name="connsiteX56" fmla="*/ 139700 w 1397000"/>
                <a:gd name="connsiteY56" fmla="*/ 431810 h 2540010"/>
                <a:gd name="connsiteX57" fmla="*/ 152400 w 1397000"/>
                <a:gd name="connsiteY57" fmla="*/ 330210 h 2540010"/>
                <a:gd name="connsiteX58" fmla="*/ 165100 w 1397000"/>
                <a:gd name="connsiteY58" fmla="*/ 266710 h 2540010"/>
                <a:gd name="connsiteX59" fmla="*/ 190500 w 1397000"/>
                <a:gd name="connsiteY59" fmla="*/ 114310 h 2540010"/>
                <a:gd name="connsiteX60" fmla="*/ 215900 w 1397000"/>
                <a:gd name="connsiteY60" fmla="*/ 38110 h 2540010"/>
                <a:gd name="connsiteX61" fmla="*/ 330200 w 1397000"/>
                <a:gd name="connsiteY61" fmla="*/ 12710 h 254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97000" h="2540010">
                  <a:moveTo>
                    <a:pt x="279400" y="12710"/>
                  </a:moveTo>
                  <a:cubicBezTo>
                    <a:pt x="480295" y="1549"/>
                    <a:pt x="499635" y="-9192"/>
                    <a:pt x="685800" y="12710"/>
                  </a:cubicBezTo>
                  <a:cubicBezTo>
                    <a:pt x="726515" y="17500"/>
                    <a:pt x="772838" y="58035"/>
                    <a:pt x="800100" y="76210"/>
                  </a:cubicBezTo>
                  <a:lnTo>
                    <a:pt x="838200" y="101610"/>
                  </a:lnTo>
                  <a:cubicBezTo>
                    <a:pt x="895006" y="186819"/>
                    <a:pt x="828088" y="103335"/>
                    <a:pt x="901700" y="152410"/>
                  </a:cubicBezTo>
                  <a:cubicBezTo>
                    <a:pt x="916644" y="162373"/>
                    <a:pt x="926002" y="179012"/>
                    <a:pt x="939800" y="190510"/>
                  </a:cubicBezTo>
                  <a:cubicBezTo>
                    <a:pt x="951526" y="200281"/>
                    <a:pt x="965200" y="207443"/>
                    <a:pt x="977900" y="215910"/>
                  </a:cubicBezTo>
                  <a:cubicBezTo>
                    <a:pt x="1019915" y="341956"/>
                    <a:pt x="949423" y="149412"/>
                    <a:pt x="1028700" y="292110"/>
                  </a:cubicBezTo>
                  <a:cubicBezTo>
                    <a:pt x="1041703" y="315515"/>
                    <a:pt x="1045633" y="342910"/>
                    <a:pt x="1054100" y="368310"/>
                  </a:cubicBezTo>
                  <a:lnTo>
                    <a:pt x="1066800" y="406410"/>
                  </a:lnTo>
                  <a:cubicBezTo>
                    <a:pt x="1071033" y="419110"/>
                    <a:pt x="1072074" y="433371"/>
                    <a:pt x="1079500" y="444510"/>
                  </a:cubicBezTo>
                  <a:cubicBezTo>
                    <a:pt x="1087967" y="457210"/>
                    <a:pt x="1098701" y="468662"/>
                    <a:pt x="1104900" y="482610"/>
                  </a:cubicBezTo>
                  <a:cubicBezTo>
                    <a:pt x="1115774" y="507076"/>
                    <a:pt x="1115448" y="536533"/>
                    <a:pt x="1130300" y="558810"/>
                  </a:cubicBezTo>
                  <a:cubicBezTo>
                    <a:pt x="1170552" y="619187"/>
                    <a:pt x="1150873" y="582430"/>
                    <a:pt x="1181100" y="673110"/>
                  </a:cubicBezTo>
                  <a:lnTo>
                    <a:pt x="1193800" y="711210"/>
                  </a:lnTo>
                  <a:lnTo>
                    <a:pt x="1206500" y="749310"/>
                  </a:lnTo>
                  <a:cubicBezTo>
                    <a:pt x="1210733" y="850910"/>
                    <a:pt x="1211197" y="952737"/>
                    <a:pt x="1219200" y="1054110"/>
                  </a:cubicBezTo>
                  <a:cubicBezTo>
                    <a:pt x="1223912" y="1113793"/>
                    <a:pt x="1237989" y="1172408"/>
                    <a:pt x="1244600" y="1231910"/>
                  </a:cubicBezTo>
                  <a:cubicBezTo>
                    <a:pt x="1281227" y="1561552"/>
                    <a:pt x="1237651" y="1199443"/>
                    <a:pt x="1270000" y="1409710"/>
                  </a:cubicBezTo>
                  <a:cubicBezTo>
                    <a:pt x="1276014" y="1448804"/>
                    <a:pt x="1284543" y="1544081"/>
                    <a:pt x="1295400" y="1587510"/>
                  </a:cubicBezTo>
                  <a:cubicBezTo>
                    <a:pt x="1301894" y="1613485"/>
                    <a:pt x="1314306" y="1637735"/>
                    <a:pt x="1320800" y="1663710"/>
                  </a:cubicBezTo>
                  <a:cubicBezTo>
                    <a:pt x="1356671" y="1807193"/>
                    <a:pt x="1339354" y="1731079"/>
                    <a:pt x="1371600" y="1892310"/>
                  </a:cubicBezTo>
                  <a:cubicBezTo>
                    <a:pt x="1375833" y="1913477"/>
                    <a:pt x="1381623" y="1934391"/>
                    <a:pt x="1384300" y="1955810"/>
                  </a:cubicBezTo>
                  <a:lnTo>
                    <a:pt x="1397000" y="2057410"/>
                  </a:lnTo>
                  <a:cubicBezTo>
                    <a:pt x="1392767" y="2137843"/>
                    <a:pt x="1393897" y="2218739"/>
                    <a:pt x="1384300" y="2298710"/>
                  </a:cubicBezTo>
                  <a:cubicBezTo>
                    <a:pt x="1381110" y="2325293"/>
                    <a:pt x="1377832" y="2355978"/>
                    <a:pt x="1358900" y="2374910"/>
                  </a:cubicBezTo>
                  <a:cubicBezTo>
                    <a:pt x="1346200" y="2387610"/>
                    <a:pt x="1334598" y="2401512"/>
                    <a:pt x="1320800" y="2413010"/>
                  </a:cubicBezTo>
                  <a:cubicBezTo>
                    <a:pt x="1309074" y="2422781"/>
                    <a:pt x="1296648" y="2432211"/>
                    <a:pt x="1282700" y="2438410"/>
                  </a:cubicBezTo>
                  <a:cubicBezTo>
                    <a:pt x="1258234" y="2449284"/>
                    <a:pt x="1231900" y="2455343"/>
                    <a:pt x="1206500" y="2463810"/>
                  </a:cubicBezTo>
                  <a:lnTo>
                    <a:pt x="1168400" y="2476510"/>
                  </a:lnTo>
                  <a:cubicBezTo>
                    <a:pt x="1155700" y="2480743"/>
                    <a:pt x="1143287" y="2485963"/>
                    <a:pt x="1130300" y="2489210"/>
                  </a:cubicBezTo>
                  <a:cubicBezTo>
                    <a:pt x="1113367" y="2493443"/>
                    <a:pt x="1096283" y="2497115"/>
                    <a:pt x="1079500" y="2501910"/>
                  </a:cubicBezTo>
                  <a:cubicBezTo>
                    <a:pt x="1066628" y="2505588"/>
                    <a:pt x="1054444" y="2511600"/>
                    <a:pt x="1041400" y="2514610"/>
                  </a:cubicBezTo>
                  <a:cubicBezTo>
                    <a:pt x="999334" y="2524318"/>
                    <a:pt x="914400" y="2540010"/>
                    <a:pt x="914400" y="2540010"/>
                  </a:cubicBezTo>
                  <a:cubicBezTo>
                    <a:pt x="783167" y="2535777"/>
                    <a:pt x="651810" y="2534397"/>
                    <a:pt x="520700" y="2527310"/>
                  </a:cubicBezTo>
                  <a:cubicBezTo>
                    <a:pt x="504667" y="2526443"/>
                    <a:pt x="430785" y="2515457"/>
                    <a:pt x="406400" y="2501910"/>
                  </a:cubicBezTo>
                  <a:cubicBezTo>
                    <a:pt x="338042" y="2463933"/>
                    <a:pt x="338380" y="2459290"/>
                    <a:pt x="292100" y="2413010"/>
                  </a:cubicBezTo>
                  <a:cubicBezTo>
                    <a:pt x="245783" y="2274059"/>
                    <a:pt x="319652" y="2484526"/>
                    <a:pt x="254000" y="2336810"/>
                  </a:cubicBezTo>
                  <a:cubicBezTo>
                    <a:pt x="243126" y="2312344"/>
                    <a:pt x="243452" y="2282887"/>
                    <a:pt x="228600" y="2260610"/>
                  </a:cubicBezTo>
                  <a:cubicBezTo>
                    <a:pt x="220133" y="2247910"/>
                    <a:pt x="209399" y="2236458"/>
                    <a:pt x="203200" y="2222510"/>
                  </a:cubicBezTo>
                  <a:cubicBezTo>
                    <a:pt x="192326" y="2198044"/>
                    <a:pt x="186267" y="2171710"/>
                    <a:pt x="177800" y="2146310"/>
                  </a:cubicBezTo>
                  <a:cubicBezTo>
                    <a:pt x="173567" y="2133610"/>
                    <a:pt x="172526" y="2119349"/>
                    <a:pt x="165100" y="2108210"/>
                  </a:cubicBezTo>
                  <a:lnTo>
                    <a:pt x="139700" y="2070110"/>
                  </a:lnTo>
                  <a:cubicBezTo>
                    <a:pt x="99998" y="1911301"/>
                    <a:pt x="150739" y="2108747"/>
                    <a:pt x="114300" y="1981210"/>
                  </a:cubicBezTo>
                  <a:cubicBezTo>
                    <a:pt x="109505" y="1964427"/>
                    <a:pt x="106616" y="1947128"/>
                    <a:pt x="101600" y="1930410"/>
                  </a:cubicBezTo>
                  <a:lnTo>
                    <a:pt x="63500" y="1816110"/>
                  </a:lnTo>
                  <a:cubicBezTo>
                    <a:pt x="59267" y="1803410"/>
                    <a:pt x="54047" y="1790997"/>
                    <a:pt x="50800" y="1778010"/>
                  </a:cubicBezTo>
                  <a:lnTo>
                    <a:pt x="25400" y="1676410"/>
                  </a:lnTo>
                  <a:cubicBezTo>
                    <a:pt x="21167" y="1659477"/>
                    <a:pt x="15168" y="1642889"/>
                    <a:pt x="12700" y="1625610"/>
                  </a:cubicBezTo>
                  <a:lnTo>
                    <a:pt x="0" y="1536710"/>
                  </a:lnTo>
                  <a:cubicBezTo>
                    <a:pt x="4233" y="1384310"/>
                    <a:pt x="2329" y="1231616"/>
                    <a:pt x="12700" y="1079510"/>
                  </a:cubicBezTo>
                  <a:cubicBezTo>
                    <a:pt x="15075" y="1044682"/>
                    <a:pt x="27061" y="1011028"/>
                    <a:pt x="38100" y="977910"/>
                  </a:cubicBezTo>
                  <a:lnTo>
                    <a:pt x="63500" y="901710"/>
                  </a:lnTo>
                  <a:cubicBezTo>
                    <a:pt x="67733" y="872077"/>
                    <a:pt x="72244" y="842482"/>
                    <a:pt x="76200" y="812810"/>
                  </a:cubicBezTo>
                  <a:cubicBezTo>
                    <a:pt x="80711" y="778979"/>
                    <a:pt x="84289" y="745027"/>
                    <a:pt x="88900" y="711210"/>
                  </a:cubicBezTo>
                  <a:cubicBezTo>
                    <a:pt x="96989" y="651891"/>
                    <a:pt x="95368" y="590206"/>
                    <a:pt x="114300" y="533410"/>
                  </a:cubicBezTo>
                  <a:cubicBezTo>
                    <a:pt x="129753" y="487052"/>
                    <a:pt x="130943" y="488733"/>
                    <a:pt x="139700" y="431810"/>
                  </a:cubicBezTo>
                  <a:cubicBezTo>
                    <a:pt x="144890" y="398077"/>
                    <a:pt x="147210" y="363943"/>
                    <a:pt x="152400" y="330210"/>
                  </a:cubicBezTo>
                  <a:cubicBezTo>
                    <a:pt x="155682" y="308875"/>
                    <a:pt x="161349" y="287967"/>
                    <a:pt x="165100" y="266710"/>
                  </a:cubicBezTo>
                  <a:cubicBezTo>
                    <a:pt x="174050" y="215993"/>
                    <a:pt x="174214" y="163168"/>
                    <a:pt x="190500" y="114310"/>
                  </a:cubicBezTo>
                  <a:cubicBezTo>
                    <a:pt x="198967" y="88910"/>
                    <a:pt x="190500" y="46577"/>
                    <a:pt x="215900" y="38110"/>
                  </a:cubicBezTo>
                  <a:cubicBezTo>
                    <a:pt x="304148" y="8694"/>
                    <a:pt x="265326" y="12710"/>
                    <a:pt x="330200" y="12710"/>
                  </a:cubicBezTo>
                </a:path>
              </a:pathLst>
            </a:custGeom>
            <a:solidFill>
              <a:schemeClr val="tx2">
                <a:lumMod val="40000"/>
                <a:lumOff val="60000"/>
                <a:alpha val="45000"/>
              </a:schemeClr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216426" y="3642777"/>
              <a:ext cx="1355609" cy="53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kern="0" dirty="0" smtClean="0">
                  <a:latin typeface="Times New Roman" charset="0"/>
                  <a:ea typeface="宋体" charset="-122"/>
                </a:rPr>
                <a:t>  </a:t>
              </a:r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3263222" y="4559773"/>
            <a:ext cx="1355609" cy="1498344"/>
            <a:chOff x="3271954" y="4635500"/>
            <a:chExt cx="1355609" cy="1498344"/>
          </a:xfrm>
          <a:solidFill>
            <a:schemeClr val="tx2">
              <a:lumMod val="40000"/>
              <a:lumOff val="60000"/>
              <a:alpha val="21000"/>
            </a:schemeClr>
          </a:solidFill>
        </p:grpSpPr>
        <p:sp>
          <p:nvSpPr>
            <p:cNvPr id="75" name="任意形状 74"/>
            <p:cNvSpPr/>
            <p:nvPr/>
          </p:nvSpPr>
          <p:spPr bwMode="auto">
            <a:xfrm>
              <a:off x="3719618" y="4635500"/>
              <a:ext cx="814282" cy="876300"/>
            </a:xfrm>
            <a:custGeom>
              <a:avLst/>
              <a:gdLst>
                <a:gd name="connsiteX0" fmla="*/ 230082 w 814282"/>
                <a:gd name="connsiteY0" fmla="*/ 50800 h 876300"/>
                <a:gd name="connsiteX1" fmla="*/ 166582 w 814282"/>
                <a:gd name="connsiteY1" fmla="*/ 63500 h 876300"/>
                <a:gd name="connsiteX2" fmla="*/ 52282 w 814282"/>
                <a:gd name="connsiteY2" fmla="*/ 152400 h 876300"/>
                <a:gd name="connsiteX3" fmla="*/ 39582 w 814282"/>
                <a:gd name="connsiteY3" fmla="*/ 190500 h 876300"/>
                <a:gd name="connsiteX4" fmla="*/ 14182 w 814282"/>
                <a:gd name="connsiteY4" fmla="*/ 279400 h 876300"/>
                <a:gd name="connsiteX5" fmla="*/ 14182 w 814282"/>
                <a:gd name="connsiteY5" fmla="*/ 533400 h 876300"/>
                <a:gd name="connsiteX6" fmla="*/ 77682 w 814282"/>
                <a:gd name="connsiteY6" fmla="*/ 647700 h 876300"/>
                <a:gd name="connsiteX7" fmla="*/ 103082 w 814282"/>
                <a:gd name="connsiteY7" fmla="*/ 685800 h 876300"/>
                <a:gd name="connsiteX8" fmla="*/ 166582 w 814282"/>
                <a:gd name="connsiteY8" fmla="*/ 762000 h 876300"/>
                <a:gd name="connsiteX9" fmla="*/ 242782 w 814282"/>
                <a:gd name="connsiteY9" fmla="*/ 812800 h 876300"/>
                <a:gd name="connsiteX10" fmla="*/ 280882 w 814282"/>
                <a:gd name="connsiteY10" fmla="*/ 838200 h 876300"/>
                <a:gd name="connsiteX11" fmla="*/ 369782 w 814282"/>
                <a:gd name="connsiteY11" fmla="*/ 863600 h 876300"/>
                <a:gd name="connsiteX12" fmla="*/ 445982 w 814282"/>
                <a:gd name="connsiteY12" fmla="*/ 876300 h 876300"/>
                <a:gd name="connsiteX13" fmla="*/ 611082 w 814282"/>
                <a:gd name="connsiteY13" fmla="*/ 850900 h 876300"/>
                <a:gd name="connsiteX14" fmla="*/ 649182 w 814282"/>
                <a:gd name="connsiteY14" fmla="*/ 838200 h 876300"/>
                <a:gd name="connsiteX15" fmla="*/ 687282 w 814282"/>
                <a:gd name="connsiteY15" fmla="*/ 812800 h 876300"/>
                <a:gd name="connsiteX16" fmla="*/ 738082 w 814282"/>
                <a:gd name="connsiteY16" fmla="*/ 774700 h 876300"/>
                <a:gd name="connsiteX17" fmla="*/ 776182 w 814282"/>
                <a:gd name="connsiteY17" fmla="*/ 723900 h 876300"/>
                <a:gd name="connsiteX18" fmla="*/ 788882 w 814282"/>
                <a:gd name="connsiteY18" fmla="*/ 673100 h 876300"/>
                <a:gd name="connsiteX19" fmla="*/ 814282 w 814282"/>
                <a:gd name="connsiteY19" fmla="*/ 596900 h 876300"/>
                <a:gd name="connsiteX20" fmla="*/ 801582 w 814282"/>
                <a:gd name="connsiteY20" fmla="*/ 342900 h 876300"/>
                <a:gd name="connsiteX21" fmla="*/ 776182 w 814282"/>
                <a:gd name="connsiteY21" fmla="*/ 292100 h 876300"/>
                <a:gd name="connsiteX22" fmla="*/ 750782 w 814282"/>
                <a:gd name="connsiteY22" fmla="*/ 215900 h 876300"/>
                <a:gd name="connsiteX23" fmla="*/ 674582 w 814282"/>
                <a:gd name="connsiteY23" fmla="*/ 101600 h 876300"/>
                <a:gd name="connsiteX24" fmla="*/ 572982 w 814282"/>
                <a:gd name="connsiteY24" fmla="*/ 12700 h 876300"/>
                <a:gd name="connsiteX25" fmla="*/ 509482 w 814282"/>
                <a:gd name="connsiteY25" fmla="*/ 0 h 876300"/>
                <a:gd name="connsiteX26" fmla="*/ 369782 w 814282"/>
                <a:gd name="connsiteY26" fmla="*/ 12700 h 876300"/>
                <a:gd name="connsiteX27" fmla="*/ 280882 w 814282"/>
                <a:gd name="connsiteY27" fmla="*/ 38100 h 876300"/>
                <a:gd name="connsiteX28" fmla="*/ 230082 w 814282"/>
                <a:gd name="connsiteY28" fmla="*/ 63500 h 876300"/>
                <a:gd name="connsiteX29" fmla="*/ 179282 w 814282"/>
                <a:gd name="connsiteY29" fmla="*/ 889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4282" h="876300">
                  <a:moveTo>
                    <a:pt x="230082" y="50800"/>
                  </a:moveTo>
                  <a:cubicBezTo>
                    <a:pt x="208915" y="55033"/>
                    <a:pt x="186233" y="54568"/>
                    <a:pt x="166582" y="63500"/>
                  </a:cubicBezTo>
                  <a:cubicBezTo>
                    <a:pt x="110883" y="88818"/>
                    <a:pt x="91114" y="113568"/>
                    <a:pt x="52282" y="152400"/>
                  </a:cubicBezTo>
                  <a:cubicBezTo>
                    <a:pt x="48049" y="165100"/>
                    <a:pt x="43260" y="177628"/>
                    <a:pt x="39582" y="190500"/>
                  </a:cubicBezTo>
                  <a:cubicBezTo>
                    <a:pt x="7688" y="302128"/>
                    <a:pt x="44632" y="188049"/>
                    <a:pt x="14182" y="279400"/>
                  </a:cubicBezTo>
                  <a:cubicBezTo>
                    <a:pt x="-3613" y="403965"/>
                    <a:pt x="-5812" y="373444"/>
                    <a:pt x="14182" y="533400"/>
                  </a:cubicBezTo>
                  <a:cubicBezTo>
                    <a:pt x="19340" y="574668"/>
                    <a:pt x="58667" y="619177"/>
                    <a:pt x="77682" y="647700"/>
                  </a:cubicBezTo>
                  <a:lnTo>
                    <a:pt x="103082" y="685800"/>
                  </a:lnTo>
                  <a:cubicBezTo>
                    <a:pt x="125660" y="719667"/>
                    <a:pt x="132733" y="735673"/>
                    <a:pt x="166582" y="762000"/>
                  </a:cubicBezTo>
                  <a:cubicBezTo>
                    <a:pt x="190679" y="780742"/>
                    <a:pt x="217382" y="795867"/>
                    <a:pt x="242782" y="812800"/>
                  </a:cubicBezTo>
                  <a:cubicBezTo>
                    <a:pt x="255482" y="821267"/>
                    <a:pt x="266402" y="833373"/>
                    <a:pt x="280882" y="838200"/>
                  </a:cubicBezTo>
                  <a:cubicBezTo>
                    <a:pt x="317195" y="850304"/>
                    <a:pt x="329915" y="855627"/>
                    <a:pt x="369782" y="863600"/>
                  </a:cubicBezTo>
                  <a:cubicBezTo>
                    <a:pt x="395032" y="868650"/>
                    <a:pt x="420582" y="872067"/>
                    <a:pt x="445982" y="876300"/>
                  </a:cubicBezTo>
                  <a:cubicBezTo>
                    <a:pt x="501015" y="867833"/>
                    <a:pt x="556355" y="861161"/>
                    <a:pt x="611082" y="850900"/>
                  </a:cubicBezTo>
                  <a:cubicBezTo>
                    <a:pt x="624240" y="848433"/>
                    <a:pt x="637208" y="844187"/>
                    <a:pt x="649182" y="838200"/>
                  </a:cubicBezTo>
                  <a:cubicBezTo>
                    <a:pt x="662834" y="831374"/>
                    <a:pt x="674862" y="821672"/>
                    <a:pt x="687282" y="812800"/>
                  </a:cubicBezTo>
                  <a:cubicBezTo>
                    <a:pt x="704506" y="800497"/>
                    <a:pt x="723115" y="789667"/>
                    <a:pt x="738082" y="774700"/>
                  </a:cubicBezTo>
                  <a:cubicBezTo>
                    <a:pt x="753049" y="759733"/>
                    <a:pt x="763482" y="740833"/>
                    <a:pt x="776182" y="723900"/>
                  </a:cubicBezTo>
                  <a:cubicBezTo>
                    <a:pt x="780415" y="706967"/>
                    <a:pt x="783866" y="689818"/>
                    <a:pt x="788882" y="673100"/>
                  </a:cubicBezTo>
                  <a:cubicBezTo>
                    <a:pt x="796575" y="647455"/>
                    <a:pt x="814282" y="596900"/>
                    <a:pt x="814282" y="596900"/>
                  </a:cubicBezTo>
                  <a:cubicBezTo>
                    <a:pt x="810049" y="512233"/>
                    <a:pt x="812097" y="427018"/>
                    <a:pt x="801582" y="342900"/>
                  </a:cubicBezTo>
                  <a:cubicBezTo>
                    <a:pt x="799234" y="324114"/>
                    <a:pt x="783213" y="309678"/>
                    <a:pt x="776182" y="292100"/>
                  </a:cubicBezTo>
                  <a:cubicBezTo>
                    <a:pt x="766238" y="267241"/>
                    <a:pt x="765634" y="238177"/>
                    <a:pt x="750782" y="215900"/>
                  </a:cubicBezTo>
                  <a:lnTo>
                    <a:pt x="674582" y="101600"/>
                  </a:lnTo>
                  <a:cubicBezTo>
                    <a:pt x="648205" y="62035"/>
                    <a:pt x="629969" y="24097"/>
                    <a:pt x="572982" y="12700"/>
                  </a:cubicBezTo>
                  <a:lnTo>
                    <a:pt x="509482" y="0"/>
                  </a:lnTo>
                  <a:cubicBezTo>
                    <a:pt x="462915" y="4233"/>
                    <a:pt x="416131" y="6520"/>
                    <a:pt x="369782" y="12700"/>
                  </a:cubicBezTo>
                  <a:cubicBezTo>
                    <a:pt x="354190" y="14779"/>
                    <a:pt x="298577" y="30517"/>
                    <a:pt x="280882" y="38100"/>
                  </a:cubicBezTo>
                  <a:cubicBezTo>
                    <a:pt x="263481" y="45558"/>
                    <a:pt x="247483" y="56042"/>
                    <a:pt x="230082" y="63500"/>
                  </a:cubicBezTo>
                  <a:cubicBezTo>
                    <a:pt x="179006" y="85390"/>
                    <a:pt x="204711" y="63471"/>
                    <a:pt x="179282" y="88900"/>
                  </a:cubicBezTo>
                </a:path>
              </a:pathLst>
            </a:custGeom>
            <a:grpFill/>
            <a:ln w="9525" cap="flat" cmpd="sng" algn="ctr">
              <a:solidFill>
                <a:schemeClr val="tx1">
                  <a:alpha val="52000"/>
                </a:schemeClr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271954" y="5597953"/>
              <a:ext cx="1355609" cy="53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kern="0" dirty="0" smtClean="0">
                  <a:latin typeface="Times New Roman" charset="0"/>
                  <a:ea typeface="宋体" charset="-122"/>
                </a:rPr>
                <a:t>  </a:t>
              </a:r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79" name="组 78"/>
          <p:cNvGrpSpPr/>
          <p:nvPr/>
        </p:nvGrpSpPr>
        <p:grpSpPr>
          <a:xfrm>
            <a:off x="3352800" y="1930400"/>
            <a:ext cx="3683000" cy="3619500"/>
            <a:chOff x="3352800" y="1930400"/>
            <a:chExt cx="3683000" cy="3619500"/>
          </a:xfrm>
        </p:grpSpPr>
        <p:sp>
          <p:nvSpPr>
            <p:cNvPr id="78" name="任意形状 77"/>
            <p:cNvSpPr/>
            <p:nvPr/>
          </p:nvSpPr>
          <p:spPr bwMode="auto">
            <a:xfrm>
              <a:off x="3352800" y="1930400"/>
              <a:ext cx="3683000" cy="3619500"/>
            </a:xfrm>
            <a:custGeom>
              <a:avLst/>
              <a:gdLst>
                <a:gd name="connsiteX0" fmla="*/ 1384300 w 3683000"/>
                <a:gd name="connsiteY0" fmla="*/ 190500 h 3619500"/>
                <a:gd name="connsiteX1" fmla="*/ 1270000 w 3683000"/>
                <a:gd name="connsiteY1" fmla="*/ 241300 h 3619500"/>
                <a:gd name="connsiteX2" fmla="*/ 1130300 w 3683000"/>
                <a:gd name="connsiteY2" fmla="*/ 266700 h 3619500"/>
                <a:gd name="connsiteX3" fmla="*/ 1092200 w 3683000"/>
                <a:gd name="connsiteY3" fmla="*/ 279400 h 3619500"/>
                <a:gd name="connsiteX4" fmla="*/ 1041400 w 3683000"/>
                <a:gd name="connsiteY4" fmla="*/ 292100 h 3619500"/>
                <a:gd name="connsiteX5" fmla="*/ 927100 w 3683000"/>
                <a:gd name="connsiteY5" fmla="*/ 317500 h 3619500"/>
                <a:gd name="connsiteX6" fmla="*/ 889000 w 3683000"/>
                <a:gd name="connsiteY6" fmla="*/ 342900 h 3619500"/>
                <a:gd name="connsiteX7" fmla="*/ 825500 w 3683000"/>
                <a:gd name="connsiteY7" fmla="*/ 355600 h 3619500"/>
                <a:gd name="connsiteX8" fmla="*/ 723900 w 3683000"/>
                <a:gd name="connsiteY8" fmla="*/ 419100 h 3619500"/>
                <a:gd name="connsiteX9" fmla="*/ 546100 w 3683000"/>
                <a:gd name="connsiteY9" fmla="*/ 622300 h 3619500"/>
                <a:gd name="connsiteX10" fmla="*/ 495300 w 3683000"/>
                <a:gd name="connsiteY10" fmla="*/ 660400 h 3619500"/>
                <a:gd name="connsiteX11" fmla="*/ 431800 w 3683000"/>
                <a:gd name="connsiteY11" fmla="*/ 698500 h 3619500"/>
                <a:gd name="connsiteX12" fmla="*/ 355600 w 3683000"/>
                <a:gd name="connsiteY12" fmla="*/ 774700 h 3619500"/>
                <a:gd name="connsiteX13" fmla="*/ 292100 w 3683000"/>
                <a:gd name="connsiteY13" fmla="*/ 850900 h 3619500"/>
                <a:gd name="connsiteX14" fmla="*/ 254000 w 3683000"/>
                <a:gd name="connsiteY14" fmla="*/ 863600 h 3619500"/>
                <a:gd name="connsiteX15" fmla="*/ 177800 w 3683000"/>
                <a:gd name="connsiteY15" fmla="*/ 914400 h 3619500"/>
                <a:gd name="connsiteX16" fmla="*/ 88900 w 3683000"/>
                <a:gd name="connsiteY16" fmla="*/ 990600 h 3619500"/>
                <a:gd name="connsiteX17" fmla="*/ 38100 w 3683000"/>
                <a:gd name="connsiteY17" fmla="*/ 1092200 h 3619500"/>
                <a:gd name="connsiteX18" fmla="*/ 25400 w 3683000"/>
                <a:gd name="connsiteY18" fmla="*/ 1143000 h 3619500"/>
                <a:gd name="connsiteX19" fmla="*/ 0 w 3683000"/>
                <a:gd name="connsiteY19" fmla="*/ 1206500 h 3619500"/>
                <a:gd name="connsiteX20" fmla="*/ 12700 w 3683000"/>
                <a:gd name="connsiteY20" fmla="*/ 1676400 h 3619500"/>
                <a:gd name="connsiteX21" fmla="*/ 50800 w 3683000"/>
                <a:gd name="connsiteY21" fmla="*/ 1790700 h 3619500"/>
                <a:gd name="connsiteX22" fmla="*/ 88900 w 3683000"/>
                <a:gd name="connsiteY22" fmla="*/ 1828800 h 3619500"/>
                <a:gd name="connsiteX23" fmla="*/ 152400 w 3683000"/>
                <a:gd name="connsiteY23" fmla="*/ 1892300 h 3619500"/>
                <a:gd name="connsiteX24" fmla="*/ 304800 w 3683000"/>
                <a:gd name="connsiteY24" fmla="*/ 1993900 h 3619500"/>
                <a:gd name="connsiteX25" fmla="*/ 355600 w 3683000"/>
                <a:gd name="connsiteY25" fmla="*/ 2032000 h 3619500"/>
                <a:gd name="connsiteX26" fmla="*/ 393700 w 3683000"/>
                <a:gd name="connsiteY26" fmla="*/ 2044700 h 3619500"/>
                <a:gd name="connsiteX27" fmla="*/ 444500 w 3683000"/>
                <a:gd name="connsiteY27" fmla="*/ 2070100 h 3619500"/>
                <a:gd name="connsiteX28" fmla="*/ 482600 w 3683000"/>
                <a:gd name="connsiteY28" fmla="*/ 2095500 h 3619500"/>
                <a:gd name="connsiteX29" fmla="*/ 533400 w 3683000"/>
                <a:gd name="connsiteY29" fmla="*/ 2120900 h 3619500"/>
                <a:gd name="connsiteX30" fmla="*/ 673100 w 3683000"/>
                <a:gd name="connsiteY30" fmla="*/ 2222500 h 3619500"/>
                <a:gd name="connsiteX31" fmla="*/ 749300 w 3683000"/>
                <a:gd name="connsiteY31" fmla="*/ 2273300 h 3619500"/>
                <a:gd name="connsiteX32" fmla="*/ 812800 w 3683000"/>
                <a:gd name="connsiteY32" fmla="*/ 2311400 h 3619500"/>
                <a:gd name="connsiteX33" fmla="*/ 927100 w 3683000"/>
                <a:gd name="connsiteY33" fmla="*/ 2374900 h 3619500"/>
                <a:gd name="connsiteX34" fmla="*/ 1003300 w 3683000"/>
                <a:gd name="connsiteY34" fmla="*/ 2451100 h 3619500"/>
                <a:gd name="connsiteX35" fmla="*/ 1079500 w 3683000"/>
                <a:gd name="connsiteY35" fmla="*/ 2501900 h 3619500"/>
                <a:gd name="connsiteX36" fmla="*/ 1117600 w 3683000"/>
                <a:gd name="connsiteY36" fmla="*/ 2552700 h 3619500"/>
                <a:gd name="connsiteX37" fmla="*/ 1168400 w 3683000"/>
                <a:gd name="connsiteY37" fmla="*/ 2578100 h 3619500"/>
                <a:gd name="connsiteX38" fmla="*/ 1244600 w 3683000"/>
                <a:gd name="connsiteY38" fmla="*/ 2641600 h 3619500"/>
                <a:gd name="connsiteX39" fmla="*/ 1270000 w 3683000"/>
                <a:gd name="connsiteY39" fmla="*/ 2679700 h 3619500"/>
                <a:gd name="connsiteX40" fmla="*/ 1308100 w 3683000"/>
                <a:gd name="connsiteY40" fmla="*/ 2717800 h 3619500"/>
                <a:gd name="connsiteX41" fmla="*/ 1358900 w 3683000"/>
                <a:gd name="connsiteY41" fmla="*/ 2794000 h 3619500"/>
                <a:gd name="connsiteX42" fmla="*/ 1409700 w 3683000"/>
                <a:gd name="connsiteY42" fmla="*/ 2844800 h 3619500"/>
                <a:gd name="connsiteX43" fmla="*/ 1473200 w 3683000"/>
                <a:gd name="connsiteY43" fmla="*/ 2933700 h 3619500"/>
                <a:gd name="connsiteX44" fmla="*/ 1524000 w 3683000"/>
                <a:gd name="connsiteY44" fmla="*/ 2971800 h 3619500"/>
                <a:gd name="connsiteX45" fmla="*/ 1549400 w 3683000"/>
                <a:gd name="connsiteY45" fmla="*/ 3009900 h 3619500"/>
                <a:gd name="connsiteX46" fmla="*/ 1587500 w 3683000"/>
                <a:gd name="connsiteY46" fmla="*/ 3060700 h 3619500"/>
                <a:gd name="connsiteX47" fmla="*/ 1651000 w 3683000"/>
                <a:gd name="connsiteY47" fmla="*/ 3149600 h 3619500"/>
                <a:gd name="connsiteX48" fmla="*/ 1701800 w 3683000"/>
                <a:gd name="connsiteY48" fmla="*/ 3187700 h 3619500"/>
                <a:gd name="connsiteX49" fmla="*/ 1727200 w 3683000"/>
                <a:gd name="connsiteY49" fmla="*/ 3225800 h 3619500"/>
                <a:gd name="connsiteX50" fmla="*/ 1866900 w 3683000"/>
                <a:gd name="connsiteY50" fmla="*/ 3352800 h 3619500"/>
                <a:gd name="connsiteX51" fmla="*/ 1955800 w 3683000"/>
                <a:gd name="connsiteY51" fmla="*/ 3416300 h 3619500"/>
                <a:gd name="connsiteX52" fmla="*/ 2044700 w 3683000"/>
                <a:gd name="connsiteY52" fmla="*/ 3441700 h 3619500"/>
                <a:gd name="connsiteX53" fmla="*/ 2082800 w 3683000"/>
                <a:gd name="connsiteY53" fmla="*/ 3467100 h 3619500"/>
                <a:gd name="connsiteX54" fmla="*/ 2133600 w 3683000"/>
                <a:gd name="connsiteY54" fmla="*/ 3479800 h 3619500"/>
                <a:gd name="connsiteX55" fmla="*/ 2171700 w 3683000"/>
                <a:gd name="connsiteY55" fmla="*/ 3492500 h 3619500"/>
                <a:gd name="connsiteX56" fmla="*/ 2286000 w 3683000"/>
                <a:gd name="connsiteY56" fmla="*/ 3517900 h 3619500"/>
                <a:gd name="connsiteX57" fmla="*/ 2349500 w 3683000"/>
                <a:gd name="connsiteY57" fmla="*/ 3543300 h 3619500"/>
                <a:gd name="connsiteX58" fmla="*/ 2451100 w 3683000"/>
                <a:gd name="connsiteY58" fmla="*/ 3568700 h 3619500"/>
                <a:gd name="connsiteX59" fmla="*/ 2501900 w 3683000"/>
                <a:gd name="connsiteY59" fmla="*/ 3581400 h 3619500"/>
                <a:gd name="connsiteX60" fmla="*/ 2654300 w 3683000"/>
                <a:gd name="connsiteY60" fmla="*/ 3606800 h 3619500"/>
                <a:gd name="connsiteX61" fmla="*/ 2692400 w 3683000"/>
                <a:gd name="connsiteY61" fmla="*/ 3619500 h 3619500"/>
                <a:gd name="connsiteX62" fmla="*/ 2908300 w 3683000"/>
                <a:gd name="connsiteY62" fmla="*/ 3606800 h 3619500"/>
                <a:gd name="connsiteX63" fmla="*/ 2984500 w 3683000"/>
                <a:gd name="connsiteY63" fmla="*/ 3568700 h 3619500"/>
                <a:gd name="connsiteX64" fmla="*/ 3073400 w 3683000"/>
                <a:gd name="connsiteY64" fmla="*/ 3505200 h 3619500"/>
                <a:gd name="connsiteX65" fmla="*/ 3200400 w 3683000"/>
                <a:gd name="connsiteY65" fmla="*/ 3390900 h 3619500"/>
                <a:gd name="connsiteX66" fmla="*/ 3225800 w 3683000"/>
                <a:gd name="connsiteY66" fmla="*/ 3352800 h 3619500"/>
                <a:gd name="connsiteX67" fmla="*/ 3276600 w 3683000"/>
                <a:gd name="connsiteY67" fmla="*/ 3263900 h 3619500"/>
                <a:gd name="connsiteX68" fmla="*/ 3327400 w 3683000"/>
                <a:gd name="connsiteY68" fmla="*/ 3200400 h 3619500"/>
                <a:gd name="connsiteX69" fmla="*/ 3352800 w 3683000"/>
                <a:gd name="connsiteY69" fmla="*/ 3124200 h 3619500"/>
                <a:gd name="connsiteX70" fmla="*/ 3390900 w 3683000"/>
                <a:gd name="connsiteY70" fmla="*/ 3048000 h 3619500"/>
                <a:gd name="connsiteX71" fmla="*/ 3416300 w 3683000"/>
                <a:gd name="connsiteY71" fmla="*/ 2946400 h 3619500"/>
                <a:gd name="connsiteX72" fmla="*/ 3441700 w 3683000"/>
                <a:gd name="connsiteY72" fmla="*/ 2908300 h 3619500"/>
                <a:gd name="connsiteX73" fmla="*/ 3467100 w 3683000"/>
                <a:gd name="connsiteY73" fmla="*/ 2857500 h 3619500"/>
                <a:gd name="connsiteX74" fmla="*/ 3492500 w 3683000"/>
                <a:gd name="connsiteY74" fmla="*/ 2781300 h 3619500"/>
                <a:gd name="connsiteX75" fmla="*/ 3517900 w 3683000"/>
                <a:gd name="connsiteY75" fmla="*/ 2717800 h 3619500"/>
                <a:gd name="connsiteX76" fmla="*/ 3543300 w 3683000"/>
                <a:gd name="connsiteY76" fmla="*/ 2616200 h 3619500"/>
                <a:gd name="connsiteX77" fmla="*/ 3606800 w 3683000"/>
                <a:gd name="connsiteY77" fmla="*/ 2413000 h 3619500"/>
                <a:gd name="connsiteX78" fmla="*/ 3644900 w 3683000"/>
                <a:gd name="connsiteY78" fmla="*/ 2209800 h 3619500"/>
                <a:gd name="connsiteX79" fmla="*/ 3657600 w 3683000"/>
                <a:gd name="connsiteY79" fmla="*/ 2082800 h 3619500"/>
                <a:gd name="connsiteX80" fmla="*/ 3683000 w 3683000"/>
                <a:gd name="connsiteY80" fmla="*/ 1854200 h 3619500"/>
                <a:gd name="connsiteX81" fmla="*/ 3670300 w 3683000"/>
                <a:gd name="connsiteY81" fmla="*/ 1308100 h 3619500"/>
                <a:gd name="connsiteX82" fmla="*/ 3632200 w 3683000"/>
                <a:gd name="connsiteY82" fmla="*/ 1181100 h 3619500"/>
                <a:gd name="connsiteX83" fmla="*/ 3606800 w 3683000"/>
                <a:gd name="connsiteY83" fmla="*/ 1079500 h 3619500"/>
                <a:gd name="connsiteX84" fmla="*/ 3556000 w 3683000"/>
                <a:gd name="connsiteY84" fmla="*/ 939800 h 3619500"/>
                <a:gd name="connsiteX85" fmla="*/ 3479800 w 3683000"/>
                <a:gd name="connsiteY85" fmla="*/ 800100 h 3619500"/>
                <a:gd name="connsiteX86" fmla="*/ 3441700 w 3683000"/>
                <a:gd name="connsiteY86" fmla="*/ 723900 h 3619500"/>
                <a:gd name="connsiteX87" fmla="*/ 3403600 w 3683000"/>
                <a:gd name="connsiteY87" fmla="*/ 660400 h 3619500"/>
                <a:gd name="connsiteX88" fmla="*/ 3390900 w 3683000"/>
                <a:gd name="connsiteY88" fmla="*/ 622300 h 3619500"/>
                <a:gd name="connsiteX89" fmla="*/ 3365500 w 3683000"/>
                <a:gd name="connsiteY89" fmla="*/ 584200 h 3619500"/>
                <a:gd name="connsiteX90" fmla="*/ 3340100 w 3683000"/>
                <a:gd name="connsiteY90" fmla="*/ 520700 h 3619500"/>
                <a:gd name="connsiteX91" fmla="*/ 3302000 w 3683000"/>
                <a:gd name="connsiteY91" fmla="*/ 495300 h 3619500"/>
                <a:gd name="connsiteX92" fmla="*/ 3187700 w 3683000"/>
                <a:gd name="connsiteY92" fmla="*/ 355600 h 3619500"/>
                <a:gd name="connsiteX93" fmla="*/ 3098800 w 3683000"/>
                <a:gd name="connsiteY93" fmla="*/ 266700 h 3619500"/>
                <a:gd name="connsiteX94" fmla="*/ 3048000 w 3683000"/>
                <a:gd name="connsiteY94" fmla="*/ 215900 h 3619500"/>
                <a:gd name="connsiteX95" fmla="*/ 2997200 w 3683000"/>
                <a:gd name="connsiteY95" fmla="*/ 177800 h 3619500"/>
                <a:gd name="connsiteX96" fmla="*/ 2959100 w 3683000"/>
                <a:gd name="connsiteY96" fmla="*/ 139700 h 3619500"/>
                <a:gd name="connsiteX97" fmla="*/ 2819400 w 3683000"/>
                <a:gd name="connsiteY97" fmla="*/ 50800 h 3619500"/>
                <a:gd name="connsiteX98" fmla="*/ 2768600 w 3683000"/>
                <a:gd name="connsiteY98" fmla="*/ 25400 h 3619500"/>
                <a:gd name="connsiteX99" fmla="*/ 2692400 w 3683000"/>
                <a:gd name="connsiteY99" fmla="*/ 0 h 3619500"/>
                <a:gd name="connsiteX100" fmla="*/ 2171700 w 3683000"/>
                <a:gd name="connsiteY100" fmla="*/ 12700 h 3619500"/>
                <a:gd name="connsiteX101" fmla="*/ 1981200 w 3683000"/>
                <a:gd name="connsiteY101" fmla="*/ 76200 h 3619500"/>
                <a:gd name="connsiteX102" fmla="*/ 1930400 w 3683000"/>
                <a:gd name="connsiteY102" fmla="*/ 88900 h 3619500"/>
                <a:gd name="connsiteX103" fmla="*/ 1790700 w 3683000"/>
                <a:gd name="connsiteY103" fmla="*/ 139700 h 3619500"/>
                <a:gd name="connsiteX104" fmla="*/ 1752600 w 3683000"/>
                <a:gd name="connsiteY104" fmla="*/ 152400 h 3619500"/>
                <a:gd name="connsiteX105" fmla="*/ 1701800 w 3683000"/>
                <a:gd name="connsiteY105" fmla="*/ 165100 h 3619500"/>
                <a:gd name="connsiteX106" fmla="*/ 1511300 w 3683000"/>
                <a:gd name="connsiteY106" fmla="*/ 190500 h 3619500"/>
                <a:gd name="connsiteX107" fmla="*/ 1384300 w 3683000"/>
                <a:gd name="connsiteY107" fmla="*/ 190500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683000" h="3619500">
                  <a:moveTo>
                    <a:pt x="1384300" y="190500"/>
                  </a:moveTo>
                  <a:cubicBezTo>
                    <a:pt x="1344084" y="198967"/>
                    <a:pt x="1310539" y="229138"/>
                    <a:pt x="1270000" y="241300"/>
                  </a:cubicBezTo>
                  <a:cubicBezTo>
                    <a:pt x="1236982" y="251205"/>
                    <a:pt x="1161307" y="259809"/>
                    <a:pt x="1130300" y="266700"/>
                  </a:cubicBezTo>
                  <a:cubicBezTo>
                    <a:pt x="1117232" y="269604"/>
                    <a:pt x="1105072" y="275722"/>
                    <a:pt x="1092200" y="279400"/>
                  </a:cubicBezTo>
                  <a:cubicBezTo>
                    <a:pt x="1075417" y="284195"/>
                    <a:pt x="1058439" y="288314"/>
                    <a:pt x="1041400" y="292100"/>
                  </a:cubicBezTo>
                  <a:cubicBezTo>
                    <a:pt x="896292" y="324346"/>
                    <a:pt x="1050990" y="286527"/>
                    <a:pt x="927100" y="317500"/>
                  </a:cubicBezTo>
                  <a:cubicBezTo>
                    <a:pt x="914400" y="325967"/>
                    <a:pt x="903292" y="337541"/>
                    <a:pt x="889000" y="342900"/>
                  </a:cubicBezTo>
                  <a:cubicBezTo>
                    <a:pt x="868789" y="350479"/>
                    <a:pt x="845978" y="348774"/>
                    <a:pt x="825500" y="355600"/>
                  </a:cubicBezTo>
                  <a:cubicBezTo>
                    <a:pt x="798388" y="364637"/>
                    <a:pt x="742195" y="398518"/>
                    <a:pt x="723900" y="419100"/>
                  </a:cubicBezTo>
                  <a:cubicBezTo>
                    <a:pt x="606391" y="551297"/>
                    <a:pt x="760384" y="461587"/>
                    <a:pt x="546100" y="622300"/>
                  </a:cubicBezTo>
                  <a:cubicBezTo>
                    <a:pt x="529167" y="635000"/>
                    <a:pt x="512912" y="648659"/>
                    <a:pt x="495300" y="660400"/>
                  </a:cubicBezTo>
                  <a:cubicBezTo>
                    <a:pt x="474761" y="674092"/>
                    <a:pt x="450905" y="682869"/>
                    <a:pt x="431800" y="698500"/>
                  </a:cubicBezTo>
                  <a:cubicBezTo>
                    <a:pt x="403999" y="721247"/>
                    <a:pt x="375525" y="744812"/>
                    <a:pt x="355600" y="774700"/>
                  </a:cubicBezTo>
                  <a:cubicBezTo>
                    <a:pt x="336858" y="802813"/>
                    <a:pt x="321436" y="831343"/>
                    <a:pt x="292100" y="850900"/>
                  </a:cubicBezTo>
                  <a:cubicBezTo>
                    <a:pt x="280961" y="858326"/>
                    <a:pt x="265702" y="857099"/>
                    <a:pt x="254000" y="863600"/>
                  </a:cubicBezTo>
                  <a:cubicBezTo>
                    <a:pt x="227315" y="878425"/>
                    <a:pt x="203200" y="897467"/>
                    <a:pt x="177800" y="914400"/>
                  </a:cubicBezTo>
                  <a:cubicBezTo>
                    <a:pt x="137894" y="941004"/>
                    <a:pt x="122065" y="947959"/>
                    <a:pt x="88900" y="990600"/>
                  </a:cubicBezTo>
                  <a:cubicBezTo>
                    <a:pt x="60190" y="1027513"/>
                    <a:pt x="49778" y="1051327"/>
                    <a:pt x="38100" y="1092200"/>
                  </a:cubicBezTo>
                  <a:cubicBezTo>
                    <a:pt x="33305" y="1108983"/>
                    <a:pt x="30920" y="1126441"/>
                    <a:pt x="25400" y="1143000"/>
                  </a:cubicBezTo>
                  <a:cubicBezTo>
                    <a:pt x="18191" y="1164627"/>
                    <a:pt x="8467" y="1185333"/>
                    <a:pt x="0" y="1206500"/>
                  </a:cubicBezTo>
                  <a:cubicBezTo>
                    <a:pt x="4233" y="1363133"/>
                    <a:pt x="5247" y="1519887"/>
                    <a:pt x="12700" y="1676400"/>
                  </a:cubicBezTo>
                  <a:cubicBezTo>
                    <a:pt x="14491" y="1714014"/>
                    <a:pt x="28571" y="1759579"/>
                    <a:pt x="50800" y="1790700"/>
                  </a:cubicBezTo>
                  <a:cubicBezTo>
                    <a:pt x="61239" y="1805315"/>
                    <a:pt x="77402" y="1815002"/>
                    <a:pt x="88900" y="1828800"/>
                  </a:cubicBezTo>
                  <a:cubicBezTo>
                    <a:pt x="154752" y="1907822"/>
                    <a:pt x="69615" y="1830211"/>
                    <a:pt x="152400" y="1892300"/>
                  </a:cubicBezTo>
                  <a:cubicBezTo>
                    <a:pt x="285592" y="1992194"/>
                    <a:pt x="218601" y="1965167"/>
                    <a:pt x="304800" y="1993900"/>
                  </a:cubicBezTo>
                  <a:cubicBezTo>
                    <a:pt x="321733" y="2006600"/>
                    <a:pt x="337222" y="2021498"/>
                    <a:pt x="355600" y="2032000"/>
                  </a:cubicBezTo>
                  <a:cubicBezTo>
                    <a:pt x="367223" y="2038642"/>
                    <a:pt x="381395" y="2039427"/>
                    <a:pt x="393700" y="2044700"/>
                  </a:cubicBezTo>
                  <a:cubicBezTo>
                    <a:pt x="411101" y="2052158"/>
                    <a:pt x="428062" y="2060707"/>
                    <a:pt x="444500" y="2070100"/>
                  </a:cubicBezTo>
                  <a:cubicBezTo>
                    <a:pt x="457752" y="2077673"/>
                    <a:pt x="469348" y="2087927"/>
                    <a:pt x="482600" y="2095500"/>
                  </a:cubicBezTo>
                  <a:cubicBezTo>
                    <a:pt x="499038" y="2104893"/>
                    <a:pt x="516962" y="2111507"/>
                    <a:pt x="533400" y="2120900"/>
                  </a:cubicBezTo>
                  <a:cubicBezTo>
                    <a:pt x="569306" y="2141418"/>
                    <a:pt x="663067" y="2215812"/>
                    <a:pt x="673100" y="2222500"/>
                  </a:cubicBezTo>
                  <a:cubicBezTo>
                    <a:pt x="698500" y="2239433"/>
                    <a:pt x="723546" y="2256911"/>
                    <a:pt x="749300" y="2273300"/>
                  </a:cubicBezTo>
                  <a:cubicBezTo>
                    <a:pt x="770125" y="2286552"/>
                    <a:pt x="789382" y="2303594"/>
                    <a:pt x="812800" y="2311400"/>
                  </a:cubicBezTo>
                  <a:cubicBezTo>
                    <a:pt x="860710" y="2327370"/>
                    <a:pt x="883431" y="2331231"/>
                    <a:pt x="927100" y="2374900"/>
                  </a:cubicBezTo>
                  <a:cubicBezTo>
                    <a:pt x="952500" y="2400300"/>
                    <a:pt x="973412" y="2431175"/>
                    <a:pt x="1003300" y="2451100"/>
                  </a:cubicBezTo>
                  <a:cubicBezTo>
                    <a:pt x="1028700" y="2468033"/>
                    <a:pt x="1061184" y="2477478"/>
                    <a:pt x="1079500" y="2501900"/>
                  </a:cubicBezTo>
                  <a:cubicBezTo>
                    <a:pt x="1092200" y="2518833"/>
                    <a:pt x="1101529" y="2538925"/>
                    <a:pt x="1117600" y="2552700"/>
                  </a:cubicBezTo>
                  <a:cubicBezTo>
                    <a:pt x="1131974" y="2565021"/>
                    <a:pt x="1151962" y="2568707"/>
                    <a:pt x="1168400" y="2578100"/>
                  </a:cubicBezTo>
                  <a:cubicBezTo>
                    <a:pt x="1200186" y="2596264"/>
                    <a:pt x="1220721" y="2612945"/>
                    <a:pt x="1244600" y="2641600"/>
                  </a:cubicBezTo>
                  <a:cubicBezTo>
                    <a:pt x="1254371" y="2653326"/>
                    <a:pt x="1260229" y="2667974"/>
                    <a:pt x="1270000" y="2679700"/>
                  </a:cubicBezTo>
                  <a:cubicBezTo>
                    <a:pt x="1281498" y="2693498"/>
                    <a:pt x="1297073" y="2703623"/>
                    <a:pt x="1308100" y="2717800"/>
                  </a:cubicBezTo>
                  <a:cubicBezTo>
                    <a:pt x="1326842" y="2741897"/>
                    <a:pt x="1337314" y="2772414"/>
                    <a:pt x="1358900" y="2794000"/>
                  </a:cubicBezTo>
                  <a:cubicBezTo>
                    <a:pt x="1375833" y="2810933"/>
                    <a:pt x="1394115" y="2826618"/>
                    <a:pt x="1409700" y="2844800"/>
                  </a:cubicBezTo>
                  <a:cubicBezTo>
                    <a:pt x="1452967" y="2895278"/>
                    <a:pt x="1417447" y="2877947"/>
                    <a:pt x="1473200" y="2933700"/>
                  </a:cubicBezTo>
                  <a:cubicBezTo>
                    <a:pt x="1488167" y="2948667"/>
                    <a:pt x="1509033" y="2956833"/>
                    <a:pt x="1524000" y="2971800"/>
                  </a:cubicBezTo>
                  <a:cubicBezTo>
                    <a:pt x="1534793" y="2982593"/>
                    <a:pt x="1540528" y="2997480"/>
                    <a:pt x="1549400" y="3009900"/>
                  </a:cubicBezTo>
                  <a:cubicBezTo>
                    <a:pt x="1561703" y="3027124"/>
                    <a:pt x="1575197" y="3043476"/>
                    <a:pt x="1587500" y="3060700"/>
                  </a:cubicBezTo>
                  <a:cubicBezTo>
                    <a:pt x="1605528" y="3085939"/>
                    <a:pt x="1630247" y="3128847"/>
                    <a:pt x="1651000" y="3149600"/>
                  </a:cubicBezTo>
                  <a:cubicBezTo>
                    <a:pt x="1665967" y="3164567"/>
                    <a:pt x="1686833" y="3172733"/>
                    <a:pt x="1701800" y="3187700"/>
                  </a:cubicBezTo>
                  <a:cubicBezTo>
                    <a:pt x="1712593" y="3198493"/>
                    <a:pt x="1716933" y="3214506"/>
                    <a:pt x="1727200" y="3225800"/>
                  </a:cubicBezTo>
                  <a:cubicBezTo>
                    <a:pt x="1840651" y="3350597"/>
                    <a:pt x="1788612" y="3296880"/>
                    <a:pt x="1866900" y="3352800"/>
                  </a:cubicBezTo>
                  <a:cubicBezTo>
                    <a:pt x="1880323" y="3362388"/>
                    <a:pt x="1935847" y="3406323"/>
                    <a:pt x="1955800" y="3416300"/>
                  </a:cubicBezTo>
                  <a:cubicBezTo>
                    <a:pt x="1974020" y="3425410"/>
                    <a:pt x="2028424" y="3437631"/>
                    <a:pt x="2044700" y="3441700"/>
                  </a:cubicBezTo>
                  <a:cubicBezTo>
                    <a:pt x="2057400" y="3450167"/>
                    <a:pt x="2068771" y="3461087"/>
                    <a:pt x="2082800" y="3467100"/>
                  </a:cubicBezTo>
                  <a:cubicBezTo>
                    <a:pt x="2098843" y="3473976"/>
                    <a:pt x="2116817" y="3475005"/>
                    <a:pt x="2133600" y="3479800"/>
                  </a:cubicBezTo>
                  <a:cubicBezTo>
                    <a:pt x="2146472" y="3483478"/>
                    <a:pt x="2158713" y="3489253"/>
                    <a:pt x="2171700" y="3492500"/>
                  </a:cubicBezTo>
                  <a:cubicBezTo>
                    <a:pt x="2211963" y="3502566"/>
                    <a:pt x="2246888" y="3504863"/>
                    <a:pt x="2286000" y="3517900"/>
                  </a:cubicBezTo>
                  <a:cubicBezTo>
                    <a:pt x="2307627" y="3525109"/>
                    <a:pt x="2327711" y="3536596"/>
                    <a:pt x="2349500" y="3543300"/>
                  </a:cubicBezTo>
                  <a:cubicBezTo>
                    <a:pt x="2382865" y="3553566"/>
                    <a:pt x="2417233" y="3560233"/>
                    <a:pt x="2451100" y="3568700"/>
                  </a:cubicBezTo>
                  <a:cubicBezTo>
                    <a:pt x="2468033" y="3572933"/>
                    <a:pt x="2484621" y="3578932"/>
                    <a:pt x="2501900" y="3581400"/>
                  </a:cubicBezTo>
                  <a:cubicBezTo>
                    <a:pt x="2552079" y="3588568"/>
                    <a:pt x="2604778" y="3594420"/>
                    <a:pt x="2654300" y="3606800"/>
                  </a:cubicBezTo>
                  <a:cubicBezTo>
                    <a:pt x="2667287" y="3610047"/>
                    <a:pt x="2679700" y="3615267"/>
                    <a:pt x="2692400" y="3619500"/>
                  </a:cubicBezTo>
                  <a:cubicBezTo>
                    <a:pt x="2764367" y="3615267"/>
                    <a:pt x="2836567" y="3613973"/>
                    <a:pt x="2908300" y="3606800"/>
                  </a:cubicBezTo>
                  <a:cubicBezTo>
                    <a:pt x="2943580" y="3603272"/>
                    <a:pt x="2954987" y="3585565"/>
                    <a:pt x="2984500" y="3568700"/>
                  </a:cubicBezTo>
                  <a:cubicBezTo>
                    <a:pt x="3095216" y="3505433"/>
                    <a:pt x="2980311" y="3584990"/>
                    <a:pt x="3073400" y="3505200"/>
                  </a:cubicBezTo>
                  <a:cubicBezTo>
                    <a:pt x="3124410" y="3461477"/>
                    <a:pt x="3157644" y="3455034"/>
                    <a:pt x="3200400" y="3390900"/>
                  </a:cubicBezTo>
                  <a:cubicBezTo>
                    <a:pt x="3208867" y="3378200"/>
                    <a:pt x="3217947" y="3365888"/>
                    <a:pt x="3225800" y="3352800"/>
                  </a:cubicBezTo>
                  <a:cubicBezTo>
                    <a:pt x="3243360" y="3323534"/>
                    <a:pt x="3257668" y="3292298"/>
                    <a:pt x="3276600" y="3263900"/>
                  </a:cubicBezTo>
                  <a:cubicBezTo>
                    <a:pt x="3291636" y="3241346"/>
                    <a:pt x="3310467" y="3221567"/>
                    <a:pt x="3327400" y="3200400"/>
                  </a:cubicBezTo>
                  <a:cubicBezTo>
                    <a:pt x="3335867" y="3175000"/>
                    <a:pt x="3342502" y="3148914"/>
                    <a:pt x="3352800" y="3124200"/>
                  </a:cubicBezTo>
                  <a:cubicBezTo>
                    <a:pt x="3363722" y="3097986"/>
                    <a:pt x="3381349" y="3074744"/>
                    <a:pt x="3390900" y="3048000"/>
                  </a:cubicBezTo>
                  <a:cubicBezTo>
                    <a:pt x="3402641" y="3015125"/>
                    <a:pt x="3404370" y="2979207"/>
                    <a:pt x="3416300" y="2946400"/>
                  </a:cubicBezTo>
                  <a:cubicBezTo>
                    <a:pt x="3421516" y="2932055"/>
                    <a:pt x="3434127" y="2921552"/>
                    <a:pt x="3441700" y="2908300"/>
                  </a:cubicBezTo>
                  <a:cubicBezTo>
                    <a:pt x="3451093" y="2891862"/>
                    <a:pt x="3460069" y="2875078"/>
                    <a:pt x="3467100" y="2857500"/>
                  </a:cubicBezTo>
                  <a:cubicBezTo>
                    <a:pt x="3477044" y="2832641"/>
                    <a:pt x="3483350" y="2806462"/>
                    <a:pt x="3492500" y="2781300"/>
                  </a:cubicBezTo>
                  <a:cubicBezTo>
                    <a:pt x="3500291" y="2759875"/>
                    <a:pt x="3511196" y="2739589"/>
                    <a:pt x="3517900" y="2717800"/>
                  </a:cubicBezTo>
                  <a:cubicBezTo>
                    <a:pt x="3528166" y="2684435"/>
                    <a:pt x="3533450" y="2649690"/>
                    <a:pt x="3543300" y="2616200"/>
                  </a:cubicBezTo>
                  <a:cubicBezTo>
                    <a:pt x="3571771" y="2519400"/>
                    <a:pt x="3585235" y="2504649"/>
                    <a:pt x="3606800" y="2413000"/>
                  </a:cubicBezTo>
                  <a:cubicBezTo>
                    <a:pt x="3613458" y="2384703"/>
                    <a:pt x="3639294" y="2254650"/>
                    <a:pt x="3644900" y="2209800"/>
                  </a:cubicBezTo>
                  <a:cubicBezTo>
                    <a:pt x="3650177" y="2167584"/>
                    <a:pt x="3652629" y="2125053"/>
                    <a:pt x="3657600" y="2082800"/>
                  </a:cubicBezTo>
                  <a:cubicBezTo>
                    <a:pt x="3688500" y="1820148"/>
                    <a:pt x="3649489" y="2222816"/>
                    <a:pt x="3683000" y="1854200"/>
                  </a:cubicBezTo>
                  <a:cubicBezTo>
                    <a:pt x="3678767" y="1672167"/>
                    <a:pt x="3684003" y="1489666"/>
                    <a:pt x="3670300" y="1308100"/>
                  </a:cubicBezTo>
                  <a:cubicBezTo>
                    <a:pt x="3666974" y="1264028"/>
                    <a:pt x="3644029" y="1223685"/>
                    <a:pt x="3632200" y="1181100"/>
                  </a:cubicBezTo>
                  <a:cubicBezTo>
                    <a:pt x="3622857" y="1147465"/>
                    <a:pt x="3616390" y="1113066"/>
                    <a:pt x="3606800" y="1079500"/>
                  </a:cubicBezTo>
                  <a:cubicBezTo>
                    <a:pt x="3596797" y="1044488"/>
                    <a:pt x="3572096" y="974674"/>
                    <a:pt x="3556000" y="939800"/>
                  </a:cubicBezTo>
                  <a:cubicBezTo>
                    <a:pt x="3430385" y="667634"/>
                    <a:pt x="3553610" y="932959"/>
                    <a:pt x="3479800" y="800100"/>
                  </a:cubicBezTo>
                  <a:cubicBezTo>
                    <a:pt x="3466009" y="775276"/>
                    <a:pt x="3455298" y="748831"/>
                    <a:pt x="3441700" y="723900"/>
                  </a:cubicBezTo>
                  <a:cubicBezTo>
                    <a:pt x="3429880" y="702230"/>
                    <a:pt x="3414639" y="682478"/>
                    <a:pt x="3403600" y="660400"/>
                  </a:cubicBezTo>
                  <a:cubicBezTo>
                    <a:pt x="3397613" y="648426"/>
                    <a:pt x="3396887" y="634274"/>
                    <a:pt x="3390900" y="622300"/>
                  </a:cubicBezTo>
                  <a:cubicBezTo>
                    <a:pt x="3384074" y="608648"/>
                    <a:pt x="3372326" y="597852"/>
                    <a:pt x="3365500" y="584200"/>
                  </a:cubicBezTo>
                  <a:cubicBezTo>
                    <a:pt x="3355305" y="563810"/>
                    <a:pt x="3353351" y="539251"/>
                    <a:pt x="3340100" y="520700"/>
                  </a:cubicBezTo>
                  <a:cubicBezTo>
                    <a:pt x="3331228" y="508280"/>
                    <a:pt x="3312353" y="506516"/>
                    <a:pt x="3302000" y="495300"/>
                  </a:cubicBezTo>
                  <a:cubicBezTo>
                    <a:pt x="3261190" y="451089"/>
                    <a:pt x="3230244" y="398144"/>
                    <a:pt x="3187700" y="355600"/>
                  </a:cubicBezTo>
                  <a:lnTo>
                    <a:pt x="3098800" y="266700"/>
                  </a:lnTo>
                  <a:cubicBezTo>
                    <a:pt x="3081867" y="249767"/>
                    <a:pt x="3067158" y="230268"/>
                    <a:pt x="3048000" y="215900"/>
                  </a:cubicBezTo>
                  <a:cubicBezTo>
                    <a:pt x="3031067" y="203200"/>
                    <a:pt x="3013271" y="191575"/>
                    <a:pt x="2997200" y="177800"/>
                  </a:cubicBezTo>
                  <a:cubicBezTo>
                    <a:pt x="2983563" y="166111"/>
                    <a:pt x="2973001" y="151073"/>
                    <a:pt x="2959100" y="139700"/>
                  </a:cubicBezTo>
                  <a:cubicBezTo>
                    <a:pt x="2805949" y="14394"/>
                    <a:pt x="2910576" y="89876"/>
                    <a:pt x="2819400" y="50800"/>
                  </a:cubicBezTo>
                  <a:cubicBezTo>
                    <a:pt x="2801999" y="43342"/>
                    <a:pt x="2786178" y="32431"/>
                    <a:pt x="2768600" y="25400"/>
                  </a:cubicBezTo>
                  <a:cubicBezTo>
                    <a:pt x="2743741" y="15456"/>
                    <a:pt x="2692400" y="0"/>
                    <a:pt x="2692400" y="0"/>
                  </a:cubicBezTo>
                  <a:cubicBezTo>
                    <a:pt x="2518833" y="4233"/>
                    <a:pt x="2345007" y="2302"/>
                    <a:pt x="2171700" y="12700"/>
                  </a:cubicBezTo>
                  <a:cubicBezTo>
                    <a:pt x="2052527" y="19850"/>
                    <a:pt x="2075684" y="38406"/>
                    <a:pt x="1981200" y="76200"/>
                  </a:cubicBezTo>
                  <a:cubicBezTo>
                    <a:pt x="1964994" y="82682"/>
                    <a:pt x="1947333" y="84667"/>
                    <a:pt x="1930400" y="88900"/>
                  </a:cubicBezTo>
                  <a:cubicBezTo>
                    <a:pt x="1830645" y="148753"/>
                    <a:pt x="1906035" y="114070"/>
                    <a:pt x="1790700" y="139700"/>
                  </a:cubicBezTo>
                  <a:cubicBezTo>
                    <a:pt x="1777632" y="142604"/>
                    <a:pt x="1765472" y="148722"/>
                    <a:pt x="1752600" y="152400"/>
                  </a:cubicBezTo>
                  <a:cubicBezTo>
                    <a:pt x="1735817" y="157195"/>
                    <a:pt x="1718916" y="161677"/>
                    <a:pt x="1701800" y="165100"/>
                  </a:cubicBezTo>
                  <a:cubicBezTo>
                    <a:pt x="1650240" y="175412"/>
                    <a:pt x="1558219" y="187893"/>
                    <a:pt x="1511300" y="190500"/>
                  </a:cubicBezTo>
                  <a:cubicBezTo>
                    <a:pt x="1473259" y="192613"/>
                    <a:pt x="1424516" y="182033"/>
                    <a:pt x="1384300" y="190500"/>
                  </a:cubicBezTo>
                  <a:close/>
                </a:path>
              </a:pathLst>
            </a:custGeom>
            <a:solidFill>
              <a:srgbClr val="FF0000">
                <a:alpha val="28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452150" y="2016757"/>
              <a:ext cx="4074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1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961880" y="970870"/>
            <a:ext cx="10163320" cy="258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en-US" altLang="zh-CN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Prim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算法设计（解决</a:t>
            </a:r>
            <a:r>
              <a:rPr lang="en-US" altLang="zh-CN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4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个问题）：</a:t>
            </a:r>
            <a:endParaRPr lang="zh-CN" altLang="en-US" kern="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1.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求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V-U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中顶点到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U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顶点集的最小边（只求一条）</a:t>
            </a:r>
            <a:endParaRPr lang="en-US" altLang="zh-CN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比较权值得到最小边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sz="2400" kern="0" dirty="0" smtClean="0">
                <a:latin typeface="Times New Roman" charset="0"/>
                <a:ea typeface="宋体" charset="-122"/>
              </a:rPr>
              <a:t>2.</a:t>
            </a:r>
            <a:r>
              <a:rPr lang="zh-CN" altLang="en-US" sz="2400" kern="0" dirty="0" smtClean="0">
                <a:latin typeface="Times New Roman" charset="0"/>
                <a:ea typeface="宋体" charset="-122"/>
              </a:rPr>
              <a:t>如何存储该最小边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en-US" altLang="zh-CN" sz="2400" kern="0" dirty="0" smtClean="0">
                <a:latin typeface="Times New Roman" charset="0"/>
                <a:ea typeface="宋体" charset="-122"/>
              </a:rPr>
              <a:t>3.</a:t>
            </a:r>
            <a:r>
              <a:rPr lang="zh-CN" altLang="en-US" sz="2400" kern="0" dirty="0" smtClean="0">
                <a:latin typeface="Times New Roman" charset="0"/>
                <a:ea typeface="宋体" charset="-122"/>
              </a:rPr>
              <a:t>某个顶点属于哪个集合？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en-US" altLang="zh-CN" sz="2400" kern="0" dirty="0" smtClean="0">
                <a:latin typeface="Times New Roman" charset="0"/>
                <a:ea typeface="宋体" charset="-122"/>
              </a:rPr>
              <a:t>4.</a:t>
            </a:r>
            <a:r>
              <a:rPr lang="zh-CN" altLang="en-US" sz="2400" kern="0" dirty="0" smtClean="0">
                <a:latin typeface="Times New Roman" charset="0"/>
                <a:ea typeface="宋体" charset="-122"/>
              </a:rPr>
              <a:t>采用什么存储结构？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邻接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矩阵</a:t>
            </a:r>
            <a:endParaRPr lang="en-US" altLang="zh-CN" sz="2400" b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32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endParaRPr lang="zh-CN" altLang="en-US" sz="32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zh-CN" altLang="en-US" sz="2400" b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endParaRPr lang="zh-CN" altLang="en-US" kern="0" dirty="0">
              <a:latin typeface="Times New Roman" charset="0"/>
              <a:ea typeface="宋体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813300" y="3168650"/>
            <a:ext cx="1536700" cy="1803400"/>
            <a:chOff x="8864600" y="4692650"/>
            <a:chExt cx="1536700" cy="1803400"/>
          </a:xfrm>
        </p:grpSpPr>
        <p:sp>
          <p:nvSpPr>
            <p:cNvPr id="5" name="椭圆 4"/>
            <p:cNvSpPr/>
            <p:nvPr/>
          </p:nvSpPr>
          <p:spPr bwMode="auto">
            <a:xfrm>
              <a:off x="8864600" y="5060950"/>
              <a:ext cx="1536700" cy="14351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349311" y="4692650"/>
              <a:ext cx="10519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kern="0" dirty="0" smtClean="0">
                  <a:latin typeface="Times New Roman" charset="0"/>
                  <a:ea typeface="宋体" charset="-122"/>
                </a:rPr>
                <a:t>V-U</a:t>
              </a:r>
              <a:endParaRPr lang="zh-CN" altLang="en-US" sz="2400" b="1" dirty="0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2095500" y="3168650"/>
            <a:ext cx="1536700" cy="1803400"/>
            <a:chOff x="6146800" y="4692650"/>
            <a:chExt cx="1536700" cy="1803400"/>
          </a:xfrm>
        </p:grpSpPr>
        <p:sp>
          <p:nvSpPr>
            <p:cNvPr id="8" name="椭圆 7"/>
            <p:cNvSpPr/>
            <p:nvPr/>
          </p:nvSpPr>
          <p:spPr bwMode="auto">
            <a:xfrm>
              <a:off x="6146800" y="5060950"/>
              <a:ext cx="1536700" cy="14351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558506" y="5779532"/>
              <a:ext cx="635000" cy="5778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v</a:t>
              </a:r>
              <a:endParaRPr kumimoji="1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39461" y="469265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>
                  <a:latin typeface="Times New Roman" charset="0"/>
                  <a:ea typeface="宋体" charset="-122"/>
                </a:rPr>
                <a:t>U</a:t>
              </a:r>
              <a:endParaRPr lang="zh-CN" altLang="en-US" sz="2400" b="1" dirty="0"/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6575445" y="5154315"/>
              <a:ext cx="635000" cy="5778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rPr>
                <a:t>u</a:t>
              </a:r>
              <a:endParaRPr kumimoji="1" lang="zh-CN" alt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 bwMode="auto">
          <a:xfrm flipV="1">
            <a:off x="3142206" y="4254500"/>
            <a:ext cx="2121944" cy="289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5298011" y="3919240"/>
            <a:ext cx="635000" cy="577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j</a:t>
            </a:r>
            <a:endParaRPr kumimoji="1" lang="zh-CN" alt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4" name="直线连接符 13"/>
          <p:cNvCxnSpPr>
            <a:stCxn id="11" idx="6"/>
            <a:endCxn id="13" idx="1"/>
          </p:cNvCxnSpPr>
          <p:nvPr/>
        </p:nvCxnSpPr>
        <p:spPr bwMode="auto">
          <a:xfrm>
            <a:off x="3159145" y="3919240"/>
            <a:ext cx="2231860" cy="846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3192227" y="452622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</a:t>
            </a:r>
            <a:r>
              <a:rPr lang="en-US" altLang="zh-CN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j</a:t>
            </a:r>
            <a:r>
              <a:rPr lang="zh-CN" altLang="en-US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到</a:t>
            </a:r>
            <a:r>
              <a:rPr lang="en-US" altLang="zh-CN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U</a:t>
            </a:r>
            <a:r>
              <a:rPr lang="zh-CN" altLang="en-US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集合最小</a:t>
            </a:r>
            <a:r>
              <a:rPr lang="zh-CN" altLang="en-US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边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159145" y="405019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lowcost</a:t>
            </a:r>
            <a:r>
              <a:rPr lang="en-US" altLang="zh-CN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[j]</a:t>
            </a:r>
            <a:endParaRPr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1152523" y="4544457"/>
            <a:ext cx="1338828" cy="444797"/>
            <a:chOff x="2311389" y="5611217"/>
            <a:chExt cx="1338828" cy="444797"/>
          </a:xfrm>
        </p:grpSpPr>
        <p:sp>
          <p:nvSpPr>
            <p:cNvPr id="19" name="矩形 18"/>
            <p:cNvSpPr/>
            <p:nvPr/>
          </p:nvSpPr>
          <p:spPr>
            <a:xfrm>
              <a:off x="2311389" y="568668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closest[j]</a:t>
              </a:r>
              <a:endParaRPr lang="zh-CN" altLang="en-US" dirty="0"/>
            </a:p>
          </p:txBody>
        </p:sp>
        <p:cxnSp>
          <p:nvCxnSpPr>
            <p:cNvPr id="17" name="直线箭头连接符 16"/>
            <p:cNvCxnSpPr/>
            <p:nvPr/>
          </p:nvCxnSpPr>
          <p:spPr bwMode="auto">
            <a:xfrm flipV="1">
              <a:off x="2952750" y="5611217"/>
              <a:ext cx="679461" cy="2601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16" y="3602723"/>
            <a:ext cx="3810000" cy="762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170142" y="502661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lowcost</a:t>
            </a:r>
            <a:r>
              <a:rPr lang="en-US" altLang="zh-CN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[u]=0,U</a:t>
            </a:r>
            <a:r>
              <a:rPr lang="zh-CN" altLang="en-US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集合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33875" y="502661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lowcost</a:t>
            </a:r>
            <a:r>
              <a:rPr lang="en-US" altLang="zh-CN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[j]</a:t>
            </a:r>
            <a:r>
              <a:rPr lang="zh-CN" altLang="en-US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！</a:t>
            </a:r>
            <a:r>
              <a:rPr lang="en-US" altLang="zh-CN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=0,V-U</a:t>
            </a:r>
            <a:r>
              <a:rPr lang="zh-CN" altLang="en-US" b="1" dirty="0" smtClean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集合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5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955965" y="2125231"/>
            <a:ext cx="8839200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838200" lvl="1" indent="-38100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</a:pPr>
            <a:r>
              <a:rPr kumimoji="1" lang="zh-CN" altLang="en-US" sz="3200" b="1" kern="0" dirty="0">
                <a:solidFill>
                  <a:schemeClr val="tx2"/>
                </a:solidFill>
                <a:latin typeface="Times New Roman" charset="0"/>
              </a:rPr>
              <a:t>    </a:t>
            </a:r>
            <a:r>
              <a:rPr kumimoji="1" lang="zh-CN" altLang="en-US" sz="2800" b="1" kern="0" dirty="0">
                <a:latin typeface="Times New Roman" charset="0"/>
              </a:rPr>
              <a:t>具体做法</a:t>
            </a:r>
            <a:r>
              <a:rPr kumimoji="1" lang="en-US" altLang="zh-CN" sz="2800" b="1" kern="0" dirty="0">
                <a:latin typeface="Times New Roman" charset="0"/>
              </a:rPr>
              <a:t>: </a:t>
            </a:r>
            <a:r>
              <a:rPr kumimoji="1" lang="zh-CN" altLang="en-US" sz="2800" b="1" kern="0" dirty="0">
                <a:latin typeface="Times New Roman" charset="0"/>
              </a:rPr>
              <a:t>先构造一个只含 </a:t>
            </a:r>
            <a:r>
              <a:rPr kumimoji="1" lang="en-US" altLang="zh-CN" sz="2800" b="1" kern="0" dirty="0">
                <a:latin typeface="Times New Roman" charset="0"/>
              </a:rPr>
              <a:t>n </a:t>
            </a:r>
            <a:r>
              <a:rPr kumimoji="1" lang="zh-CN" altLang="en-US" sz="2800" b="1" kern="0" dirty="0">
                <a:latin typeface="Times New Roman" charset="0"/>
              </a:rPr>
              <a:t>个顶点的子图 </a:t>
            </a:r>
            <a:r>
              <a:rPr kumimoji="1" lang="en-US" altLang="zh-CN" sz="2800" b="1" kern="0" dirty="0">
                <a:latin typeface="Times New Roman" charset="0"/>
              </a:rPr>
              <a:t>SG</a:t>
            </a:r>
            <a:r>
              <a:rPr kumimoji="1" lang="zh-CN" altLang="en-US" sz="2800" b="1" kern="0" dirty="0">
                <a:latin typeface="Times New Roman" charset="0"/>
              </a:rPr>
              <a:t>，然后从权值最小的边开始，若它的添加不使</a:t>
            </a:r>
            <a:r>
              <a:rPr kumimoji="1" lang="en-US" altLang="zh-CN" sz="2800" b="1" kern="0" dirty="0">
                <a:latin typeface="Times New Roman" charset="0"/>
              </a:rPr>
              <a:t>SG </a:t>
            </a:r>
            <a:r>
              <a:rPr kumimoji="1" lang="zh-CN" altLang="en-US" sz="2800" b="1" kern="0" dirty="0">
                <a:latin typeface="Times New Roman" charset="0"/>
              </a:rPr>
              <a:t>中产生回路，则在 </a:t>
            </a:r>
            <a:r>
              <a:rPr kumimoji="1" lang="en-US" altLang="zh-CN" sz="2800" b="1" kern="0" dirty="0">
                <a:latin typeface="Times New Roman" charset="0"/>
              </a:rPr>
              <a:t>SG </a:t>
            </a:r>
            <a:r>
              <a:rPr kumimoji="1" lang="zh-CN" altLang="en-US" sz="2800" b="1" kern="0" dirty="0">
                <a:latin typeface="Times New Roman" charset="0"/>
              </a:rPr>
              <a:t>上加上这条边，如此重复，直至加上 </a:t>
            </a:r>
            <a:r>
              <a:rPr kumimoji="1" lang="en-US" altLang="zh-CN" sz="2800" b="1" kern="0" dirty="0">
                <a:latin typeface="Times New Roman" charset="0"/>
              </a:rPr>
              <a:t>n-1 </a:t>
            </a:r>
            <a:r>
              <a:rPr kumimoji="1" lang="zh-CN" altLang="en-US" sz="2800" b="1" kern="0" dirty="0">
                <a:latin typeface="Times New Roman" charset="0"/>
              </a:rPr>
              <a:t>条边为止。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368137" y="1217007"/>
            <a:ext cx="53655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kumimoji="1" lang="zh-CN" altLang="en-US" sz="3200" b="1" kern="0" dirty="0">
                <a:solidFill>
                  <a:schemeClr val="tx2"/>
                </a:solidFill>
                <a:latin typeface="Times New Roman" charset="0"/>
              </a:rPr>
              <a:t>克鲁斯卡尔</a:t>
            </a:r>
            <a:r>
              <a:rPr kumimoji="1" lang="en-US" altLang="zh-CN" sz="3200" b="1" kern="0" dirty="0" err="1">
                <a:solidFill>
                  <a:schemeClr val="tx2"/>
                </a:solidFill>
                <a:latin typeface="Times New Roman" charset="0"/>
              </a:rPr>
              <a:t>Kruskal</a:t>
            </a:r>
            <a:r>
              <a:rPr kumimoji="1" lang="zh-CN" altLang="en-US" sz="3200" b="1" kern="0" dirty="0">
                <a:solidFill>
                  <a:schemeClr val="tx2"/>
                </a:solidFill>
                <a:latin typeface="Times New Roman" charset="0"/>
              </a:rPr>
              <a:t>算法：</a:t>
            </a: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1625600" y="228600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7.4.3  </a:t>
            </a:r>
            <a:r>
              <a:rPr lang="zh-CN" altLang="en-US" kern="0"/>
              <a:t>图的最小生成树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76" y="5049820"/>
            <a:ext cx="9613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autoUpdateAnimBg="0"/>
      <p:bldP spid="33797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955964" y="1181677"/>
            <a:ext cx="90360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>
                <a:solidFill>
                  <a:schemeClr val="tx2"/>
                </a:solidFill>
                <a:latin typeface="Times New Roman" charset="0"/>
              </a:rPr>
              <a:t>克鲁斯卡尔</a:t>
            </a:r>
            <a:r>
              <a:rPr lang="en-US" altLang="zh-CN" kern="0" dirty="0" err="1">
                <a:solidFill>
                  <a:schemeClr val="tx2"/>
                </a:solidFill>
                <a:latin typeface="Times New Roman" charset="0"/>
              </a:rPr>
              <a:t>Kruskal</a:t>
            </a:r>
            <a:r>
              <a:rPr lang="zh-CN" altLang="en-US" kern="0" dirty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算法求最小生成树实例</a:t>
            </a: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  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34122" y="2360611"/>
            <a:ext cx="2819400" cy="2971800"/>
            <a:chOff x="539" y="842"/>
            <a:chExt cx="1776" cy="187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248" y="1776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solidFill>
                    <a:schemeClr val="bg2"/>
                  </a:solidFill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solidFill>
                    <a:schemeClr val="bg2"/>
                  </a:solidFill>
                  <a:latin typeface="宋体" charset="-122"/>
                </a:rPr>
                <a:t>3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39" y="842"/>
              <a:ext cx="1776" cy="1872"/>
              <a:chOff x="528" y="864"/>
              <a:chExt cx="1776" cy="1872"/>
            </a:xfrm>
          </p:grpSpPr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196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1776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>
                <a:off x="1392" y="120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H="1">
                <a:off x="1056" y="2101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1510" y="2101"/>
                <a:ext cx="314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816" y="1104"/>
                <a:ext cx="48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1536" y="1152"/>
                <a:ext cx="48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144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968" y="1776"/>
                <a:ext cx="144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864" y="1654"/>
                <a:ext cx="38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H="1">
                <a:off x="1584" y="1632"/>
                <a:ext cx="38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7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864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1344" y="134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1</a:t>
                </a: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1728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auto">
              <a:xfrm>
                <a:off x="912" y="172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1680" y="1739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576" y="19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27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1632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4</a:t>
                </a: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016" y="201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1344" y="237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</p:grpSp>
      </p:grpSp>
      <p:sp>
        <p:nvSpPr>
          <p:cNvPr id="49" name="右箭头 48"/>
          <p:cNvSpPr/>
          <p:nvPr/>
        </p:nvSpPr>
        <p:spPr bwMode="auto">
          <a:xfrm>
            <a:off x="4747670" y="3778825"/>
            <a:ext cx="1139897" cy="5508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51" name="Group 3"/>
          <p:cNvGrpSpPr>
            <a:grpSpLocks/>
          </p:cNvGrpSpPr>
          <p:nvPr/>
        </p:nvGrpSpPr>
        <p:grpSpPr bwMode="auto">
          <a:xfrm>
            <a:off x="7169113" y="2360611"/>
            <a:ext cx="2819400" cy="2971800"/>
            <a:chOff x="539" y="842"/>
            <a:chExt cx="1776" cy="1872"/>
          </a:xfrm>
        </p:grpSpPr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1248" y="1776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solidFill>
                    <a:schemeClr val="bg2"/>
                  </a:solidFill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solidFill>
                    <a:schemeClr val="bg2"/>
                  </a:solidFill>
                  <a:latin typeface="宋体" charset="-122"/>
                </a:rPr>
                <a:t>3</a:t>
              </a:r>
            </a:p>
          </p:txBody>
        </p:sp>
        <p:grpSp>
          <p:nvGrpSpPr>
            <p:cNvPr id="53" name="Group 5"/>
            <p:cNvGrpSpPr>
              <a:grpSpLocks/>
            </p:cNvGrpSpPr>
            <p:nvPr/>
          </p:nvGrpSpPr>
          <p:grpSpPr bwMode="auto">
            <a:xfrm>
              <a:off x="539" y="842"/>
              <a:ext cx="1776" cy="1872"/>
              <a:chOff x="528" y="864"/>
              <a:chExt cx="1776" cy="1872"/>
            </a:xfrm>
          </p:grpSpPr>
          <p:sp>
            <p:nvSpPr>
              <p:cNvPr id="54" name="Oval 6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55" name="Oval 7"/>
              <p:cNvSpPr>
                <a:spLocks noChangeArrowheads="1"/>
              </p:cNvSpPr>
              <p:nvPr/>
            </p:nvSpPr>
            <p:spPr bwMode="auto">
              <a:xfrm>
                <a:off x="196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56" name="Oval 8"/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57" name="Oval 9"/>
              <p:cNvSpPr>
                <a:spLocks noChangeArrowheads="1"/>
              </p:cNvSpPr>
              <p:nvPr/>
            </p:nvSpPr>
            <p:spPr bwMode="auto">
              <a:xfrm>
                <a:off x="1776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78" name="Oval 30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</p:grpSp>
      </p:grpSp>
      <p:grpSp>
        <p:nvGrpSpPr>
          <p:cNvPr id="50" name="组 49"/>
          <p:cNvGrpSpPr/>
          <p:nvPr/>
        </p:nvGrpSpPr>
        <p:grpSpPr>
          <a:xfrm>
            <a:off x="8578813" y="2894011"/>
            <a:ext cx="481339" cy="914400"/>
            <a:chOff x="8578813" y="2894011"/>
            <a:chExt cx="481339" cy="914400"/>
          </a:xfrm>
        </p:grpSpPr>
        <p:sp>
          <p:nvSpPr>
            <p:cNvPr id="79" name="Line 10"/>
            <p:cNvSpPr>
              <a:spLocks noChangeShapeType="1"/>
            </p:cNvSpPr>
            <p:nvPr/>
          </p:nvSpPr>
          <p:spPr bwMode="auto">
            <a:xfrm>
              <a:off x="8578813" y="2894011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auto">
            <a:xfrm>
              <a:off x="8602952" y="315118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宋体" charset="-122"/>
                </a:rPr>
                <a:t>1</a:t>
              </a: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9458614" y="3838283"/>
            <a:ext cx="533400" cy="990600"/>
            <a:chOff x="9458614" y="3838283"/>
            <a:chExt cx="533400" cy="990600"/>
          </a:xfrm>
        </p:grpSpPr>
        <p:sp>
          <p:nvSpPr>
            <p:cNvPr id="82" name="Line 16"/>
            <p:cNvSpPr>
              <a:spLocks noChangeShapeType="1"/>
            </p:cNvSpPr>
            <p:nvPr/>
          </p:nvSpPr>
          <p:spPr bwMode="auto">
            <a:xfrm flipH="1">
              <a:off x="9458614" y="3838283"/>
              <a:ext cx="22860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Text Box 28"/>
            <p:cNvSpPr txBox="1">
              <a:spLocks noChangeArrowheads="1"/>
            </p:cNvSpPr>
            <p:nvPr/>
          </p:nvSpPr>
          <p:spPr bwMode="auto">
            <a:xfrm>
              <a:off x="9534814" y="421928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宋体" charset="-122"/>
                </a:rPr>
                <a:t>2</a:t>
              </a: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7283413" y="3770311"/>
            <a:ext cx="457200" cy="1066800"/>
            <a:chOff x="1062722" y="3960811"/>
            <a:chExt cx="457200" cy="1066800"/>
          </a:xfrm>
        </p:grpSpPr>
        <p:sp>
          <p:nvSpPr>
            <p:cNvPr id="85" name="Line 15"/>
            <p:cNvSpPr>
              <a:spLocks noChangeShapeType="1"/>
            </p:cNvSpPr>
            <p:nvPr/>
          </p:nvSpPr>
          <p:spPr bwMode="auto">
            <a:xfrm>
              <a:off x="1291322" y="3960811"/>
              <a:ext cx="22860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6" name="Text Box 25"/>
            <p:cNvSpPr txBox="1">
              <a:spLocks noChangeArrowheads="1"/>
            </p:cNvSpPr>
            <p:nvPr/>
          </p:nvSpPr>
          <p:spPr bwMode="auto">
            <a:xfrm>
              <a:off x="1062722" y="42656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宋体" charset="-122"/>
                </a:rPr>
                <a:t>3</a:t>
              </a: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8738216" y="4208605"/>
            <a:ext cx="650875" cy="685801"/>
            <a:chOff x="2545447" y="4418011"/>
            <a:chExt cx="650875" cy="685801"/>
          </a:xfrm>
        </p:grpSpPr>
        <p:sp>
          <p:nvSpPr>
            <p:cNvPr id="88" name="Line 12"/>
            <p:cNvSpPr>
              <a:spLocks noChangeShapeType="1"/>
            </p:cNvSpPr>
            <p:nvPr/>
          </p:nvSpPr>
          <p:spPr bwMode="auto">
            <a:xfrm>
              <a:off x="2545447" y="4476749"/>
              <a:ext cx="498475" cy="627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2739122" y="44180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宋体" charset="-122"/>
                </a:rPr>
                <a:t>4</a:t>
              </a:r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7699013" y="3317512"/>
            <a:ext cx="650442" cy="643299"/>
            <a:chOff x="7699013" y="3317512"/>
            <a:chExt cx="650442" cy="643299"/>
          </a:xfrm>
        </p:grpSpPr>
        <p:sp>
          <p:nvSpPr>
            <p:cNvPr id="91" name="Text Box 23"/>
            <p:cNvSpPr txBox="1">
              <a:spLocks noChangeArrowheads="1"/>
            </p:cNvSpPr>
            <p:nvPr/>
          </p:nvSpPr>
          <p:spPr bwMode="auto">
            <a:xfrm>
              <a:off x="7892255" y="3317512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宋体" charset="-122"/>
                </a:rPr>
                <a:t>5</a:t>
              </a:r>
            </a:p>
          </p:txBody>
        </p:sp>
        <p:sp>
          <p:nvSpPr>
            <p:cNvPr id="92" name="Line 17"/>
            <p:cNvSpPr>
              <a:spLocks noChangeShapeType="1"/>
            </p:cNvSpPr>
            <p:nvPr/>
          </p:nvSpPr>
          <p:spPr bwMode="auto">
            <a:xfrm>
              <a:off x="7699013" y="3579811"/>
              <a:ext cx="6096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5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57300" y="292851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1114126" y="996189"/>
            <a:ext cx="10163320" cy="501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en-US" altLang="zh-CN" kern="0" dirty="0" err="1">
                <a:solidFill>
                  <a:schemeClr val="tx2"/>
                </a:solidFill>
                <a:latin typeface="Times New Roman" charset="0"/>
              </a:rPr>
              <a:t>Kruskal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算法设计（解决</a:t>
            </a:r>
            <a:r>
              <a:rPr lang="en-US" altLang="zh-CN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3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个问题）：</a:t>
            </a:r>
            <a:endParaRPr lang="zh-CN" altLang="en-US" kern="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1.</a:t>
            </a:r>
            <a:r>
              <a:rPr lang="zh-CN" altLang="en-US" kern="0" dirty="0">
                <a:latin typeface="Times New Roman" charset="0"/>
                <a:ea typeface="宋体" charset="-122"/>
              </a:rPr>
              <a:t>采用什么存储结构？</a:t>
            </a:r>
            <a:endParaRPr lang="en-US" altLang="zh-CN" kern="0" dirty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邻接矩阵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  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2.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边排序（只求一条）</a:t>
            </a:r>
            <a:endParaRPr lang="en-US" altLang="zh-CN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具体排序算法（冒泡、直接插入等）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sz="2400" kern="0" dirty="0" smtClean="0">
                <a:latin typeface="Times New Roman" charset="0"/>
                <a:ea typeface="宋体" charset="-122"/>
              </a:rPr>
              <a:t>3.</a:t>
            </a:r>
            <a:r>
              <a:rPr lang="zh-CN" altLang="en-US" sz="2400" kern="0" dirty="0" smtClean="0">
                <a:latin typeface="Times New Roman" charset="0"/>
                <a:ea typeface="宋体" charset="-122"/>
              </a:rPr>
              <a:t>如何判断边的加入是否构成回路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        采用顶点编号</a:t>
            </a:r>
            <a:endParaRPr lang="en-US" altLang="zh-CN" sz="2400" kern="0" dirty="0">
              <a:solidFill>
                <a:srgbClr val="FF0000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32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endParaRPr lang="zh-CN" altLang="en-US" sz="32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zh-CN" altLang="en-US" sz="2400" b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endParaRPr lang="zh-CN" altLang="en-US" kern="0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57300" y="292851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6" y="1301750"/>
            <a:ext cx="7797800" cy="596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96" y="2428461"/>
            <a:ext cx="3098800" cy="2133600"/>
          </a:xfrm>
          <a:prstGeom prst="rect">
            <a:avLst/>
          </a:prstGeom>
        </p:spPr>
      </p:pic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8482496" y="240527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 smtClean="0">
                <a:solidFill>
                  <a:schemeClr val="bg2"/>
                </a:solidFill>
                <a:latin typeface="宋体" charset="-122"/>
              </a:rPr>
              <a:t>0</a:t>
            </a:r>
            <a:endParaRPr kumimoji="1" lang="en-US" altLang="zh-CN" sz="3200" b="1" baseline="-25000" dirty="0">
              <a:solidFill>
                <a:schemeClr val="bg2"/>
              </a:solidFill>
              <a:latin typeface="宋体" charset="-122"/>
            </a:endParaRPr>
          </a:p>
        </p:txBody>
      </p:sp>
      <p:sp>
        <p:nvSpPr>
          <p:cNvPr id="13" name="Oval 30"/>
          <p:cNvSpPr>
            <a:spLocks noChangeArrowheads="1"/>
          </p:cNvSpPr>
          <p:nvPr/>
        </p:nvSpPr>
        <p:spPr bwMode="auto">
          <a:xfrm>
            <a:off x="7042979" y="365269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 smtClean="0">
                <a:solidFill>
                  <a:schemeClr val="bg2"/>
                </a:solidFill>
                <a:latin typeface="宋体" charset="-122"/>
              </a:rPr>
              <a:t>1</a:t>
            </a:r>
            <a:endParaRPr kumimoji="1" lang="en-US" altLang="zh-CN" sz="3200" b="1" baseline="-25000" dirty="0">
              <a:solidFill>
                <a:schemeClr val="bg2"/>
              </a:solidFill>
              <a:latin typeface="宋体" charset="-122"/>
            </a:endParaRPr>
          </a:p>
        </p:txBody>
      </p:sp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8472005" y="4562061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 smtClean="0">
                <a:solidFill>
                  <a:schemeClr val="bg2"/>
                </a:solidFill>
                <a:latin typeface="宋体" charset="-122"/>
              </a:rPr>
              <a:t>2</a:t>
            </a:r>
            <a:endParaRPr kumimoji="1" lang="en-US" altLang="zh-CN" sz="3200" b="1" baseline="-25000" dirty="0">
              <a:solidFill>
                <a:schemeClr val="bg2"/>
              </a:solidFill>
              <a:latin typeface="宋体" charset="-122"/>
            </a:endParaRPr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9958456" y="3652699"/>
            <a:ext cx="484256" cy="4754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 smtClean="0">
                <a:solidFill>
                  <a:schemeClr val="bg2"/>
                </a:solidFill>
                <a:latin typeface="宋体" charset="-122"/>
              </a:rPr>
              <a:t>3</a:t>
            </a:r>
            <a:endParaRPr kumimoji="1" lang="en-US" altLang="zh-CN" sz="3200" b="1" baseline="-25000" dirty="0">
              <a:solidFill>
                <a:schemeClr val="bg2"/>
              </a:solidFill>
              <a:latin typeface="宋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81293" y="189865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vest[0]:</a:t>
            </a:r>
            <a:r>
              <a:rPr lang="zh-CN" altLang="en-US" b="1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顶点编号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60592" y="2059129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 bwMode="auto">
          <a:xfrm flipH="1">
            <a:off x="8820943" y="2151960"/>
            <a:ext cx="338446" cy="91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6645653" y="3776287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60592" y="5091872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08811" y="4117229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直线连接符 19"/>
          <p:cNvCxnSpPr>
            <a:stCxn id="12" idx="3"/>
            <a:endCxn id="13" idx="0"/>
          </p:cNvCxnSpPr>
          <p:nvPr/>
        </p:nvCxnSpPr>
        <p:spPr bwMode="auto">
          <a:xfrm flipH="1">
            <a:off x="7309679" y="2860555"/>
            <a:ext cx="1250932" cy="79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" name="矩形 25"/>
          <p:cNvSpPr/>
          <p:nvPr/>
        </p:nvSpPr>
        <p:spPr>
          <a:xfrm>
            <a:off x="6645652" y="3796527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5" name="直线连接符 24"/>
          <p:cNvCxnSpPr>
            <a:stCxn id="13" idx="5"/>
            <a:endCxn id="14" idx="2"/>
          </p:cNvCxnSpPr>
          <p:nvPr/>
        </p:nvCxnSpPr>
        <p:spPr bwMode="auto">
          <a:xfrm>
            <a:off x="7498264" y="4107984"/>
            <a:ext cx="973741" cy="7207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矩形 28"/>
          <p:cNvSpPr/>
          <p:nvPr/>
        </p:nvSpPr>
        <p:spPr>
          <a:xfrm>
            <a:off x="8573291" y="5093180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8" name="直线连接符 27"/>
          <p:cNvCxnSpPr>
            <a:stCxn id="12" idx="4"/>
            <a:endCxn id="14" idx="0"/>
          </p:cNvCxnSpPr>
          <p:nvPr/>
        </p:nvCxnSpPr>
        <p:spPr bwMode="auto">
          <a:xfrm flipH="1">
            <a:off x="8738705" y="2938670"/>
            <a:ext cx="10491" cy="1623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93" y="4687443"/>
            <a:ext cx="3670300" cy="838200"/>
          </a:xfrm>
          <a:prstGeom prst="rect">
            <a:avLst/>
          </a:prstGeom>
        </p:spPr>
      </p:pic>
      <p:cxnSp>
        <p:nvCxnSpPr>
          <p:cNvPr id="33" name="直线连接符 32"/>
          <p:cNvCxnSpPr>
            <a:endCxn id="15" idx="0"/>
          </p:cNvCxnSpPr>
          <p:nvPr/>
        </p:nvCxnSpPr>
        <p:spPr bwMode="auto">
          <a:xfrm>
            <a:off x="9004781" y="2803962"/>
            <a:ext cx="1195803" cy="848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10308811" y="4145619"/>
            <a:ext cx="52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6" grpId="0"/>
      <p:bldP spid="29" grpId="0"/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 bwMode="auto">
          <a:xfrm>
            <a:off x="955964" y="1181677"/>
            <a:ext cx="10155381" cy="135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简便破圈法</a:t>
            </a:r>
            <a:endParaRPr lang="en-US" altLang="zh-CN" kern="0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800" kern="0" dirty="0">
                <a:latin typeface="SimSun" charset="-122"/>
                <a:ea typeface="SimSun" charset="-122"/>
                <a:cs typeface="SimSun" charset="-122"/>
              </a:rPr>
              <a:t>见环，回路（圈）则破，去掉回路（圈）中权值最大的边</a:t>
            </a: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  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55846" y="2585750"/>
            <a:ext cx="2819400" cy="2971800"/>
            <a:chOff x="539" y="842"/>
            <a:chExt cx="1776" cy="187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248" y="1776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3200" b="1">
                  <a:solidFill>
                    <a:schemeClr val="bg2"/>
                  </a:solidFill>
                  <a:latin typeface="宋体" charset="-122"/>
                </a:rPr>
                <a:t>v</a:t>
              </a:r>
              <a:r>
                <a:rPr kumimoji="1" lang="en-US" altLang="zh-CN" sz="3200" b="1" baseline="-25000">
                  <a:solidFill>
                    <a:schemeClr val="bg2"/>
                  </a:solidFill>
                  <a:latin typeface="宋体" charset="-122"/>
                </a:rPr>
                <a:t>3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39" y="842"/>
              <a:ext cx="1776" cy="1872"/>
              <a:chOff x="528" y="864"/>
              <a:chExt cx="1776" cy="1872"/>
            </a:xfrm>
          </p:grpSpPr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1968" y="14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768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1776" y="240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>
                    <a:solidFill>
                      <a:schemeClr val="bg2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>
                <a:off x="1392" y="120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H="1">
                <a:off x="1056" y="2101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1510" y="2101"/>
                <a:ext cx="314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816" y="1104"/>
                <a:ext cx="48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1536" y="1152"/>
                <a:ext cx="48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144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968" y="1776"/>
                <a:ext cx="144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864" y="1654"/>
                <a:ext cx="38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H="1">
                <a:off x="1584" y="1632"/>
                <a:ext cx="38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7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864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1344" y="134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1</a:t>
                </a: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1728" y="110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auto">
              <a:xfrm>
                <a:off x="912" y="172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1680" y="1739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5</a:t>
                </a:r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576" y="19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3</a:t>
                </a:r>
              </a:p>
            </p:txBody>
          </p:sp>
          <p:sp>
            <p:nvSpPr>
              <p:cNvPr id="27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1632" y="20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4</a:t>
                </a: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016" y="201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2</a:t>
                </a:r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1344" y="237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宋体" charset="-122"/>
                  </a:rPr>
                  <a:t>6</a:t>
                </a: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1" dirty="0">
                    <a:solidFill>
                      <a:schemeClr val="bg2"/>
                    </a:solidFill>
                    <a:latin typeface="宋体" charset="-122"/>
                  </a:rPr>
                  <a:t>v</a:t>
                </a:r>
                <a:r>
                  <a:rPr kumimoji="1" lang="en-US" altLang="zh-CN" sz="3200" b="1" baseline="-25000" dirty="0">
                    <a:solidFill>
                      <a:schemeClr val="bg2"/>
                    </a:solidFill>
                    <a:latin typeface="宋体" charset="-122"/>
                  </a:rPr>
                  <a:t>1</a:t>
                </a:r>
              </a:p>
            </p:txBody>
          </p:sp>
        </p:grpSp>
      </p:grpSp>
      <p:sp>
        <p:nvSpPr>
          <p:cNvPr id="59" name="Oval 4"/>
          <p:cNvSpPr>
            <a:spLocks noChangeArrowheads="1"/>
          </p:cNvSpPr>
          <p:nvPr/>
        </p:nvSpPr>
        <p:spPr bwMode="auto">
          <a:xfrm>
            <a:off x="8211131" y="4210484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>
                <a:solidFill>
                  <a:schemeClr val="bg2"/>
                </a:solidFill>
                <a:latin typeface="宋体" charset="-122"/>
              </a:rPr>
              <a:t>3</a:t>
            </a:r>
          </a:p>
        </p:txBody>
      </p:sp>
      <p:sp>
        <p:nvSpPr>
          <p:cNvPr id="61" name="Oval 6"/>
          <p:cNvSpPr>
            <a:spLocks noChangeArrowheads="1"/>
          </p:cNvSpPr>
          <p:nvPr/>
        </p:nvSpPr>
        <p:spPr bwMode="auto">
          <a:xfrm>
            <a:off x="7085593" y="364215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 dirty="0">
                <a:solidFill>
                  <a:schemeClr val="bg2"/>
                </a:solidFill>
                <a:latin typeface="宋体" charset="-122"/>
              </a:rPr>
              <a:t>2</a:t>
            </a:r>
          </a:p>
        </p:txBody>
      </p:sp>
      <p:sp>
        <p:nvSpPr>
          <p:cNvPr id="62" name="Oval 7"/>
          <p:cNvSpPr>
            <a:spLocks noChangeArrowheads="1"/>
          </p:cNvSpPr>
          <p:nvPr/>
        </p:nvSpPr>
        <p:spPr bwMode="auto">
          <a:xfrm>
            <a:off x="9371593" y="364215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>
                <a:solidFill>
                  <a:schemeClr val="bg2"/>
                </a:solidFill>
                <a:latin typeface="宋体" charset="-122"/>
              </a:rPr>
              <a:t>4</a:t>
            </a:r>
          </a:p>
        </p:txBody>
      </p:sp>
      <p:sp>
        <p:nvSpPr>
          <p:cNvPr id="63" name="Oval 8"/>
          <p:cNvSpPr>
            <a:spLocks noChangeArrowheads="1"/>
          </p:cNvSpPr>
          <p:nvPr/>
        </p:nvSpPr>
        <p:spPr bwMode="auto">
          <a:xfrm>
            <a:off x="7466593" y="516615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>
                <a:solidFill>
                  <a:schemeClr val="bg2"/>
                </a:solidFill>
                <a:latin typeface="宋体" charset="-122"/>
              </a:rPr>
              <a:t>5</a:t>
            </a:r>
          </a:p>
        </p:txBody>
      </p:sp>
      <p:sp>
        <p:nvSpPr>
          <p:cNvPr id="64" name="Oval 9"/>
          <p:cNvSpPr>
            <a:spLocks noChangeArrowheads="1"/>
          </p:cNvSpPr>
          <p:nvPr/>
        </p:nvSpPr>
        <p:spPr bwMode="auto">
          <a:xfrm>
            <a:off x="9066793" y="516615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>
                <a:solidFill>
                  <a:schemeClr val="bg2"/>
                </a:solidFill>
                <a:latin typeface="宋体" charset="-122"/>
              </a:rPr>
              <a:t>6</a:t>
            </a:r>
          </a:p>
        </p:txBody>
      </p:sp>
      <p:sp>
        <p:nvSpPr>
          <p:cNvPr id="65" name="Line 10"/>
          <p:cNvSpPr>
            <a:spLocks noChangeShapeType="1"/>
          </p:cNvSpPr>
          <p:nvPr/>
        </p:nvSpPr>
        <p:spPr bwMode="auto">
          <a:xfrm>
            <a:off x="8457193" y="3261159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923793" y="4691497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8644518" y="4691497"/>
            <a:ext cx="498475" cy="627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14"/>
          <p:cNvSpPr>
            <a:spLocks noChangeShapeType="1"/>
          </p:cNvSpPr>
          <p:nvPr/>
        </p:nvSpPr>
        <p:spPr bwMode="auto">
          <a:xfrm>
            <a:off x="8685793" y="3184959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15"/>
          <p:cNvSpPr>
            <a:spLocks noChangeShapeType="1"/>
          </p:cNvSpPr>
          <p:nvPr/>
        </p:nvSpPr>
        <p:spPr bwMode="auto">
          <a:xfrm>
            <a:off x="7390393" y="4175559"/>
            <a:ext cx="2286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 flipH="1">
            <a:off x="9371593" y="4175559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17"/>
          <p:cNvSpPr>
            <a:spLocks noChangeShapeType="1"/>
          </p:cNvSpPr>
          <p:nvPr/>
        </p:nvSpPr>
        <p:spPr bwMode="auto">
          <a:xfrm>
            <a:off x="7618993" y="3981884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18"/>
          <p:cNvSpPr>
            <a:spLocks noChangeShapeType="1"/>
          </p:cNvSpPr>
          <p:nvPr/>
        </p:nvSpPr>
        <p:spPr bwMode="auto">
          <a:xfrm flipH="1">
            <a:off x="8761993" y="3946959"/>
            <a:ext cx="609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19"/>
          <p:cNvSpPr>
            <a:spLocks noChangeShapeType="1"/>
          </p:cNvSpPr>
          <p:nvPr/>
        </p:nvSpPr>
        <p:spPr bwMode="auto">
          <a:xfrm>
            <a:off x="7999993" y="5547159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Text Box 21"/>
          <p:cNvSpPr txBox="1">
            <a:spLocks noChangeArrowheads="1"/>
          </p:cNvSpPr>
          <p:nvPr/>
        </p:nvSpPr>
        <p:spPr bwMode="auto">
          <a:xfrm>
            <a:off x="8380993" y="34897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1</a:t>
            </a:r>
          </a:p>
        </p:txBody>
      </p:sp>
      <p:sp>
        <p:nvSpPr>
          <p:cNvPr id="77" name="Text Box 22"/>
          <p:cNvSpPr txBox="1">
            <a:spLocks noChangeArrowheads="1"/>
          </p:cNvSpPr>
          <p:nvPr/>
        </p:nvSpPr>
        <p:spPr bwMode="auto">
          <a:xfrm>
            <a:off x="8990593" y="31087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5</a:t>
            </a:r>
          </a:p>
        </p:txBody>
      </p:sp>
      <p:sp>
        <p:nvSpPr>
          <p:cNvPr id="93" name="Text Box 23"/>
          <p:cNvSpPr txBox="1">
            <a:spLocks noChangeArrowheads="1"/>
          </p:cNvSpPr>
          <p:nvPr/>
        </p:nvSpPr>
        <p:spPr bwMode="auto">
          <a:xfrm>
            <a:off x="7695193" y="40993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5</a:t>
            </a:r>
          </a:p>
        </p:txBody>
      </p:sp>
      <p:sp>
        <p:nvSpPr>
          <p:cNvPr id="94" name="Text Box 24"/>
          <p:cNvSpPr txBox="1">
            <a:spLocks noChangeArrowheads="1"/>
          </p:cNvSpPr>
          <p:nvPr/>
        </p:nvSpPr>
        <p:spPr bwMode="auto">
          <a:xfrm>
            <a:off x="8914393" y="411682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5</a:t>
            </a:r>
          </a:p>
        </p:txBody>
      </p:sp>
      <p:sp>
        <p:nvSpPr>
          <p:cNvPr id="95" name="Text Box 25"/>
          <p:cNvSpPr txBox="1">
            <a:spLocks noChangeArrowheads="1"/>
          </p:cNvSpPr>
          <p:nvPr/>
        </p:nvSpPr>
        <p:spPr bwMode="auto">
          <a:xfrm>
            <a:off x="7161793" y="44803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3</a:t>
            </a:r>
          </a:p>
        </p:txBody>
      </p:sp>
      <p:sp>
        <p:nvSpPr>
          <p:cNvPr id="96" name="Text Box 26"/>
          <p:cNvSpPr txBox="1">
            <a:spLocks noChangeArrowheads="1"/>
          </p:cNvSpPr>
          <p:nvPr/>
        </p:nvSpPr>
        <p:spPr bwMode="auto">
          <a:xfrm>
            <a:off x="7812668" y="4591483"/>
            <a:ext cx="339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6</a:t>
            </a:r>
          </a:p>
        </p:txBody>
      </p:sp>
      <p:sp>
        <p:nvSpPr>
          <p:cNvPr id="97" name="Text Box 27"/>
          <p:cNvSpPr txBox="1">
            <a:spLocks noChangeArrowheads="1"/>
          </p:cNvSpPr>
          <p:nvPr/>
        </p:nvSpPr>
        <p:spPr bwMode="auto">
          <a:xfrm>
            <a:off x="8838193" y="46327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4</a:t>
            </a:r>
          </a:p>
        </p:txBody>
      </p:sp>
      <p:sp>
        <p:nvSpPr>
          <p:cNvPr id="98" name="Text Box 28"/>
          <p:cNvSpPr txBox="1">
            <a:spLocks noChangeArrowheads="1"/>
          </p:cNvSpPr>
          <p:nvPr/>
        </p:nvSpPr>
        <p:spPr bwMode="auto">
          <a:xfrm>
            <a:off x="9447793" y="45565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charset="-122"/>
              </a:rPr>
              <a:t>2</a:t>
            </a:r>
          </a:p>
        </p:txBody>
      </p:sp>
      <p:sp>
        <p:nvSpPr>
          <p:cNvPr id="99" name="Text Box 29"/>
          <p:cNvSpPr txBox="1">
            <a:spLocks noChangeArrowheads="1"/>
          </p:cNvSpPr>
          <p:nvPr/>
        </p:nvSpPr>
        <p:spPr bwMode="auto">
          <a:xfrm>
            <a:off x="8380993" y="51248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6</a:t>
            </a:r>
          </a:p>
        </p:txBody>
      </p:sp>
      <p:sp>
        <p:nvSpPr>
          <p:cNvPr id="100" name="Oval 30"/>
          <p:cNvSpPr>
            <a:spLocks noChangeArrowheads="1"/>
          </p:cNvSpPr>
          <p:nvPr/>
        </p:nvSpPr>
        <p:spPr bwMode="auto">
          <a:xfrm>
            <a:off x="8228593" y="2727759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solidFill>
                  <a:schemeClr val="bg2"/>
                </a:solidFill>
                <a:latin typeface="宋体" charset="-122"/>
              </a:rPr>
              <a:t>v</a:t>
            </a:r>
            <a:r>
              <a:rPr kumimoji="1" lang="en-US" altLang="zh-CN" sz="3200" b="1" baseline="-25000" dirty="0">
                <a:solidFill>
                  <a:schemeClr val="bg2"/>
                </a:solidFill>
                <a:latin typeface="宋体" charset="-122"/>
              </a:rPr>
              <a:t>1</a:t>
            </a:r>
          </a:p>
        </p:txBody>
      </p:sp>
      <p:sp>
        <p:nvSpPr>
          <p:cNvPr id="127" name="右箭头 126"/>
          <p:cNvSpPr/>
          <p:nvPr/>
        </p:nvSpPr>
        <p:spPr bwMode="auto">
          <a:xfrm>
            <a:off x="4747670" y="3778825"/>
            <a:ext cx="1139897" cy="5508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4" grpId="1" animBg="1"/>
      <p:bldP spid="76" grpId="0"/>
      <p:bldP spid="77" grpId="0"/>
      <p:bldP spid="77" grpId="1"/>
      <p:bldP spid="93" grpId="0"/>
      <p:bldP spid="94" grpId="0"/>
      <p:bldP spid="94" grpId="1"/>
      <p:bldP spid="95" grpId="0"/>
      <p:bldP spid="96" grpId="0"/>
      <p:bldP spid="96" grpId="1"/>
      <p:bldP spid="97" grpId="0"/>
      <p:bldP spid="98" grpId="0"/>
      <p:bldP spid="99" grpId="0"/>
      <p:bldP spid="99" grpId="1"/>
      <p:bldP spid="100" grpId="0" animBg="1"/>
      <p:bldP spid="1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52225" y="1074594"/>
            <a:ext cx="8540750" cy="1542762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zh-CN" altLang="en-US" b="0" dirty="0" smtClean="0">
                <a:latin typeface="SimSun" charset="-122"/>
                <a:ea typeface="SimSun" charset="-122"/>
                <a:cs typeface="SimSun" charset="-122"/>
              </a:rPr>
              <a:t>对于</a:t>
            </a: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如下无向图，试给出： </a:t>
            </a:r>
          </a:p>
          <a:p>
            <a:pPr marL="914400" lvl="2" indent="0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① 用普里姆算法构造其最小生成树的过程；</a:t>
            </a:r>
          </a:p>
          <a:p>
            <a:pPr marL="914400" lvl="2" indent="0" eaLnBrk="1" hangingPunct="1">
              <a:buNone/>
            </a:pPr>
            <a:r>
              <a:rPr lang="zh-CN" altLang="en-US" b="0" dirty="0">
                <a:latin typeface="SimSun" charset="-122"/>
                <a:ea typeface="SimSun" charset="-122"/>
                <a:cs typeface="SimSun" charset="-122"/>
              </a:rPr>
              <a:t>② 用克鲁斯卡尔算法构造其最小生成树的过程。</a:t>
            </a:r>
          </a:p>
        </p:txBody>
      </p:sp>
      <p:pic>
        <p:nvPicPr>
          <p:cNvPr id="135171" name="Picture 4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90" y="3153930"/>
            <a:ext cx="723900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401782"/>
            <a:ext cx="2654877" cy="641206"/>
          </a:xfrm>
        </p:spPr>
        <p:txBody>
          <a:bodyPr/>
          <a:lstStyle/>
          <a:p>
            <a:pPr eaLnBrk="1" hangingPunct="1"/>
            <a:r>
              <a:rPr lang="zh-CN" altLang="en-US"/>
              <a:t>习题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6074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7.4.3  </a:t>
            </a:r>
            <a:r>
              <a:rPr lang="zh-CN" altLang="en-US" dirty="0"/>
              <a:t>图的最小生成树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368398" y="1338470"/>
            <a:ext cx="10934700" cy="1682146"/>
            <a:chOff x="368398" y="1338470"/>
            <a:chExt cx="10934700" cy="16821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98" y="1369616"/>
              <a:ext cx="10934700" cy="1651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1073426" y="1338470"/>
              <a:ext cx="1802296" cy="516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85" y="2561535"/>
            <a:ext cx="3568700" cy="33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39" y="3951132"/>
            <a:ext cx="5182269" cy="27743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1695" y="3193486"/>
            <a:ext cx="11264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A.(v1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v3)   B.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v1</a:t>
            </a:r>
            <a:r>
              <a:rPr lang="zh-CN" altLang="en-US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v4)   C.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(v2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v3)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  D 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.(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v3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v4) 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3490" y="319348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C. (v2</a:t>
            </a:r>
            <a:r>
              <a:rPr lang="zh-CN" altLang="en-US" sz="32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32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v3)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7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133601" y="1371601"/>
            <a:ext cx="8139113" cy="515302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Times New Roman" charset="0"/>
                <a:ea typeface="宋体" charset="-122"/>
              </a:rPr>
              <a:t>有向无环图：在一个有向图中，如果图中没有回路，则称该图为有向无环图，简称</a:t>
            </a:r>
            <a:r>
              <a:rPr lang="en-US" altLang="zh-CN" sz="2800" dirty="0">
                <a:latin typeface="Times New Roman" charset="0"/>
                <a:ea typeface="宋体" charset="-122"/>
              </a:rPr>
              <a:t>DAG</a:t>
            </a:r>
            <a:r>
              <a:rPr lang="zh-CN" altLang="en-US" sz="2800" dirty="0">
                <a:latin typeface="Times New Roman" charset="0"/>
                <a:ea typeface="宋体" charset="-122"/>
              </a:rPr>
              <a:t>图。</a:t>
            </a:r>
          </a:p>
          <a:p>
            <a:pPr eaLnBrk="1" hangingPunct="1"/>
            <a:r>
              <a:rPr lang="zh-CN" altLang="en-US" sz="2800" dirty="0">
                <a:latin typeface="Times New Roman" charset="0"/>
                <a:ea typeface="宋体" charset="-122"/>
              </a:rPr>
              <a:t>分类</a:t>
            </a:r>
          </a:p>
          <a:p>
            <a:pPr lvl="1" eaLnBrk="1" hangingPunct="1"/>
            <a:r>
              <a:rPr lang="en-US" altLang="zh-CN" sz="2400" dirty="0">
                <a:latin typeface="Times New Roman" charset="0"/>
                <a:ea typeface="宋体" charset="-122"/>
              </a:rPr>
              <a:t>AOV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网</a:t>
            </a:r>
          </a:p>
          <a:p>
            <a:pPr lvl="1" eaLnBrk="1" hangingPunct="1"/>
            <a:r>
              <a:rPr lang="en-US" altLang="zh-CN" sz="2400" dirty="0">
                <a:latin typeface="Times New Roman" charset="0"/>
                <a:ea typeface="宋体" charset="-122"/>
              </a:rPr>
              <a:t>AOE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网</a:t>
            </a:r>
          </a:p>
          <a:p>
            <a:pPr eaLnBrk="1" hangingPunct="1"/>
            <a:r>
              <a:rPr lang="zh-CN" altLang="en-US" sz="2800" dirty="0">
                <a:latin typeface="Times New Roman" charset="0"/>
                <a:ea typeface="宋体" charset="-122"/>
              </a:rPr>
              <a:t>应用</a:t>
            </a:r>
          </a:p>
          <a:p>
            <a:pPr lvl="1" eaLnBrk="1" hangingPunct="1"/>
            <a:r>
              <a:rPr lang="zh-CN" altLang="en-US" sz="2400" dirty="0">
                <a:latin typeface="Times New Roman" charset="0"/>
                <a:ea typeface="宋体" charset="-122"/>
              </a:rPr>
              <a:t>描述含公共子式的表达式的有效工具</a:t>
            </a:r>
          </a:p>
          <a:p>
            <a:pPr lvl="1" eaLnBrk="1" hangingPunct="1"/>
            <a:r>
              <a:rPr lang="zh-CN" altLang="en-US" sz="2400" dirty="0">
                <a:latin typeface="Times New Roman" charset="0"/>
                <a:ea typeface="宋体" charset="-122"/>
              </a:rPr>
              <a:t>描述工程或系统进行过程的有效工具</a:t>
            </a:r>
          </a:p>
          <a:p>
            <a:pPr lvl="2" eaLnBrk="1" hangingPunct="1"/>
            <a:r>
              <a:rPr lang="zh-CN" altLang="en-US" sz="2000" dirty="0">
                <a:latin typeface="Times New Roman" charset="0"/>
                <a:ea typeface="宋体" charset="-122"/>
              </a:rPr>
              <a:t>工程或系统是否可行  </a:t>
            </a:r>
            <a:r>
              <a:rPr lang="en-US" altLang="zh-CN" sz="2000" dirty="0">
                <a:latin typeface="Times New Roman" charset="0"/>
                <a:ea typeface="宋体" charset="-122"/>
              </a:rPr>
              <a:t>————</a:t>
            </a:r>
            <a:r>
              <a:rPr lang="zh-CN" altLang="en-US" sz="20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拓扑排序</a:t>
            </a:r>
          </a:p>
          <a:p>
            <a:pPr lvl="2" eaLnBrk="1" hangingPunct="1"/>
            <a:r>
              <a:rPr lang="zh-CN" altLang="en-US" sz="2000" dirty="0">
                <a:latin typeface="Times New Roman" charset="0"/>
                <a:ea typeface="宋体" charset="-122"/>
              </a:rPr>
              <a:t>估算整个工程或系统所需的最短时间；若要缩短工期，应在哪些关键活动上，争取提高功效</a:t>
            </a:r>
            <a:r>
              <a:rPr lang="en-US" altLang="zh-CN" sz="2000" dirty="0">
                <a:latin typeface="Times New Roman" charset="0"/>
                <a:ea typeface="宋体" charset="-122"/>
              </a:rPr>
              <a:t>————</a:t>
            </a:r>
            <a:r>
              <a:rPr lang="zh-CN" altLang="en-US" sz="2000" dirty="0">
                <a:solidFill>
                  <a:srgbClr val="FF0000"/>
                </a:solidFill>
                <a:latin typeface="Times New Roman" charset="0"/>
                <a:ea typeface="宋体" charset="-122"/>
              </a:rPr>
              <a:t>求关键路径</a:t>
            </a:r>
          </a:p>
          <a:p>
            <a:pPr lvl="2" eaLnBrk="1" hangingPunct="1">
              <a:buFont typeface="Wingdings" charset="2"/>
              <a:buNone/>
            </a:pPr>
            <a:endParaRPr lang="en-US" altLang="zh-CN" sz="2000" dirty="0">
              <a:latin typeface="宋体" charset="-122"/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7.5 </a:t>
            </a:r>
            <a:r>
              <a:rPr lang="zh-CN" altLang="en-US" dirty="0"/>
              <a:t>有向无环图及其应用</a:t>
            </a:r>
          </a:p>
        </p:txBody>
      </p:sp>
    </p:spTree>
    <p:extLst>
      <p:ext uri="{BB962C8B-B14F-4D97-AF65-F5344CB8AC3E}">
        <p14:creationId xmlns:p14="http://schemas.microsoft.com/office/powerpoint/2010/main" val="10353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03941" y="1286546"/>
            <a:ext cx="7151190" cy="4297825"/>
          </a:xfrm>
        </p:spPr>
        <p:txBody>
          <a:bodyPr/>
          <a:lstStyle/>
          <a:p>
            <a:pPr lvl="1" eaLnBrk="1" hangingPunct="1"/>
            <a:r>
              <a:rPr lang="zh-CN" altLang="en-US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顶点的度</a:t>
            </a:r>
            <a:endParaRPr lang="en-US" altLang="zh-CN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    顶点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的度是指和该顶点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相关联的边的数目</a:t>
            </a:r>
            <a:endParaRPr lang="en-US" altLang="zh-CN" sz="2400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endParaRPr lang="zh-CN" altLang="en-US" b="0"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顶点的出度</a:t>
            </a:r>
            <a:endParaRPr lang="en-US" altLang="zh-CN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    在有向图中，以顶点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为尾的弧的数目</a:t>
            </a:r>
            <a:endParaRPr lang="en-US" altLang="zh-CN" sz="2400" b="0" dirty="0"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endParaRPr lang="en-US" altLang="zh-CN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 eaLnBrk="1" hangingPunct="1"/>
            <a:r>
              <a:rPr lang="zh-CN" altLang="en-US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顶点的入度</a:t>
            </a:r>
            <a:endParaRPr lang="en-US" altLang="zh-CN" dirty="0">
              <a:solidFill>
                <a:schemeClr val="tx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   在有向图中，以顶点</a:t>
            </a:r>
            <a:r>
              <a:rPr lang="en-US" altLang="zh-CN" sz="2400" b="0" dirty="0"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sz="2400" b="0">
                <a:latin typeface="SimSun" charset="-122"/>
                <a:ea typeface="SimSun" charset="-122"/>
                <a:cs typeface="SimSun" charset="-122"/>
              </a:rPr>
              <a:t>为头的弧的数目</a:t>
            </a:r>
            <a:endParaRPr lang="zh-CN" altLang="en-US">
              <a:latin typeface="SimSun" charset="-122"/>
              <a:ea typeface="SimSun" charset="-122"/>
              <a:cs typeface="SimSun" charset="-122"/>
            </a:endParaRPr>
          </a:p>
          <a:p>
            <a:pPr marL="0" indent="0" eaLnBrk="1" hangingPunct="1">
              <a:buNone/>
            </a:pPr>
            <a:endParaRPr lang="zh-CN" altLang="en-US"/>
          </a:p>
        </p:txBody>
      </p:sp>
      <p:grpSp>
        <p:nvGrpSpPr>
          <p:cNvPr id="32" name="Group 136">
            <a:extLst>
              <a:ext uri="{FF2B5EF4-FFF2-40B4-BE49-F238E27FC236}">
                <a16:creationId xmlns="" xmlns:a16="http://schemas.microsoft.com/office/drawing/2014/main" id="{4D5349BA-5A2F-4997-B691-B28D85FA158E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2171699"/>
            <a:ext cx="2830286" cy="2873829"/>
            <a:chOff x="1008" y="1632"/>
            <a:chExt cx="1200" cy="1056"/>
          </a:xfrm>
        </p:grpSpPr>
        <p:sp>
          <p:nvSpPr>
            <p:cNvPr id="33" name="Oval 127">
              <a:extLst>
                <a:ext uri="{FF2B5EF4-FFF2-40B4-BE49-F238E27FC236}">
                  <a16:creationId xmlns="" xmlns:a16="http://schemas.microsoft.com/office/drawing/2014/main" id="{19CF8000-9F5E-430B-8D46-1E3350F47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A</a:t>
              </a:r>
            </a:p>
          </p:txBody>
        </p:sp>
        <p:sp>
          <p:nvSpPr>
            <p:cNvPr id="34" name="Oval 128">
              <a:extLst>
                <a:ext uri="{FF2B5EF4-FFF2-40B4-BE49-F238E27FC236}">
                  <a16:creationId xmlns="" xmlns:a16="http://schemas.microsoft.com/office/drawing/2014/main" id="{47498E63-F8CB-4E84-92BA-6D8FD5B7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C</a:t>
              </a:r>
            </a:p>
          </p:txBody>
        </p:sp>
        <p:sp>
          <p:nvSpPr>
            <p:cNvPr id="35" name="Oval 129">
              <a:extLst>
                <a:ext uri="{FF2B5EF4-FFF2-40B4-BE49-F238E27FC236}">
                  <a16:creationId xmlns="" xmlns:a16="http://schemas.microsoft.com/office/drawing/2014/main" id="{8BDC6980-B29F-4C2E-988F-EC52104B9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B</a:t>
              </a:r>
            </a:p>
          </p:txBody>
        </p:sp>
        <p:sp>
          <p:nvSpPr>
            <p:cNvPr id="36" name="Oval 130">
              <a:extLst>
                <a:ext uri="{FF2B5EF4-FFF2-40B4-BE49-F238E27FC236}">
                  <a16:creationId xmlns="" xmlns:a16="http://schemas.microsoft.com/office/drawing/2014/main" id="{210C0B5F-904A-44FF-9158-819E132D5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D</a:t>
              </a:r>
            </a:p>
          </p:txBody>
        </p:sp>
        <p:sp>
          <p:nvSpPr>
            <p:cNvPr id="37" name="Line 131">
              <a:extLst>
                <a:ext uri="{FF2B5EF4-FFF2-40B4-BE49-F238E27FC236}">
                  <a16:creationId xmlns="" xmlns:a16="http://schemas.microsoft.com/office/drawing/2014/main" id="{E6AB701A-F899-40DF-97E5-C85D4B77D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32">
              <a:extLst>
                <a:ext uri="{FF2B5EF4-FFF2-40B4-BE49-F238E27FC236}">
                  <a16:creationId xmlns="" xmlns:a16="http://schemas.microsoft.com/office/drawing/2014/main" id="{70F49F16-2195-46CF-B60A-5E8680A7D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33">
              <a:extLst>
                <a:ext uri="{FF2B5EF4-FFF2-40B4-BE49-F238E27FC236}">
                  <a16:creationId xmlns="" xmlns:a16="http://schemas.microsoft.com/office/drawing/2014/main" id="{B595690D-1448-47DC-AC2A-4EE248266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24"/>
              <a:ext cx="72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34">
              <a:extLst>
                <a:ext uri="{FF2B5EF4-FFF2-40B4-BE49-F238E27FC236}">
                  <a16:creationId xmlns="" xmlns:a16="http://schemas.microsoft.com/office/drawing/2014/main" id="{ACE9CCCB-4F6F-4BA4-BE9F-57EF9B8DA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59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35">
              <a:extLst>
                <a:ext uri="{FF2B5EF4-FFF2-40B4-BE49-F238E27FC236}">
                  <a16:creationId xmlns="" xmlns:a16="http://schemas.microsoft.com/office/drawing/2014/main" id="{5AAD4374-A35E-4AB1-A4AE-67316D528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C71D94F-224D-49D9-8DD1-A2840175354D}"/>
              </a:ext>
            </a:extLst>
          </p:cNvPr>
          <p:cNvSpPr/>
          <p:nvPr/>
        </p:nvSpPr>
        <p:spPr>
          <a:xfrm>
            <a:off x="1481667" y="5741616"/>
            <a:ext cx="6468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如：右图中</a:t>
            </a:r>
            <a:r>
              <a:rPr lang="en-US" altLang="zh-CN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A</a:t>
            </a:r>
            <a:r>
              <a:rPr lang="zh-CN" altLang="en-US" sz="280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的度为</a:t>
            </a:r>
            <a:r>
              <a:rPr lang="en-US" altLang="zh-CN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280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，出度</a:t>
            </a:r>
            <a:r>
              <a:rPr lang="en-US" altLang="zh-CN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280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，入度为</a:t>
            </a:r>
            <a:r>
              <a:rPr lang="en-US" altLang="zh-CN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endParaRPr lang="zh-CN" altLang="en-US" sz="280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3" name="Rectangle 1031">
            <a:extLst>
              <a:ext uri="{FF2B5EF4-FFF2-40B4-BE49-F238E27FC236}">
                <a16:creationId xmlns="" xmlns:a16="http://schemas.microsoft.com/office/drawing/2014/main" id="{4C3EA1BE-8E75-4581-8BBD-3505A1C3D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</p:spTree>
    <p:extLst>
      <p:ext uri="{BB962C8B-B14F-4D97-AF65-F5344CB8AC3E}">
        <p14:creationId xmlns:p14="http://schemas.microsoft.com/office/powerpoint/2010/main" val="29371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7.5.1  </a:t>
            </a:r>
            <a:r>
              <a:rPr lang="zh-CN" altLang="en-US" dirty="0"/>
              <a:t>拓扑排序</a:t>
            </a:r>
          </a:p>
        </p:txBody>
      </p:sp>
      <p:sp>
        <p:nvSpPr>
          <p:cNvPr id="1003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00909" y="1241859"/>
            <a:ext cx="8871527" cy="2498868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一个工程通常可以划分为许多称为“活动”的子任务（或工序），而这些活动之间一般都存在一定条件的约束，如其中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某些活动必须在另外一些活动完成之后才能完成。</a:t>
            </a:r>
            <a:endParaRPr lang="en-US" altLang="zh-CN" sz="28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例如：购物网站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大学的课程安排</a:t>
            </a:r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存在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优先关系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（注册，登陆，付款，发货）</a:t>
            </a:r>
            <a:r>
              <a:rPr lang="zh-CN" altLang="en-US" sz="2800" dirty="0"/>
              <a:t>　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2222406" y="4350327"/>
            <a:ext cx="6353558" cy="997528"/>
            <a:chOff x="2222406" y="4350327"/>
            <a:chExt cx="5616861" cy="555297"/>
          </a:xfrm>
        </p:grpSpPr>
        <p:grpSp>
          <p:nvGrpSpPr>
            <p:cNvPr id="4" name="组 3"/>
            <p:cNvGrpSpPr/>
            <p:nvPr/>
          </p:nvGrpSpPr>
          <p:grpSpPr>
            <a:xfrm>
              <a:off x="2222406" y="4365297"/>
              <a:ext cx="1016000" cy="540327"/>
              <a:chOff x="484909" y="4433455"/>
              <a:chExt cx="1016000" cy="54032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554182" y="4472785"/>
                <a:ext cx="946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注册</a:t>
                </a:r>
              </a:p>
            </p:txBody>
          </p:sp>
        </p:grpSp>
        <p:grpSp>
          <p:nvGrpSpPr>
            <p:cNvPr id="7" name="组 6"/>
            <p:cNvGrpSpPr/>
            <p:nvPr/>
          </p:nvGrpSpPr>
          <p:grpSpPr>
            <a:xfrm>
              <a:off x="3711769" y="4350327"/>
              <a:ext cx="1016000" cy="540327"/>
              <a:chOff x="484909" y="4433455"/>
              <a:chExt cx="1016000" cy="540327"/>
            </a:xfrm>
          </p:grpSpPr>
          <p:sp>
            <p:nvSpPr>
              <p:cNvPr id="8" name="矩形 7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54182" y="4472785"/>
                <a:ext cx="946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登陆</a:t>
                </a: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5254241" y="4350327"/>
              <a:ext cx="1016000" cy="540327"/>
              <a:chOff x="484909" y="4433455"/>
              <a:chExt cx="1016000" cy="540327"/>
            </a:xfrm>
          </p:grpSpPr>
          <p:sp>
            <p:nvSpPr>
              <p:cNvPr id="11" name="矩形 10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54182" y="4472785"/>
                <a:ext cx="946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付款</a:t>
                </a: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6820958" y="4350327"/>
              <a:ext cx="1018309" cy="540327"/>
              <a:chOff x="484909" y="4433455"/>
              <a:chExt cx="1018309" cy="540327"/>
            </a:xfrm>
          </p:grpSpPr>
          <p:sp>
            <p:nvSpPr>
              <p:cNvPr id="14" name="矩形 13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56491" y="4445078"/>
                <a:ext cx="946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发货</a:t>
                </a:r>
              </a:p>
            </p:txBody>
          </p:sp>
        </p:grpSp>
        <p:sp>
          <p:nvSpPr>
            <p:cNvPr id="5" name="右箭头 4"/>
            <p:cNvSpPr/>
            <p:nvPr/>
          </p:nvSpPr>
          <p:spPr bwMode="auto">
            <a:xfrm>
              <a:off x="3081388" y="4627418"/>
              <a:ext cx="630381" cy="96982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4592594" y="4637690"/>
              <a:ext cx="630381" cy="96982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8" name="右箭头 17"/>
            <p:cNvSpPr/>
            <p:nvPr/>
          </p:nvSpPr>
          <p:spPr bwMode="auto">
            <a:xfrm>
              <a:off x="6184803" y="4637690"/>
              <a:ext cx="630381" cy="96982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3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7.5.1  </a:t>
            </a:r>
            <a:r>
              <a:rPr lang="zh-CN" altLang="en-US" dirty="0"/>
              <a:t>拓扑排序</a:t>
            </a:r>
          </a:p>
        </p:txBody>
      </p:sp>
      <p:sp>
        <p:nvSpPr>
          <p:cNvPr id="1003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625600" y="1615932"/>
            <a:ext cx="7656946" cy="395359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若以图中的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顶点表示活动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，以有向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边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表示活动之间的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优先关系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，则这样的有向图称为顶点表示活动的网，简称</a:t>
            </a:r>
            <a:r>
              <a:rPr lang="en-US" altLang="zh-CN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AOV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网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sz="2800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对于</a:t>
            </a:r>
            <a:r>
              <a:rPr lang="en-US" altLang="zh-CN" sz="2800" dirty="0">
                <a:latin typeface="SimSun" charset="-122"/>
                <a:ea typeface="SimSun" charset="-122"/>
                <a:cs typeface="SimSun" charset="-122"/>
              </a:rPr>
              <a:t>AOV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网，常常需要将它的所有活动按照它们之间的</a:t>
            </a:r>
            <a:r>
              <a:rPr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优先关系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排成一个线性序列，在该序列中，任何一个活动不依赖于排在它后面的活动。这种序列成为拓扑序列，构造拓扑序列的过程称为</a:t>
            </a:r>
            <a:r>
              <a:rPr lang="zh-CN" altLang="en-US" sz="2800" dirty="0">
                <a:solidFill>
                  <a:srgbClr val="FF3300"/>
                </a:solidFill>
                <a:latin typeface="SimSun" charset="-122"/>
                <a:ea typeface="SimSun" charset="-122"/>
                <a:cs typeface="SimSun" charset="-122"/>
              </a:rPr>
              <a:t>拓扑排序。</a:t>
            </a:r>
            <a:r>
              <a:rPr lang="zh-CN" altLang="en-US" sz="2800" dirty="0"/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8032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Text Box 2"/>
          <p:cNvSpPr txBox="1">
            <a:spLocks noChangeArrowheads="1"/>
          </p:cNvSpPr>
          <p:nvPr/>
        </p:nvSpPr>
        <p:spPr bwMode="auto">
          <a:xfrm>
            <a:off x="1139825" y="1357354"/>
            <a:ext cx="79816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例如：对于下列有向图，求其拓扑有序序列</a:t>
            </a:r>
            <a:endParaRPr kumimoji="1" lang="zh-CN" altLang="en-US" sz="18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75811" name="Oval 3"/>
          <p:cNvSpPr>
            <a:spLocks noChangeArrowheads="1"/>
          </p:cNvSpPr>
          <p:nvPr/>
        </p:nvSpPr>
        <p:spPr bwMode="auto">
          <a:xfrm>
            <a:off x="4703574" y="2247216"/>
            <a:ext cx="457200" cy="457200"/>
          </a:xfrm>
          <a:prstGeom prst="ellips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rgbClr val="000099"/>
                </a:solidFill>
                <a:latin typeface="Times New Roman" charset="0"/>
              </a:rPr>
              <a:t>B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75812" name="Oval 4"/>
          <p:cNvSpPr>
            <a:spLocks noChangeArrowheads="1"/>
          </p:cNvSpPr>
          <p:nvPr/>
        </p:nvSpPr>
        <p:spPr bwMode="auto">
          <a:xfrm>
            <a:off x="5998974" y="2844116"/>
            <a:ext cx="457200" cy="457200"/>
          </a:xfrm>
          <a:prstGeom prst="ellips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rgbClr val="000099"/>
                </a:solidFill>
                <a:latin typeface="Times New Roman" charset="0"/>
              </a:rPr>
              <a:t>D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75813" name="Oval 5"/>
          <p:cNvSpPr>
            <a:spLocks noChangeArrowheads="1"/>
          </p:cNvSpPr>
          <p:nvPr/>
        </p:nvSpPr>
        <p:spPr bwMode="auto">
          <a:xfrm>
            <a:off x="3408174" y="2844116"/>
            <a:ext cx="457200" cy="457200"/>
          </a:xfrm>
          <a:prstGeom prst="ellips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rgbClr val="000099"/>
                </a:solidFill>
                <a:latin typeface="Times New Roman" charset="0"/>
              </a:rPr>
              <a:t>A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75814" name="Oval 6"/>
          <p:cNvSpPr>
            <a:spLocks noChangeArrowheads="1"/>
          </p:cNvSpPr>
          <p:nvPr/>
        </p:nvSpPr>
        <p:spPr bwMode="auto">
          <a:xfrm>
            <a:off x="4703574" y="3377516"/>
            <a:ext cx="457200" cy="457200"/>
          </a:xfrm>
          <a:prstGeom prst="ellipse">
            <a:avLst/>
          </a:prstGeom>
          <a:noFill/>
          <a:ln w="12700" cap="sq">
            <a:solidFill>
              <a:srgbClr val="0000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 b="1">
                <a:solidFill>
                  <a:srgbClr val="000099"/>
                </a:solidFill>
                <a:latin typeface="Times New Roman" charset="0"/>
              </a:rPr>
              <a:t>C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75815" name="Line 7"/>
          <p:cNvSpPr>
            <a:spLocks noChangeShapeType="1"/>
          </p:cNvSpPr>
          <p:nvPr/>
        </p:nvSpPr>
        <p:spPr bwMode="auto">
          <a:xfrm flipV="1">
            <a:off x="3865374" y="2463116"/>
            <a:ext cx="838200" cy="457200"/>
          </a:xfrm>
          <a:prstGeom prst="line">
            <a:avLst/>
          </a:prstGeom>
          <a:noFill/>
          <a:ln w="25400" cap="sq">
            <a:solidFill>
              <a:srgbClr val="00009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6" name="Line 8"/>
          <p:cNvSpPr>
            <a:spLocks noChangeShapeType="1"/>
          </p:cNvSpPr>
          <p:nvPr/>
        </p:nvSpPr>
        <p:spPr bwMode="auto">
          <a:xfrm>
            <a:off x="3789174" y="3225116"/>
            <a:ext cx="914400" cy="381000"/>
          </a:xfrm>
          <a:prstGeom prst="line">
            <a:avLst/>
          </a:prstGeom>
          <a:noFill/>
          <a:ln w="25400" cap="sq">
            <a:solidFill>
              <a:srgbClr val="00009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7" name="Line 9"/>
          <p:cNvSpPr>
            <a:spLocks noChangeShapeType="1"/>
          </p:cNvSpPr>
          <p:nvPr/>
        </p:nvSpPr>
        <p:spPr bwMode="auto">
          <a:xfrm>
            <a:off x="5160774" y="2539316"/>
            <a:ext cx="914400" cy="381000"/>
          </a:xfrm>
          <a:prstGeom prst="line">
            <a:avLst/>
          </a:prstGeom>
          <a:noFill/>
          <a:ln w="25400" cap="sq">
            <a:solidFill>
              <a:srgbClr val="00009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8" name="Line 10"/>
          <p:cNvSpPr>
            <a:spLocks noChangeShapeType="1"/>
          </p:cNvSpPr>
          <p:nvPr/>
        </p:nvSpPr>
        <p:spPr bwMode="auto">
          <a:xfrm flipV="1">
            <a:off x="5160774" y="3225116"/>
            <a:ext cx="914400" cy="381000"/>
          </a:xfrm>
          <a:prstGeom prst="line">
            <a:avLst/>
          </a:prstGeom>
          <a:noFill/>
          <a:ln w="25400" cap="sq">
            <a:solidFill>
              <a:srgbClr val="00009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9" name="Text Box 11"/>
          <p:cNvSpPr txBox="1">
            <a:spLocks noChangeArrowheads="1"/>
          </p:cNvSpPr>
          <p:nvPr/>
        </p:nvSpPr>
        <p:spPr bwMode="auto">
          <a:xfrm>
            <a:off x="1139825" y="4897583"/>
            <a:ext cx="89015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拓扑有序序列：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charset="0"/>
              </a:rPr>
              <a:t>A B C D    </a:t>
            </a:r>
            <a:r>
              <a:rPr kumimoji="1" lang="zh-CN" altLang="en-US" sz="3600" dirty="0">
                <a:solidFill>
                  <a:srgbClr val="FF0000"/>
                </a:solidFill>
                <a:latin typeface="Times New Roman" charset="0"/>
              </a:rPr>
              <a:t>或    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charset="0"/>
              </a:rPr>
              <a:t>A C B D</a:t>
            </a:r>
          </a:p>
        </p:txBody>
      </p:sp>
      <p:sp>
        <p:nvSpPr>
          <p:cNvPr id="12" name="Rectangle 2"/>
          <p:cNvSpPr txBox="1">
            <a:spLocks noRot="1" noChangeArrowheads="1"/>
          </p:cNvSpPr>
          <p:nvPr/>
        </p:nvSpPr>
        <p:spPr>
          <a:xfrm>
            <a:off x="1625600" y="228600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7.5.1  </a:t>
            </a:r>
            <a:r>
              <a:rPr lang="zh-CN" altLang="en-US" kern="0" dirty="0"/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7439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0" grpId="0" autoUpdateAnimBg="0"/>
      <p:bldP spid="375811" grpId="0" animBg="1" autoUpdateAnimBg="0"/>
      <p:bldP spid="375812" grpId="0" animBg="1" autoUpdateAnimBg="0"/>
      <p:bldP spid="375813" grpId="0" animBg="1" autoUpdateAnimBg="0"/>
      <p:bldP spid="375814" grpId="0" animBg="1" autoUpdateAnimBg="0"/>
      <p:bldP spid="375815" grpId="0" animBg="1"/>
      <p:bldP spid="375816" grpId="0" animBg="1"/>
      <p:bldP spid="375817" grpId="0" animBg="1"/>
      <p:bldP spid="375818" grpId="0" animBg="1"/>
      <p:bldP spid="37581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Oval 2"/>
          <p:cNvSpPr>
            <a:spLocks noChangeArrowheads="1"/>
          </p:cNvSpPr>
          <p:nvPr/>
        </p:nvSpPr>
        <p:spPr bwMode="auto">
          <a:xfrm>
            <a:off x="4343400" y="2334513"/>
            <a:ext cx="457200" cy="457200"/>
          </a:xfrm>
          <a:prstGeom prst="ellipse">
            <a:avLst/>
          </a:prstGeom>
          <a:solidFill>
            <a:srgbClr val="CCFFCC">
              <a:alpha val="50195"/>
            </a:srgb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000099"/>
                </a:solidFill>
                <a:latin typeface="Times New Roman" charset="0"/>
              </a:rPr>
              <a:t>B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76835" name="Oval 3"/>
          <p:cNvSpPr>
            <a:spLocks noChangeArrowheads="1"/>
          </p:cNvSpPr>
          <p:nvPr/>
        </p:nvSpPr>
        <p:spPr bwMode="auto">
          <a:xfrm>
            <a:off x="5638800" y="2881757"/>
            <a:ext cx="457200" cy="457200"/>
          </a:xfrm>
          <a:prstGeom prst="ellipse">
            <a:avLst/>
          </a:prstGeom>
          <a:solidFill>
            <a:srgbClr val="CCFFCC">
              <a:alpha val="50195"/>
            </a:srgb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000099"/>
                </a:solidFill>
                <a:latin typeface="Times New Roman" charset="0"/>
              </a:rPr>
              <a:t>D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76836" name="Oval 4"/>
          <p:cNvSpPr>
            <a:spLocks noChangeArrowheads="1"/>
          </p:cNvSpPr>
          <p:nvPr/>
        </p:nvSpPr>
        <p:spPr bwMode="auto">
          <a:xfrm>
            <a:off x="3048000" y="2881757"/>
            <a:ext cx="457200" cy="457200"/>
          </a:xfrm>
          <a:prstGeom prst="ellipse">
            <a:avLst/>
          </a:prstGeom>
          <a:solidFill>
            <a:srgbClr val="CCFFCC">
              <a:alpha val="50195"/>
            </a:srgb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000099"/>
                </a:solidFill>
                <a:latin typeface="Times New Roman" charset="0"/>
              </a:rPr>
              <a:t>A</a:t>
            </a:r>
          </a:p>
        </p:txBody>
      </p:sp>
      <p:sp>
        <p:nvSpPr>
          <p:cNvPr id="376837" name="Oval 5"/>
          <p:cNvSpPr>
            <a:spLocks noChangeArrowheads="1"/>
          </p:cNvSpPr>
          <p:nvPr/>
        </p:nvSpPr>
        <p:spPr bwMode="auto">
          <a:xfrm>
            <a:off x="4343400" y="3415157"/>
            <a:ext cx="457200" cy="457200"/>
          </a:xfrm>
          <a:prstGeom prst="ellipse">
            <a:avLst/>
          </a:prstGeom>
          <a:solidFill>
            <a:srgbClr val="CCFFCC">
              <a:alpha val="50195"/>
            </a:srgb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000099"/>
                </a:solidFill>
                <a:latin typeface="Times New Roman" charset="0"/>
              </a:rPr>
              <a:t>C</a:t>
            </a:r>
            <a:endParaRPr kumimoji="1" lang="en-US" altLang="zh-CN" sz="2400">
              <a:latin typeface="Times New Roman" charset="0"/>
            </a:endParaRPr>
          </a:p>
        </p:txBody>
      </p:sp>
      <p:sp>
        <p:nvSpPr>
          <p:cNvPr id="376838" name="Line 6"/>
          <p:cNvSpPr>
            <a:spLocks noChangeShapeType="1"/>
          </p:cNvSpPr>
          <p:nvPr/>
        </p:nvSpPr>
        <p:spPr bwMode="auto">
          <a:xfrm flipV="1">
            <a:off x="3505200" y="2653157"/>
            <a:ext cx="838200" cy="304800"/>
          </a:xfrm>
          <a:prstGeom prst="line">
            <a:avLst/>
          </a:prstGeom>
          <a:noFill/>
          <a:ln w="28575" cap="sq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39" name="Line 7"/>
          <p:cNvSpPr>
            <a:spLocks noChangeShapeType="1"/>
          </p:cNvSpPr>
          <p:nvPr/>
        </p:nvSpPr>
        <p:spPr bwMode="auto">
          <a:xfrm>
            <a:off x="3429000" y="3262757"/>
            <a:ext cx="914400" cy="381000"/>
          </a:xfrm>
          <a:prstGeom prst="line">
            <a:avLst/>
          </a:prstGeom>
          <a:noFill/>
          <a:ln w="28575" cap="sq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40" name="Line 8"/>
          <p:cNvSpPr>
            <a:spLocks noChangeShapeType="1"/>
          </p:cNvSpPr>
          <p:nvPr/>
        </p:nvSpPr>
        <p:spPr bwMode="auto">
          <a:xfrm flipV="1">
            <a:off x="4800600" y="3262757"/>
            <a:ext cx="914400" cy="381000"/>
          </a:xfrm>
          <a:prstGeom prst="line">
            <a:avLst/>
          </a:prstGeom>
          <a:noFill/>
          <a:ln w="28575" cap="sq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41" name="Line 9"/>
          <p:cNvSpPr>
            <a:spLocks noChangeShapeType="1"/>
          </p:cNvSpPr>
          <p:nvPr/>
        </p:nvSpPr>
        <p:spPr bwMode="auto">
          <a:xfrm flipH="1" flipV="1">
            <a:off x="4800600" y="2576957"/>
            <a:ext cx="914400" cy="457200"/>
          </a:xfrm>
          <a:prstGeom prst="line">
            <a:avLst/>
          </a:prstGeom>
          <a:noFill/>
          <a:ln w="28575" cap="sq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42" name="Line 10"/>
          <p:cNvSpPr>
            <a:spLocks noChangeShapeType="1"/>
          </p:cNvSpPr>
          <p:nvPr/>
        </p:nvSpPr>
        <p:spPr bwMode="auto">
          <a:xfrm>
            <a:off x="4572000" y="2805557"/>
            <a:ext cx="0" cy="609600"/>
          </a:xfrm>
          <a:prstGeom prst="line">
            <a:avLst/>
          </a:prstGeom>
          <a:noFill/>
          <a:ln w="28575" cap="sq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43" name="Text Box 11"/>
          <p:cNvSpPr txBox="1">
            <a:spLocks noChangeArrowheads="1"/>
          </p:cNvSpPr>
          <p:nvPr/>
        </p:nvSpPr>
        <p:spPr bwMode="auto">
          <a:xfrm>
            <a:off x="1267980" y="1219200"/>
            <a:ext cx="59298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下图的拓扑有序序列是？？？？</a:t>
            </a:r>
            <a:endParaRPr kumimoji="1" lang="zh-CN" altLang="en-US" sz="18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76844" name="Text Box 12"/>
          <p:cNvSpPr txBox="1">
            <a:spLocks noChangeArrowheads="1"/>
          </p:cNvSpPr>
          <p:nvPr/>
        </p:nvSpPr>
        <p:spPr bwMode="auto">
          <a:xfrm>
            <a:off x="1267980" y="4678394"/>
            <a:ext cx="55194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rgbClr val="000099"/>
                </a:solidFill>
                <a:latin typeface="SimSun" charset="-122"/>
                <a:ea typeface="SimSun" charset="-122"/>
                <a:cs typeface="SimSun" charset="-122"/>
              </a:rPr>
              <a:t>不能求得它的拓扑有序序列。</a:t>
            </a:r>
          </a:p>
        </p:txBody>
      </p:sp>
      <p:sp>
        <p:nvSpPr>
          <p:cNvPr id="376845" name="Text Box 13"/>
          <p:cNvSpPr txBox="1">
            <a:spLocks noChangeArrowheads="1"/>
          </p:cNvSpPr>
          <p:nvPr/>
        </p:nvSpPr>
        <p:spPr bwMode="auto">
          <a:xfrm>
            <a:off x="1406525" y="5380069"/>
            <a:ext cx="63401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因为图中存在一个回路 </a:t>
            </a:r>
            <a:r>
              <a:rPr kumimoji="1" lang="en-US" altLang="zh-CN" sz="32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{B, C, D}</a:t>
            </a:r>
          </a:p>
        </p:txBody>
      </p:sp>
      <p:sp>
        <p:nvSpPr>
          <p:cNvPr id="14" name="Rectangle 2"/>
          <p:cNvSpPr txBox="1">
            <a:spLocks noRot="1" noChangeArrowheads="1"/>
          </p:cNvSpPr>
          <p:nvPr/>
        </p:nvSpPr>
        <p:spPr>
          <a:xfrm>
            <a:off x="1625600" y="228600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7.5.1  </a:t>
            </a:r>
            <a:r>
              <a:rPr lang="zh-CN" altLang="en-US" kern="0" dirty="0"/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18082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6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4" grpId="0" animBg="1" autoUpdateAnimBg="0"/>
      <p:bldP spid="376835" grpId="0" animBg="1" autoUpdateAnimBg="0"/>
      <p:bldP spid="376836" grpId="0" animBg="1" autoUpdateAnimBg="0"/>
      <p:bldP spid="376837" grpId="0" animBg="1" autoUpdateAnimBg="0"/>
      <p:bldP spid="376838" grpId="0" animBg="1"/>
      <p:bldP spid="376839" grpId="0" animBg="1"/>
      <p:bldP spid="376840" grpId="0" animBg="1"/>
      <p:bldP spid="376841" grpId="0" animBg="1"/>
      <p:bldP spid="376842" grpId="0" animBg="1"/>
      <p:bldP spid="376843" grpId="0" autoUpdateAnimBg="0"/>
      <p:bldP spid="376844" grpId="0" autoUpdateAnimBg="0"/>
      <p:bldP spid="376845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03" name="Text Box 11"/>
          <p:cNvSpPr txBox="1">
            <a:spLocks noChangeArrowheads="1"/>
          </p:cNvSpPr>
          <p:nvPr/>
        </p:nvSpPr>
        <p:spPr bwMode="auto">
          <a:xfrm>
            <a:off x="1895331" y="1636857"/>
            <a:ext cx="8280400" cy="375487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>
            <a:lvl1pPr marL="485775" indent="-485775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hlink"/>
                </a:solidFill>
                <a:latin typeface="Times New Roman" charset="0"/>
                <a:sym typeface="Wingdings" charset="2"/>
              </a:rPr>
              <a:t>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AOV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网可解决如下两个问题：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（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）判定工程的可行性。显然，有回路，整个工程就无法结束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（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）确定各项活动在整个工程执行中的先后顺序。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         称这种先后顺序为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拓扑有序序列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。</a:t>
            </a:r>
          </a:p>
          <a:p>
            <a:endParaRPr kumimoji="1" lang="en-US" altLang="zh-CN" sz="2800" b="1" dirty="0">
              <a:latin typeface="Times New Roman" charset="0"/>
            </a:endParaRP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625600" y="228600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/>
              <a:t>7.5.1  </a:t>
            </a:r>
            <a:r>
              <a:rPr lang="zh-CN" altLang="en-US" kern="0" dirty="0"/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18112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3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224651" y="1424320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拓扑排序的方法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1385456" y="2255212"/>
            <a:ext cx="8093075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从有向图中选取一个</a:t>
            </a:r>
            <a:r>
              <a:rPr kumimoji="1" lang="zh-CN" altLang="en-US" sz="2800" b="1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没有前驱（入度为</a:t>
            </a:r>
            <a:r>
              <a:rPr kumimoji="1" lang="en-US" altLang="zh-CN" sz="2800" b="1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800" b="1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的顶点，并输出之；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从有向图中删去此顶点以及所有以它为尾的弧；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重复上述两步，直至图空，或者图不空但找不到无前驱的顶点为止。</a:t>
            </a: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7.5.1  </a:t>
            </a:r>
            <a:r>
              <a:rPr lang="zh-CN" altLang="en-US" kern="0" dirty="0"/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3767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autoUpdateAnimBg="0"/>
      <p:bldP spid="377859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201278" y="1195617"/>
            <a:ext cx="59332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 smtClean="0">
                <a:latin typeface="Times New Roman" charset="0"/>
              </a:rPr>
              <a:t>求</a:t>
            </a:r>
            <a:r>
              <a:rPr kumimoji="1" lang="zh-CN" altLang="en-US" sz="3200" b="1" dirty="0">
                <a:latin typeface="Times New Roman" charset="0"/>
              </a:rPr>
              <a:t>下图的拓扑有序序列</a:t>
            </a:r>
          </a:p>
        </p:txBody>
      </p:sp>
      <p:sp>
        <p:nvSpPr>
          <p:cNvPr id="105482" name="Oval 9"/>
          <p:cNvSpPr>
            <a:spLocks noChangeArrowheads="1"/>
          </p:cNvSpPr>
          <p:nvPr/>
        </p:nvSpPr>
        <p:spPr bwMode="auto">
          <a:xfrm>
            <a:off x="7738424" y="2859195"/>
            <a:ext cx="595086" cy="3988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9900FF"/>
                </a:solidFill>
                <a:latin typeface="宋体" charset="-122"/>
              </a:rPr>
              <a:t>C</a:t>
            </a:r>
            <a:r>
              <a:rPr kumimoji="1" lang="en-US" altLang="zh-CN" sz="2400" b="1" baseline="-25000">
                <a:solidFill>
                  <a:srgbClr val="9900FF"/>
                </a:solidFill>
                <a:latin typeface="宋体" charset="-122"/>
              </a:rPr>
              <a:t>7</a:t>
            </a:r>
          </a:p>
        </p:txBody>
      </p:sp>
      <p:sp>
        <p:nvSpPr>
          <p:cNvPr id="105483" name="Oval 10"/>
          <p:cNvSpPr>
            <a:spLocks noChangeArrowheads="1"/>
          </p:cNvSpPr>
          <p:nvPr/>
        </p:nvSpPr>
        <p:spPr bwMode="auto">
          <a:xfrm>
            <a:off x="4167910" y="3324502"/>
            <a:ext cx="595086" cy="3988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 dirty="0">
                <a:solidFill>
                  <a:srgbClr val="9900FF"/>
                </a:solidFill>
                <a:latin typeface="宋体" charset="-122"/>
              </a:rPr>
              <a:t>C</a:t>
            </a:r>
            <a:r>
              <a:rPr kumimoji="1" lang="en-US" altLang="zh-CN" sz="2400" b="1" baseline="-25000" dirty="0">
                <a:solidFill>
                  <a:srgbClr val="9900FF"/>
                </a:solidFill>
                <a:latin typeface="宋体" charset="-122"/>
              </a:rPr>
              <a:t>12</a:t>
            </a:r>
          </a:p>
        </p:txBody>
      </p:sp>
      <p:sp>
        <p:nvSpPr>
          <p:cNvPr id="105488" name="Oval 15"/>
          <p:cNvSpPr>
            <a:spLocks noChangeArrowheads="1"/>
          </p:cNvSpPr>
          <p:nvPr/>
        </p:nvSpPr>
        <p:spPr bwMode="auto">
          <a:xfrm>
            <a:off x="7639243" y="3989225"/>
            <a:ext cx="595086" cy="3988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rgbClr val="9900FF"/>
                </a:solidFill>
                <a:latin typeface="宋体" charset="-122"/>
              </a:rPr>
              <a:t>C</a:t>
            </a:r>
            <a:r>
              <a:rPr kumimoji="1" lang="en-US" altLang="zh-CN" sz="2400" b="1" baseline="-25000">
                <a:solidFill>
                  <a:srgbClr val="9900FF"/>
                </a:solidFill>
                <a:latin typeface="宋体" charset="-122"/>
              </a:rPr>
              <a:t>8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2085110" y="2327417"/>
            <a:ext cx="3173791" cy="1196502"/>
            <a:chOff x="2085110" y="2327417"/>
            <a:chExt cx="3173791" cy="1196502"/>
          </a:xfrm>
        </p:grpSpPr>
        <p:sp>
          <p:nvSpPr>
            <p:cNvPr id="105477" name="Oval 4"/>
            <p:cNvSpPr>
              <a:spLocks noChangeArrowheads="1"/>
            </p:cNvSpPr>
            <p:nvPr/>
          </p:nvSpPr>
          <p:spPr bwMode="auto">
            <a:xfrm>
              <a:off x="2085110" y="2792723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1</a:t>
              </a:r>
            </a:p>
          </p:txBody>
        </p:sp>
        <p:sp>
          <p:nvSpPr>
            <p:cNvPr id="105489" name="Line 16"/>
            <p:cNvSpPr>
              <a:spLocks noChangeShapeType="1"/>
            </p:cNvSpPr>
            <p:nvPr/>
          </p:nvSpPr>
          <p:spPr bwMode="auto">
            <a:xfrm flipV="1">
              <a:off x="2481834" y="2327417"/>
              <a:ext cx="595086" cy="465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0" name="Line 17"/>
            <p:cNvSpPr>
              <a:spLocks noChangeShapeType="1"/>
            </p:cNvSpPr>
            <p:nvPr/>
          </p:nvSpPr>
          <p:spPr bwMode="auto">
            <a:xfrm flipV="1">
              <a:off x="2680196" y="2526834"/>
              <a:ext cx="1586895" cy="3988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1" name="Line 18"/>
            <p:cNvSpPr>
              <a:spLocks noChangeShapeType="1"/>
            </p:cNvSpPr>
            <p:nvPr/>
          </p:nvSpPr>
          <p:spPr bwMode="auto">
            <a:xfrm>
              <a:off x="2680196" y="3058612"/>
              <a:ext cx="2578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2" name="Line 19"/>
            <p:cNvSpPr>
              <a:spLocks noChangeShapeType="1"/>
            </p:cNvSpPr>
            <p:nvPr/>
          </p:nvSpPr>
          <p:spPr bwMode="auto">
            <a:xfrm>
              <a:off x="2581015" y="3125085"/>
              <a:ext cx="1586895" cy="3988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4267091" y="2327417"/>
            <a:ext cx="1190172" cy="531779"/>
            <a:chOff x="4267091" y="2327417"/>
            <a:chExt cx="1190172" cy="531779"/>
          </a:xfrm>
        </p:grpSpPr>
        <p:sp>
          <p:nvSpPr>
            <p:cNvPr id="105479" name="Oval 6"/>
            <p:cNvSpPr>
              <a:spLocks noChangeArrowheads="1"/>
            </p:cNvSpPr>
            <p:nvPr/>
          </p:nvSpPr>
          <p:spPr bwMode="auto">
            <a:xfrm>
              <a:off x="4267091" y="2327417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2</a:t>
              </a:r>
            </a:p>
          </p:txBody>
        </p:sp>
        <p:sp>
          <p:nvSpPr>
            <p:cNvPr id="105493" name="Line 20"/>
            <p:cNvSpPr>
              <a:spLocks noChangeShapeType="1"/>
            </p:cNvSpPr>
            <p:nvPr/>
          </p:nvSpPr>
          <p:spPr bwMode="auto">
            <a:xfrm>
              <a:off x="4862177" y="2526834"/>
              <a:ext cx="595086" cy="332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5258900" y="2393889"/>
            <a:ext cx="2479524" cy="1728280"/>
            <a:chOff x="5258900" y="2393889"/>
            <a:chExt cx="2479524" cy="1728280"/>
          </a:xfrm>
        </p:grpSpPr>
        <p:sp>
          <p:nvSpPr>
            <p:cNvPr id="105480" name="Oval 7"/>
            <p:cNvSpPr>
              <a:spLocks noChangeArrowheads="1"/>
            </p:cNvSpPr>
            <p:nvPr/>
          </p:nvSpPr>
          <p:spPr bwMode="auto">
            <a:xfrm>
              <a:off x="5258900" y="285919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3</a:t>
              </a:r>
            </a:p>
          </p:txBody>
        </p:sp>
        <p:sp>
          <p:nvSpPr>
            <p:cNvPr id="105494" name="Line 21"/>
            <p:cNvSpPr>
              <a:spLocks noChangeShapeType="1"/>
            </p:cNvSpPr>
            <p:nvPr/>
          </p:nvSpPr>
          <p:spPr bwMode="auto">
            <a:xfrm flipV="1">
              <a:off x="5754805" y="2393889"/>
              <a:ext cx="991810" cy="5317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5" name="Line 22"/>
            <p:cNvSpPr>
              <a:spLocks noChangeShapeType="1"/>
            </p:cNvSpPr>
            <p:nvPr/>
          </p:nvSpPr>
          <p:spPr bwMode="auto">
            <a:xfrm>
              <a:off x="5853986" y="3058612"/>
              <a:ext cx="18844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6" name="Line 23"/>
            <p:cNvSpPr>
              <a:spLocks noChangeShapeType="1"/>
            </p:cNvSpPr>
            <p:nvPr/>
          </p:nvSpPr>
          <p:spPr bwMode="auto">
            <a:xfrm>
              <a:off x="5754805" y="3258029"/>
              <a:ext cx="1884438" cy="864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647434" y="1995055"/>
            <a:ext cx="1289353" cy="864141"/>
            <a:chOff x="6647434" y="1995055"/>
            <a:chExt cx="1289353" cy="864141"/>
          </a:xfrm>
        </p:grpSpPr>
        <p:sp>
          <p:nvSpPr>
            <p:cNvPr id="105481" name="Oval 8"/>
            <p:cNvSpPr>
              <a:spLocks noChangeArrowheads="1"/>
            </p:cNvSpPr>
            <p:nvPr/>
          </p:nvSpPr>
          <p:spPr bwMode="auto">
            <a:xfrm>
              <a:off x="6647434" y="199505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dirty="0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9900FF"/>
                  </a:solidFill>
                  <a:latin typeface="宋体" charset="-122"/>
                </a:rPr>
                <a:t>5</a:t>
              </a:r>
            </a:p>
          </p:txBody>
        </p:sp>
        <p:sp>
          <p:nvSpPr>
            <p:cNvPr id="105497" name="Line 24"/>
            <p:cNvSpPr>
              <a:spLocks noChangeShapeType="1"/>
            </p:cNvSpPr>
            <p:nvPr/>
          </p:nvSpPr>
          <p:spPr bwMode="auto">
            <a:xfrm>
              <a:off x="7242520" y="2327417"/>
              <a:ext cx="694267" cy="5317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2085110" y="3656864"/>
            <a:ext cx="2082800" cy="1196501"/>
            <a:chOff x="2085110" y="3656864"/>
            <a:chExt cx="2082800" cy="1196501"/>
          </a:xfrm>
        </p:grpSpPr>
        <p:sp>
          <p:nvSpPr>
            <p:cNvPr id="105484" name="Oval 11"/>
            <p:cNvSpPr>
              <a:spLocks noChangeArrowheads="1"/>
            </p:cNvSpPr>
            <p:nvPr/>
          </p:nvSpPr>
          <p:spPr bwMode="auto">
            <a:xfrm>
              <a:off x="2085110" y="398922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9</a:t>
              </a:r>
            </a:p>
          </p:txBody>
        </p:sp>
        <p:sp>
          <p:nvSpPr>
            <p:cNvPr id="105498" name="Line 25"/>
            <p:cNvSpPr>
              <a:spLocks noChangeShapeType="1"/>
            </p:cNvSpPr>
            <p:nvPr/>
          </p:nvSpPr>
          <p:spPr bwMode="auto">
            <a:xfrm>
              <a:off x="2680196" y="4255115"/>
              <a:ext cx="396724" cy="664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499" name="Line 26"/>
            <p:cNvSpPr>
              <a:spLocks noChangeShapeType="1"/>
            </p:cNvSpPr>
            <p:nvPr/>
          </p:nvSpPr>
          <p:spPr bwMode="auto">
            <a:xfrm>
              <a:off x="2481834" y="4388059"/>
              <a:ext cx="297543" cy="465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5500" name="Line 27"/>
            <p:cNvSpPr>
              <a:spLocks noChangeShapeType="1"/>
            </p:cNvSpPr>
            <p:nvPr/>
          </p:nvSpPr>
          <p:spPr bwMode="auto">
            <a:xfrm flipV="1">
              <a:off x="2680196" y="3656864"/>
              <a:ext cx="1487714" cy="465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076920" y="3723336"/>
            <a:ext cx="1388533" cy="797668"/>
            <a:chOff x="3076920" y="3723336"/>
            <a:chExt cx="1388533" cy="797668"/>
          </a:xfrm>
        </p:grpSpPr>
        <p:sp>
          <p:nvSpPr>
            <p:cNvPr id="105485" name="Oval 12"/>
            <p:cNvSpPr>
              <a:spLocks noChangeArrowheads="1"/>
            </p:cNvSpPr>
            <p:nvPr/>
          </p:nvSpPr>
          <p:spPr bwMode="auto">
            <a:xfrm>
              <a:off x="3076920" y="4122170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dirty="0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9900FF"/>
                  </a:solidFill>
                  <a:latin typeface="宋体" charset="-122"/>
                </a:rPr>
                <a:t>10</a:t>
              </a:r>
            </a:p>
          </p:txBody>
        </p:sp>
        <p:sp>
          <p:nvSpPr>
            <p:cNvPr id="105501" name="Line 28"/>
            <p:cNvSpPr>
              <a:spLocks noChangeShapeType="1"/>
            </p:cNvSpPr>
            <p:nvPr/>
          </p:nvSpPr>
          <p:spPr bwMode="auto">
            <a:xfrm flipV="1">
              <a:off x="3672005" y="3723336"/>
              <a:ext cx="793448" cy="5317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2779377" y="4587476"/>
            <a:ext cx="2380342" cy="531779"/>
            <a:chOff x="2779377" y="4587476"/>
            <a:chExt cx="2380342" cy="531779"/>
          </a:xfrm>
        </p:grpSpPr>
        <p:sp>
          <p:nvSpPr>
            <p:cNvPr id="105486" name="Oval 13"/>
            <p:cNvSpPr>
              <a:spLocks noChangeArrowheads="1"/>
            </p:cNvSpPr>
            <p:nvPr/>
          </p:nvSpPr>
          <p:spPr bwMode="auto">
            <a:xfrm>
              <a:off x="2779377" y="4720421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11</a:t>
              </a:r>
            </a:p>
          </p:txBody>
        </p:sp>
        <p:sp>
          <p:nvSpPr>
            <p:cNvPr id="105502" name="Line 29"/>
            <p:cNvSpPr>
              <a:spLocks noChangeShapeType="1"/>
            </p:cNvSpPr>
            <p:nvPr/>
          </p:nvSpPr>
          <p:spPr bwMode="auto">
            <a:xfrm flipV="1">
              <a:off x="3374462" y="4587476"/>
              <a:ext cx="1785257" cy="342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159720" y="4188642"/>
            <a:ext cx="2479523" cy="531779"/>
            <a:chOff x="5159720" y="4188642"/>
            <a:chExt cx="2479523" cy="531779"/>
          </a:xfrm>
        </p:grpSpPr>
        <p:sp>
          <p:nvSpPr>
            <p:cNvPr id="105487" name="Oval 14"/>
            <p:cNvSpPr>
              <a:spLocks noChangeArrowheads="1"/>
            </p:cNvSpPr>
            <p:nvPr/>
          </p:nvSpPr>
          <p:spPr bwMode="auto">
            <a:xfrm>
              <a:off x="5159720" y="4321587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6</a:t>
              </a:r>
            </a:p>
          </p:txBody>
        </p:sp>
        <p:sp>
          <p:nvSpPr>
            <p:cNvPr id="105503" name="Line 30"/>
            <p:cNvSpPr>
              <a:spLocks noChangeShapeType="1"/>
            </p:cNvSpPr>
            <p:nvPr/>
          </p:nvSpPr>
          <p:spPr bwMode="auto">
            <a:xfrm flipV="1">
              <a:off x="5754805" y="4188642"/>
              <a:ext cx="1884438" cy="332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3076920" y="1995055"/>
            <a:ext cx="3570514" cy="398834"/>
            <a:chOff x="3076920" y="1995055"/>
            <a:chExt cx="3570514" cy="398834"/>
          </a:xfrm>
        </p:grpSpPr>
        <p:sp>
          <p:nvSpPr>
            <p:cNvPr id="105478" name="Oval 5"/>
            <p:cNvSpPr>
              <a:spLocks noChangeArrowheads="1"/>
            </p:cNvSpPr>
            <p:nvPr/>
          </p:nvSpPr>
          <p:spPr bwMode="auto">
            <a:xfrm>
              <a:off x="3076920" y="199505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4</a:t>
              </a:r>
            </a:p>
          </p:txBody>
        </p:sp>
        <p:sp>
          <p:nvSpPr>
            <p:cNvPr id="105504" name="Line 31"/>
            <p:cNvSpPr>
              <a:spLocks noChangeShapeType="1"/>
            </p:cNvSpPr>
            <p:nvPr/>
          </p:nvSpPr>
          <p:spPr bwMode="auto">
            <a:xfrm>
              <a:off x="3672005" y="2128000"/>
              <a:ext cx="29754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94272" name="Text Box 32"/>
          <p:cNvSpPr txBox="1">
            <a:spLocks noChangeArrowheads="1"/>
          </p:cNvSpPr>
          <p:nvPr/>
        </p:nvSpPr>
        <p:spPr bwMode="auto">
          <a:xfrm>
            <a:off x="1254827" y="5442732"/>
            <a:ext cx="87758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方案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  <a:sym typeface="Wingdings" charset="2"/>
              </a:rPr>
              <a:t>：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１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.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（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                                                                        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en-US" altLang="zh-CN" sz="2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	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２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.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（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,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10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,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en-US" altLang="zh-CN" sz="2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  <a:sym typeface="Wingdings" charset="2"/>
            </a:endParaRPr>
          </a:p>
        </p:txBody>
      </p:sp>
      <p:sp>
        <p:nvSpPr>
          <p:cNvPr id="33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7.5.1  </a:t>
            </a:r>
            <a:r>
              <a:rPr lang="zh-CN" altLang="en-US" kern="0" dirty="0"/>
              <a:t>拓扑排序</a:t>
            </a:r>
          </a:p>
        </p:txBody>
      </p:sp>
      <p:sp>
        <p:nvSpPr>
          <p:cNvPr id="4" name="矩形 3"/>
          <p:cNvSpPr/>
          <p:nvPr/>
        </p:nvSpPr>
        <p:spPr>
          <a:xfrm>
            <a:off x="3443139" y="5475143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zh-CN" altLang="en-US" sz="2400" b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zh-CN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3954398" y="5488898"/>
            <a:ext cx="670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4485486" y="5502653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128861" y="5471177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5642758" y="5480621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6125139" y="5475651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48" name="矩形 47"/>
          <p:cNvSpPr/>
          <p:nvPr/>
        </p:nvSpPr>
        <p:spPr>
          <a:xfrm>
            <a:off x="6605003" y="5475650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10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7184514" y="5458910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7735390" y="5475088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8257373" y="5475088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8765365" y="5505076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kumimoji="1" lang="zh-CN" altLang="en-US" sz="2400" b="1" baseline="-25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400" dirty="0"/>
          </a:p>
        </p:txBody>
      </p:sp>
      <p:grpSp>
        <p:nvGrpSpPr>
          <p:cNvPr id="57" name="组 56"/>
          <p:cNvGrpSpPr/>
          <p:nvPr/>
        </p:nvGrpSpPr>
        <p:grpSpPr>
          <a:xfrm>
            <a:off x="2085110" y="1995055"/>
            <a:ext cx="6248400" cy="3124200"/>
            <a:chOff x="2085110" y="1995055"/>
            <a:chExt cx="6248400" cy="3124200"/>
          </a:xfrm>
        </p:grpSpPr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7738424" y="285919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7</a:t>
              </a:r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4167910" y="3324502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dirty="0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9900FF"/>
                  </a:solidFill>
                  <a:latin typeface="宋体" charset="-122"/>
                </a:rPr>
                <a:t>12</a:t>
              </a: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auto">
            <a:xfrm>
              <a:off x="7639243" y="3989225"/>
              <a:ext cx="595086" cy="39883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solidFill>
                    <a:srgbClr val="9900FF"/>
                  </a:solidFill>
                  <a:latin typeface="宋体" charset="-122"/>
                </a:rPr>
                <a:t>C</a:t>
              </a:r>
              <a:r>
                <a:rPr kumimoji="1" lang="en-US" altLang="zh-CN" sz="2400" b="1" baseline="-25000">
                  <a:solidFill>
                    <a:srgbClr val="9900FF"/>
                  </a:solidFill>
                  <a:latin typeface="宋体" charset="-122"/>
                </a:rPr>
                <a:t>8</a:t>
              </a:r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2085110" y="2327417"/>
              <a:ext cx="3173791" cy="1196502"/>
              <a:chOff x="2085110" y="2327417"/>
              <a:chExt cx="3173791" cy="1196502"/>
            </a:xfrm>
          </p:grpSpPr>
          <p:sp>
            <p:nvSpPr>
              <p:cNvPr id="90" name="Oval 4"/>
              <p:cNvSpPr>
                <a:spLocks noChangeArrowheads="1"/>
              </p:cNvSpPr>
              <p:nvPr/>
            </p:nvSpPr>
            <p:spPr bwMode="auto">
              <a:xfrm>
                <a:off x="2085110" y="2792723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1</a:t>
                </a:r>
              </a:p>
            </p:txBody>
          </p:sp>
          <p:sp>
            <p:nvSpPr>
              <p:cNvPr id="91" name="Line 16"/>
              <p:cNvSpPr>
                <a:spLocks noChangeShapeType="1"/>
              </p:cNvSpPr>
              <p:nvPr/>
            </p:nvSpPr>
            <p:spPr bwMode="auto">
              <a:xfrm flipV="1">
                <a:off x="2481834" y="2327417"/>
                <a:ext cx="595086" cy="4653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" name="Line 17"/>
              <p:cNvSpPr>
                <a:spLocks noChangeShapeType="1"/>
              </p:cNvSpPr>
              <p:nvPr/>
            </p:nvSpPr>
            <p:spPr bwMode="auto">
              <a:xfrm flipV="1">
                <a:off x="2680196" y="2526834"/>
                <a:ext cx="1586895" cy="398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3" name="Line 18"/>
              <p:cNvSpPr>
                <a:spLocks noChangeShapeType="1"/>
              </p:cNvSpPr>
              <p:nvPr/>
            </p:nvSpPr>
            <p:spPr bwMode="auto">
              <a:xfrm>
                <a:off x="2680196" y="3058612"/>
                <a:ext cx="257870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" name="Line 19"/>
              <p:cNvSpPr>
                <a:spLocks noChangeShapeType="1"/>
              </p:cNvSpPr>
              <p:nvPr/>
            </p:nvSpPr>
            <p:spPr bwMode="auto">
              <a:xfrm>
                <a:off x="2581015" y="3125085"/>
                <a:ext cx="1586895" cy="398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4267091" y="2327417"/>
              <a:ext cx="1190172" cy="531779"/>
              <a:chOff x="4267091" y="2327417"/>
              <a:chExt cx="1190172" cy="531779"/>
            </a:xfrm>
          </p:grpSpPr>
          <p:sp>
            <p:nvSpPr>
              <p:cNvPr id="88" name="Oval 6"/>
              <p:cNvSpPr>
                <a:spLocks noChangeArrowheads="1"/>
              </p:cNvSpPr>
              <p:nvPr/>
            </p:nvSpPr>
            <p:spPr bwMode="auto">
              <a:xfrm>
                <a:off x="4267091" y="2327417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2</a:t>
                </a:r>
              </a:p>
            </p:txBody>
          </p:sp>
          <p:sp>
            <p:nvSpPr>
              <p:cNvPr id="89" name="Line 20"/>
              <p:cNvSpPr>
                <a:spLocks noChangeShapeType="1"/>
              </p:cNvSpPr>
              <p:nvPr/>
            </p:nvSpPr>
            <p:spPr bwMode="auto">
              <a:xfrm>
                <a:off x="4862177" y="2526834"/>
                <a:ext cx="595086" cy="3323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5258900" y="2393889"/>
              <a:ext cx="2479524" cy="1728280"/>
              <a:chOff x="5258900" y="2393889"/>
              <a:chExt cx="2479524" cy="1728280"/>
            </a:xfrm>
          </p:grpSpPr>
          <p:sp>
            <p:nvSpPr>
              <p:cNvPr id="84" name="Oval 7"/>
              <p:cNvSpPr>
                <a:spLocks noChangeArrowheads="1"/>
              </p:cNvSpPr>
              <p:nvPr/>
            </p:nvSpPr>
            <p:spPr bwMode="auto">
              <a:xfrm>
                <a:off x="5258900" y="2859195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3</a:t>
                </a:r>
              </a:p>
            </p:txBody>
          </p:sp>
          <p:sp>
            <p:nvSpPr>
              <p:cNvPr id="85" name="Line 21"/>
              <p:cNvSpPr>
                <a:spLocks noChangeShapeType="1"/>
              </p:cNvSpPr>
              <p:nvPr/>
            </p:nvSpPr>
            <p:spPr bwMode="auto">
              <a:xfrm flipV="1">
                <a:off x="5754805" y="2393889"/>
                <a:ext cx="991810" cy="5317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6" name="Line 22"/>
              <p:cNvSpPr>
                <a:spLocks noChangeShapeType="1"/>
              </p:cNvSpPr>
              <p:nvPr/>
            </p:nvSpPr>
            <p:spPr bwMode="auto">
              <a:xfrm>
                <a:off x="5853986" y="3058612"/>
                <a:ext cx="18844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" name="Line 23"/>
              <p:cNvSpPr>
                <a:spLocks noChangeShapeType="1"/>
              </p:cNvSpPr>
              <p:nvPr/>
            </p:nvSpPr>
            <p:spPr bwMode="auto">
              <a:xfrm>
                <a:off x="5754805" y="3258029"/>
                <a:ext cx="1884438" cy="864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6647434" y="1995055"/>
              <a:ext cx="1289353" cy="864141"/>
              <a:chOff x="6647434" y="1995055"/>
              <a:chExt cx="1289353" cy="864141"/>
            </a:xfrm>
          </p:grpSpPr>
          <p:sp>
            <p:nvSpPr>
              <p:cNvPr id="82" name="Oval 8"/>
              <p:cNvSpPr>
                <a:spLocks noChangeArrowheads="1"/>
              </p:cNvSpPr>
              <p:nvPr/>
            </p:nvSpPr>
            <p:spPr bwMode="auto">
              <a:xfrm>
                <a:off x="6647434" y="1995055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 dirty="0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 dirty="0">
                    <a:solidFill>
                      <a:srgbClr val="9900FF"/>
                    </a:solidFill>
                    <a:latin typeface="宋体" charset="-122"/>
                  </a:rPr>
                  <a:t>5</a:t>
                </a:r>
              </a:p>
            </p:txBody>
          </p:sp>
          <p:sp>
            <p:nvSpPr>
              <p:cNvPr id="83" name="Line 24"/>
              <p:cNvSpPr>
                <a:spLocks noChangeShapeType="1"/>
              </p:cNvSpPr>
              <p:nvPr/>
            </p:nvSpPr>
            <p:spPr bwMode="auto">
              <a:xfrm>
                <a:off x="7242520" y="2327417"/>
                <a:ext cx="694267" cy="5317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5" name="组 64"/>
            <p:cNvGrpSpPr/>
            <p:nvPr/>
          </p:nvGrpSpPr>
          <p:grpSpPr>
            <a:xfrm>
              <a:off x="2085110" y="3656864"/>
              <a:ext cx="2082800" cy="1196501"/>
              <a:chOff x="2085110" y="3656864"/>
              <a:chExt cx="2082800" cy="1196501"/>
            </a:xfrm>
          </p:grpSpPr>
          <p:sp>
            <p:nvSpPr>
              <p:cNvPr id="78" name="Oval 11"/>
              <p:cNvSpPr>
                <a:spLocks noChangeArrowheads="1"/>
              </p:cNvSpPr>
              <p:nvPr/>
            </p:nvSpPr>
            <p:spPr bwMode="auto">
              <a:xfrm>
                <a:off x="2085110" y="3989225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9</a:t>
                </a:r>
              </a:p>
            </p:txBody>
          </p:sp>
          <p:sp>
            <p:nvSpPr>
              <p:cNvPr id="79" name="Line 25"/>
              <p:cNvSpPr>
                <a:spLocks noChangeShapeType="1"/>
              </p:cNvSpPr>
              <p:nvPr/>
            </p:nvSpPr>
            <p:spPr bwMode="auto">
              <a:xfrm>
                <a:off x="2680196" y="4255115"/>
                <a:ext cx="396724" cy="664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0" name="Line 26"/>
              <p:cNvSpPr>
                <a:spLocks noChangeShapeType="1"/>
              </p:cNvSpPr>
              <p:nvPr/>
            </p:nvSpPr>
            <p:spPr bwMode="auto">
              <a:xfrm>
                <a:off x="2481834" y="4388059"/>
                <a:ext cx="297543" cy="4653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" name="Line 27"/>
              <p:cNvSpPr>
                <a:spLocks noChangeShapeType="1"/>
              </p:cNvSpPr>
              <p:nvPr/>
            </p:nvSpPr>
            <p:spPr bwMode="auto">
              <a:xfrm flipV="1">
                <a:off x="2680196" y="3656864"/>
                <a:ext cx="1487714" cy="4653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" name="组 65"/>
            <p:cNvGrpSpPr/>
            <p:nvPr/>
          </p:nvGrpSpPr>
          <p:grpSpPr>
            <a:xfrm>
              <a:off x="3076920" y="3723336"/>
              <a:ext cx="1388533" cy="797668"/>
              <a:chOff x="3076920" y="3723336"/>
              <a:chExt cx="1388533" cy="797668"/>
            </a:xfrm>
          </p:grpSpPr>
          <p:sp>
            <p:nvSpPr>
              <p:cNvPr id="76" name="Oval 12"/>
              <p:cNvSpPr>
                <a:spLocks noChangeArrowheads="1"/>
              </p:cNvSpPr>
              <p:nvPr/>
            </p:nvSpPr>
            <p:spPr bwMode="auto">
              <a:xfrm>
                <a:off x="3076920" y="4122170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 dirty="0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 dirty="0">
                    <a:solidFill>
                      <a:srgbClr val="9900FF"/>
                    </a:solidFill>
                    <a:latin typeface="宋体" charset="-122"/>
                  </a:rPr>
                  <a:t>10</a:t>
                </a:r>
              </a:p>
            </p:txBody>
          </p:sp>
          <p:sp>
            <p:nvSpPr>
              <p:cNvPr id="77" name="Line 28"/>
              <p:cNvSpPr>
                <a:spLocks noChangeShapeType="1"/>
              </p:cNvSpPr>
              <p:nvPr/>
            </p:nvSpPr>
            <p:spPr bwMode="auto">
              <a:xfrm flipV="1">
                <a:off x="3672005" y="3723336"/>
                <a:ext cx="793448" cy="5317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779377" y="4587476"/>
              <a:ext cx="2380342" cy="531779"/>
              <a:chOff x="2779377" y="4587476"/>
              <a:chExt cx="2380342" cy="531779"/>
            </a:xfrm>
          </p:grpSpPr>
          <p:sp>
            <p:nvSpPr>
              <p:cNvPr id="74" name="Oval 13"/>
              <p:cNvSpPr>
                <a:spLocks noChangeArrowheads="1"/>
              </p:cNvSpPr>
              <p:nvPr/>
            </p:nvSpPr>
            <p:spPr bwMode="auto">
              <a:xfrm>
                <a:off x="2779377" y="4720421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11</a:t>
                </a:r>
              </a:p>
            </p:txBody>
          </p:sp>
          <p:sp>
            <p:nvSpPr>
              <p:cNvPr id="75" name="Line 29"/>
              <p:cNvSpPr>
                <a:spLocks noChangeShapeType="1"/>
              </p:cNvSpPr>
              <p:nvPr/>
            </p:nvSpPr>
            <p:spPr bwMode="auto">
              <a:xfrm flipV="1">
                <a:off x="3374462" y="4587476"/>
                <a:ext cx="1785257" cy="342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8" name="组 67"/>
            <p:cNvGrpSpPr/>
            <p:nvPr/>
          </p:nvGrpSpPr>
          <p:grpSpPr>
            <a:xfrm>
              <a:off x="5159720" y="4188642"/>
              <a:ext cx="2479523" cy="531779"/>
              <a:chOff x="5159720" y="4188642"/>
              <a:chExt cx="2479523" cy="531779"/>
            </a:xfrm>
          </p:grpSpPr>
          <p:sp>
            <p:nvSpPr>
              <p:cNvPr id="72" name="Oval 14"/>
              <p:cNvSpPr>
                <a:spLocks noChangeArrowheads="1"/>
              </p:cNvSpPr>
              <p:nvPr/>
            </p:nvSpPr>
            <p:spPr bwMode="auto">
              <a:xfrm>
                <a:off x="5159720" y="4321587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6</a:t>
                </a:r>
              </a:p>
            </p:txBody>
          </p:sp>
          <p:sp>
            <p:nvSpPr>
              <p:cNvPr id="73" name="Line 30"/>
              <p:cNvSpPr>
                <a:spLocks noChangeShapeType="1"/>
              </p:cNvSpPr>
              <p:nvPr/>
            </p:nvSpPr>
            <p:spPr bwMode="auto">
              <a:xfrm flipV="1">
                <a:off x="5754805" y="4188642"/>
                <a:ext cx="1884438" cy="3323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9" name="组 68"/>
            <p:cNvGrpSpPr/>
            <p:nvPr/>
          </p:nvGrpSpPr>
          <p:grpSpPr>
            <a:xfrm>
              <a:off x="3076920" y="1995055"/>
              <a:ext cx="3570514" cy="398834"/>
              <a:chOff x="3076920" y="1995055"/>
              <a:chExt cx="3570514" cy="398834"/>
            </a:xfrm>
          </p:grpSpPr>
          <p:sp>
            <p:nvSpPr>
              <p:cNvPr id="70" name="Oval 5"/>
              <p:cNvSpPr>
                <a:spLocks noChangeArrowheads="1"/>
              </p:cNvSpPr>
              <p:nvPr/>
            </p:nvSpPr>
            <p:spPr bwMode="auto">
              <a:xfrm>
                <a:off x="3076920" y="1995055"/>
                <a:ext cx="595086" cy="39883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1">
                    <a:solidFill>
                      <a:srgbClr val="9900FF"/>
                    </a:solidFill>
                    <a:latin typeface="宋体" charset="-122"/>
                  </a:rPr>
                  <a:t>C</a:t>
                </a:r>
                <a:r>
                  <a:rPr kumimoji="1" lang="en-US" altLang="zh-CN" sz="2400" b="1" baseline="-25000">
                    <a:solidFill>
                      <a:srgbClr val="9900FF"/>
                    </a:solidFill>
                    <a:latin typeface="宋体" charset="-122"/>
                  </a:rPr>
                  <a:t>4</a:t>
                </a:r>
              </a:p>
            </p:txBody>
          </p:sp>
          <p:sp>
            <p:nvSpPr>
              <p:cNvPr id="71" name="Line 31"/>
              <p:cNvSpPr>
                <a:spLocks noChangeShapeType="1"/>
              </p:cNvSpPr>
              <p:nvPr/>
            </p:nvSpPr>
            <p:spPr bwMode="auto">
              <a:xfrm>
                <a:off x="3672005" y="2128000"/>
                <a:ext cx="297542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57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4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394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2" grpId="0" animBg="1"/>
      <p:bldP spid="105483" grpId="0" animBg="1"/>
      <p:bldP spid="105488" grpId="0" animBg="1"/>
      <p:bldP spid="394272" grpId="0" uiExpand="1" build="p" autoUpdateAnimBg="0"/>
      <p:bldP spid="4" grpId="0"/>
      <p:bldP spid="38" grpId="0"/>
      <p:bldP spid="40" grpId="0"/>
      <p:bldP spid="42" grpId="0"/>
      <p:bldP spid="44" grpId="0"/>
      <p:bldP spid="45" grpId="0"/>
      <p:bldP spid="48" grpId="0"/>
      <p:bldP spid="50" grpId="0"/>
      <p:bldP spid="51" grpId="0"/>
      <p:bldP spid="53" grpId="0"/>
      <p:bldP spid="5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7.5.1  </a:t>
            </a:r>
            <a:r>
              <a:rPr lang="zh-CN" altLang="en-US" kern="0" dirty="0"/>
              <a:t>拓扑排序</a:t>
            </a:r>
          </a:p>
        </p:txBody>
      </p:sp>
      <p:sp>
        <p:nvSpPr>
          <p:cNvPr id="54" name="Rectangle 3"/>
          <p:cNvSpPr txBox="1">
            <a:spLocks noRot="1" noChangeArrowheads="1"/>
          </p:cNvSpPr>
          <p:nvPr/>
        </p:nvSpPr>
        <p:spPr bwMode="auto">
          <a:xfrm>
            <a:off x="1034613" y="1009441"/>
            <a:ext cx="10163320" cy="501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算法设计（解决</a:t>
            </a:r>
            <a:r>
              <a:rPr lang="en-US" altLang="zh-CN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2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个问题）：</a:t>
            </a:r>
            <a:endParaRPr lang="zh-CN" altLang="en-US" kern="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1.</a:t>
            </a:r>
            <a:r>
              <a:rPr lang="zh-CN" altLang="en-US" kern="0" dirty="0">
                <a:latin typeface="Times New Roman" charset="0"/>
                <a:ea typeface="宋体" charset="-122"/>
              </a:rPr>
              <a:t>采用什么存储结构？</a:t>
            </a:r>
            <a:endParaRPr lang="en-US" altLang="zh-CN" kern="0" dirty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邻接表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  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2.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如何表示没有前驱的结点和删除以它为</a:t>
            </a:r>
            <a:r>
              <a:rPr lang="zh-CN" altLang="en-US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弧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尾的边</a:t>
            </a:r>
            <a:endParaRPr lang="en-US" altLang="zh-CN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用数组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indegree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表示结点的入度，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indegree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[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]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号结点的入度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删除以顶点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为尾的弧则为相应弧头结点的入度减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kern="0" dirty="0" smtClean="0">
                <a:latin typeface="Times New Roman" charset="0"/>
                <a:ea typeface="宋体" charset="-122"/>
              </a:rPr>
              <a:t>   </a:t>
            </a:r>
            <a:endParaRPr lang="en-US" altLang="zh-CN" sz="2400" kern="0" dirty="0">
              <a:solidFill>
                <a:srgbClr val="FF0000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32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endParaRPr lang="zh-CN" altLang="en-US" sz="32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zh-CN" altLang="en-US" sz="2400" b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endParaRPr lang="zh-CN" altLang="en-US" kern="0" dirty="0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7.5.1  </a:t>
            </a:r>
            <a:r>
              <a:rPr lang="zh-CN" altLang="en-US" kern="0" dirty="0"/>
              <a:t>拓扑排序</a:t>
            </a:r>
          </a:p>
        </p:txBody>
      </p:sp>
      <p:sp>
        <p:nvSpPr>
          <p:cNvPr id="2" name="矩形 1"/>
          <p:cNvSpPr/>
          <p:nvPr/>
        </p:nvSpPr>
        <p:spPr>
          <a:xfrm>
            <a:off x="1088895" y="1268564"/>
            <a:ext cx="9520555" cy="559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zh-CN" altLang="en-US" sz="2800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对下图进行拓扑排序，可得到不同的拓扑排序序列有几个？</a:t>
            </a:r>
            <a:endParaRPr lang="zh-CN" altLang="en-US" sz="2800" kern="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76" y="3551307"/>
            <a:ext cx="8394700" cy="2273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97152" y="2267216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A.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B.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</a:t>
            </a:r>
            <a:r>
              <a:rPr lang="zh-CN" altLang="en-US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C.</a:t>
            </a:r>
            <a:r>
              <a:rPr lang="en-US" altLang="zh-CN" sz="3200" b="1" kern="0" dirty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en-US" altLang="zh-CN" sz="3200" b="1" kern="0" dirty="0" smtClean="0">
                <a:solidFill>
                  <a:schemeClr val="tx2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D .1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21594" y="226721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B. 3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22" y="5927023"/>
            <a:ext cx="8928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1905001" y="1447800"/>
            <a:ext cx="24929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问题提出</a:t>
            </a:r>
            <a:r>
              <a:rPr kumimoji="1" lang="en-US" altLang="zh-CN" sz="40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: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1905000" y="2220914"/>
            <a:ext cx="8458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kumimoji="1" lang="en-US" altLang="zh-CN" sz="3600" dirty="0">
                <a:latin typeface="Times New Roman" charset="0"/>
                <a:ea typeface="楷体_GB2312" charset="0"/>
              </a:rPr>
              <a:t>     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假设以有向网表示一个施工流图，弧上的权值表示完成该项子工程所需时间。</a:t>
            </a: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问：哪些子工程项是“关键工程”？</a:t>
            </a: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即：哪些子工程项将影响整个工程的完成时间的。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14351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9" grpId="0" autoUpdateAnimBg="0"/>
      <p:bldP spid="38298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083755"/>
            <a:ext cx="11352110" cy="4114255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无向完全图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表示图中的顶点数目，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表示边的数目，对于无向图，有：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1" indent="0" eaLnBrk="1" hangingPunct="1">
              <a:buNone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rPr>
              <a:t>0≤e ≤n(n-1)/2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rPr>
              <a:t>n(n-1)/2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rPr>
              <a:t>条边的无向图称为无向完全图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有向完全图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对于有向图，有：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rPr>
              <a:t>0≤e ≤n(n-1)</a:t>
            </a:r>
          </a:p>
          <a:p>
            <a:pPr marL="457200" lvl="1" indent="0" eaLnBrk="1" hangingPunct="1">
              <a:buNone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rPr>
              <a:t>n(n-1)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条边的有向图称为有向完全图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indent="0" eaLnBrk="1" hangingPunct="1">
              <a:buNone/>
            </a:pPr>
            <a:endParaRPr lang="zh-CN" altLang="en-US" sz="28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CD2C998-DFDA-4A25-90C0-20900CA817A1}"/>
              </a:ext>
            </a:extLst>
          </p:cNvPr>
          <p:cNvSpPr/>
          <p:nvPr/>
        </p:nvSpPr>
        <p:spPr>
          <a:xfrm>
            <a:off x="767443" y="5479583"/>
            <a:ext cx="70049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当一个图中含有较少的边或弧时，则称它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为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  <a:p>
            <a:pPr algn="just"/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稀疏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图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，反之称为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稠密图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Rectangle 1031">
            <a:extLst>
              <a:ext uri="{FF2B5EF4-FFF2-40B4-BE49-F238E27FC236}">
                <a16:creationId xmlns="" xmlns:a16="http://schemas.microsoft.com/office/drawing/2014/main" id="{E3B606D8-37B9-4962-9BBD-53D5C5A53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8900932" y="2060293"/>
            <a:ext cx="2311812" cy="1675816"/>
            <a:chOff x="8634714" y="2280213"/>
            <a:chExt cx="2311812" cy="1675816"/>
          </a:xfrm>
        </p:grpSpPr>
        <p:grpSp>
          <p:nvGrpSpPr>
            <p:cNvPr id="5" name="组合 65">
              <a:extLst>
                <a:ext uri="{FF2B5EF4-FFF2-40B4-BE49-F238E27FC236}">
                  <a16:creationId xmlns="" xmlns:a16="http://schemas.microsoft.com/office/drawing/2014/main" id="{0CDCB9AF-E504-4C13-8ABF-333EC734D3EC}"/>
                </a:ext>
              </a:extLst>
            </p:cNvPr>
            <p:cNvGrpSpPr/>
            <p:nvPr/>
          </p:nvGrpSpPr>
          <p:grpSpPr>
            <a:xfrm>
              <a:off x="8634714" y="2280213"/>
              <a:ext cx="2311812" cy="1675816"/>
              <a:chOff x="5467557" y="3746961"/>
              <a:chExt cx="2432957" cy="1792285"/>
            </a:xfrm>
          </p:grpSpPr>
          <p:grpSp>
            <p:nvGrpSpPr>
              <p:cNvPr id="6" name="Group 93">
                <a:extLst>
                  <a:ext uri="{FF2B5EF4-FFF2-40B4-BE49-F238E27FC236}">
                    <a16:creationId xmlns="" xmlns:a16="http://schemas.microsoft.com/office/drawing/2014/main" id="{22976C25-2352-4DCF-B7D5-F2A7B846F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7557" y="3746961"/>
                <a:ext cx="2432957" cy="1792285"/>
                <a:chOff x="1248" y="3216"/>
                <a:chExt cx="1248" cy="864"/>
              </a:xfrm>
            </p:grpSpPr>
            <p:sp>
              <p:nvSpPr>
                <p:cNvPr id="12" name="Oval 84">
                  <a:extLst>
                    <a:ext uri="{FF2B5EF4-FFF2-40B4-BE49-F238E27FC236}">
                      <a16:creationId xmlns="" xmlns:a16="http://schemas.microsoft.com/office/drawing/2014/main" id="{543B6553-BDAE-440C-A20A-C4C88D564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3264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A</a:t>
                  </a:r>
                </a:p>
              </p:txBody>
            </p:sp>
            <p:sp>
              <p:nvSpPr>
                <p:cNvPr id="13" name="Oval 85">
                  <a:extLst>
                    <a:ext uri="{FF2B5EF4-FFF2-40B4-BE49-F238E27FC236}">
                      <a16:creationId xmlns="" xmlns:a16="http://schemas.microsoft.com/office/drawing/2014/main" id="{A43B5D8C-71BE-42F4-B364-1D95C5A31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3216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B</a:t>
                  </a:r>
                </a:p>
              </p:txBody>
            </p:sp>
            <p:sp>
              <p:nvSpPr>
                <p:cNvPr id="14" name="Oval 86">
                  <a:extLst>
                    <a:ext uri="{FF2B5EF4-FFF2-40B4-BE49-F238E27FC236}">
                      <a16:creationId xmlns="" xmlns:a16="http://schemas.microsoft.com/office/drawing/2014/main" id="{875B201A-F1AD-4F87-BEA2-4155F76CD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3840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C</a:t>
                  </a:r>
                </a:p>
              </p:txBody>
            </p:sp>
            <p:sp>
              <p:nvSpPr>
                <p:cNvPr id="15" name="Oval 87">
                  <a:extLst>
                    <a:ext uri="{FF2B5EF4-FFF2-40B4-BE49-F238E27FC236}">
                      <a16:creationId xmlns="" xmlns:a16="http://schemas.microsoft.com/office/drawing/2014/main" id="{9223E0DE-52FA-4E0C-94C9-E19FC3AEF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3840"/>
                  <a:ext cx="288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D</a:t>
                  </a:r>
                </a:p>
              </p:txBody>
            </p:sp>
          </p:grpSp>
          <p:grpSp>
            <p:nvGrpSpPr>
              <p:cNvPr id="7" name="组合 64">
                <a:extLst>
                  <a:ext uri="{FF2B5EF4-FFF2-40B4-BE49-F238E27FC236}">
                    <a16:creationId xmlns="" xmlns:a16="http://schemas.microsoft.com/office/drawing/2014/main" id="{7EB25FCB-D65F-40EF-8DAA-3B27716D8923}"/>
                  </a:ext>
                </a:extLst>
              </p:cNvPr>
              <p:cNvGrpSpPr/>
              <p:nvPr/>
            </p:nvGrpSpPr>
            <p:grpSpPr>
              <a:xfrm>
                <a:off x="5748283" y="4095460"/>
                <a:ext cx="1673002" cy="1244643"/>
                <a:chOff x="5748283" y="4095460"/>
                <a:chExt cx="1673002" cy="1244643"/>
              </a:xfrm>
            </p:grpSpPr>
            <p:cxnSp>
              <p:nvCxnSpPr>
                <p:cNvPr id="8" name="直接连接符 6">
                  <a:extLst>
                    <a:ext uri="{FF2B5EF4-FFF2-40B4-BE49-F238E27FC236}">
                      <a16:creationId xmlns="" xmlns:a16="http://schemas.microsoft.com/office/drawing/2014/main" id="{A87D6C67-C624-4FD8-A7A3-16026DFE5BF0}"/>
                    </a:ext>
                  </a:extLst>
                </p:cNvPr>
                <p:cNvCxnSpPr/>
                <p:nvPr/>
              </p:nvCxnSpPr>
              <p:spPr bwMode="auto">
                <a:xfrm flipV="1">
                  <a:off x="6029009" y="4095460"/>
                  <a:ext cx="1310053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" name="直接连接符 56">
                  <a:extLst>
                    <a:ext uri="{FF2B5EF4-FFF2-40B4-BE49-F238E27FC236}">
                      <a16:creationId xmlns="" xmlns:a16="http://schemas.microsoft.com/office/drawing/2014/main" id="{343C4D45-4C4B-42D3-9513-EC028B38E06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46786" y="4271480"/>
                  <a:ext cx="1474499" cy="84281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" name="直接连接符 59">
                  <a:extLst>
                    <a:ext uri="{FF2B5EF4-FFF2-40B4-BE49-F238E27FC236}">
                      <a16:creationId xmlns="" xmlns:a16="http://schemas.microsoft.com/office/drawing/2014/main" id="{5EE9BC68-8D7D-4503-9D8A-BA60D0962F8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748283" y="4344389"/>
                  <a:ext cx="0" cy="7699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" name="直接连接符 63">
                  <a:extLst>
                    <a:ext uri="{FF2B5EF4-FFF2-40B4-BE49-F238E27FC236}">
                      <a16:creationId xmlns="" xmlns:a16="http://schemas.microsoft.com/office/drawing/2014/main" id="{E65C0211-089C-4019-A40F-6D0A14C6CB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22584" y="5340103"/>
                  <a:ext cx="1216478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18" name="直接连接符 59">
              <a:extLst>
                <a:ext uri="{FF2B5EF4-FFF2-40B4-BE49-F238E27FC236}">
                  <a16:creationId xmlns="" xmlns:a16="http://schemas.microsoft.com/office/drawing/2014/main" id="{5EE9BC68-8D7D-4503-9D8A-BA60D0962F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62743" y="2770647"/>
              <a:ext cx="0" cy="719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接连接符 56">
              <a:extLst>
                <a:ext uri="{FF2B5EF4-FFF2-40B4-BE49-F238E27FC236}">
                  <a16:creationId xmlns="" xmlns:a16="http://schemas.microsoft.com/office/drawing/2014/main" id="{343C4D45-4C4B-42D3-9513-EC028B38E060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 bwMode="auto">
            <a:xfrm flipH="1">
              <a:off x="9178996" y="2677546"/>
              <a:ext cx="1223248" cy="8811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组 21"/>
          <p:cNvGrpSpPr/>
          <p:nvPr/>
        </p:nvGrpSpPr>
        <p:grpSpPr>
          <a:xfrm>
            <a:off x="9052644" y="4058654"/>
            <a:ext cx="2008387" cy="1681822"/>
            <a:chOff x="9097102" y="4260996"/>
            <a:chExt cx="2008387" cy="1681822"/>
          </a:xfrm>
        </p:grpSpPr>
        <p:sp>
          <p:nvSpPr>
            <p:cNvPr id="35" name="Line 131">
              <a:extLst>
                <a:ext uri="{FF2B5EF4-FFF2-40B4-BE49-F238E27FC236}">
                  <a16:creationId xmlns="" xmlns:a16="http://schemas.microsoft.com/office/drawing/2014/main" id="{E6AB701A-F899-40DF-97E5-C85D4B77D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72757" y="5722914"/>
              <a:ext cx="10008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9097102" y="4260996"/>
              <a:ext cx="2008387" cy="1681822"/>
              <a:chOff x="9052644" y="4230346"/>
              <a:chExt cx="2008387" cy="1681822"/>
            </a:xfrm>
          </p:grpSpPr>
          <p:grpSp>
            <p:nvGrpSpPr>
              <p:cNvPr id="23" name="Group 136">
                <a:extLst>
                  <a:ext uri="{FF2B5EF4-FFF2-40B4-BE49-F238E27FC236}">
                    <a16:creationId xmlns="" xmlns:a16="http://schemas.microsoft.com/office/drawing/2014/main" id="{4D5349BA-5A2F-4997-B691-B28D85FA1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52644" y="4230346"/>
                <a:ext cx="2008387" cy="1681822"/>
                <a:chOff x="1008" y="1632"/>
                <a:chExt cx="1200" cy="1056"/>
              </a:xfrm>
            </p:grpSpPr>
            <p:sp>
              <p:nvSpPr>
                <p:cNvPr id="24" name="Oval 127">
                  <a:extLst>
                    <a:ext uri="{FF2B5EF4-FFF2-40B4-BE49-F238E27FC236}">
                      <a16:creationId xmlns="" xmlns:a16="http://schemas.microsoft.com/office/drawing/2014/main" id="{19CF8000-9F5E-430B-8D46-1E3350F47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632"/>
                  <a:ext cx="288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dirty="0"/>
                    <a:t>A</a:t>
                  </a:r>
                </a:p>
              </p:txBody>
            </p:sp>
            <p:sp>
              <p:nvSpPr>
                <p:cNvPr id="25" name="Oval 128">
                  <a:extLst>
                    <a:ext uri="{FF2B5EF4-FFF2-40B4-BE49-F238E27FC236}">
                      <a16:creationId xmlns="" xmlns:a16="http://schemas.microsoft.com/office/drawing/2014/main" id="{47498E63-F8CB-4E84-92BA-6D8FD5B75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448"/>
                  <a:ext cx="288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dirty="0"/>
                    <a:t>C</a:t>
                  </a:r>
                </a:p>
              </p:txBody>
            </p:sp>
            <p:sp>
              <p:nvSpPr>
                <p:cNvPr id="26" name="Oval 129">
                  <a:extLst>
                    <a:ext uri="{FF2B5EF4-FFF2-40B4-BE49-F238E27FC236}">
                      <a16:creationId xmlns="" xmlns:a16="http://schemas.microsoft.com/office/drawing/2014/main" id="{8BDC6980-B29F-4C2E-988F-EC52104B9A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288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dirty="0"/>
                    <a:t>B</a:t>
                  </a:r>
                </a:p>
              </p:txBody>
            </p:sp>
            <p:sp>
              <p:nvSpPr>
                <p:cNvPr id="27" name="Oval 130">
                  <a:extLst>
                    <a:ext uri="{FF2B5EF4-FFF2-40B4-BE49-F238E27FC236}">
                      <a16:creationId xmlns="" xmlns:a16="http://schemas.microsoft.com/office/drawing/2014/main" id="{210C0B5F-904A-44FF-9158-819E132D5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2448"/>
                  <a:ext cx="288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dirty="0"/>
                    <a:t>D</a:t>
                  </a:r>
                </a:p>
              </p:txBody>
            </p:sp>
            <p:sp>
              <p:nvSpPr>
                <p:cNvPr id="28" name="Line 131">
                  <a:extLst>
                    <a:ext uri="{FF2B5EF4-FFF2-40B4-BE49-F238E27FC236}">
                      <a16:creationId xmlns="" xmlns:a16="http://schemas.microsoft.com/office/drawing/2014/main" id="{E6AB701A-F899-40DF-97E5-C85D4B77D8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1728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132">
                  <a:extLst>
                    <a:ext uri="{FF2B5EF4-FFF2-40B4-BE49-F238E27FC236}">
                      <a16:creationId xmlns="" xmlns:a16="http://schemas.microsoft.com/office/drawing/2014/main" id="{70F49F16-2195-46CF-B60A-5E8680A7DA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187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Line 133">
                  <a:extLst>
                    <a:ext uri="{FF2B5EF4-FFF2-40B4-BE49-F238E27FC236}">
                      <a16:creationId xmlns="" xmlns:a16="http://schemas.microsoft.com/office/drawing/2014/main" id="{B595690D-1448-47DC-AC2A-4EE248266A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1824"/>
                  <a:ext cx="72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134">
                  <a:extLst>
                    <a:ext uri="{FF2B5EF4-FFF2-40B4-BE49-F238E27FC236}">
                      <a16:creationId xmlns="" xmlns:a16="http://schemas.microsoft.com/office/drawing/2014/main" id="{ACE9CCCB-4F6F-4BA4-BE9F-57EF9B8DAE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2592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135">
                  <a:extLst>
                    <a:ext uri="{FF2B5EF4-FFF2-40B4-BE49-F238E27FC236}">
                      <a16:creationId xmlns="" xmlns:a16="http://schemas.microsoft.com/office/drawing/2014/main" id="{5AAD4374-A35E-4AB1-A4AE-67316D528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187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Line 131">
                <a:extLst>
                  <a:ext uri="{FF2B5EF4-FFF2-40B4-BE49-F238E27FC236}">
                    <a16:creationId xmlns="" xmlns:a16="http://schemas.microsoft.com/office/drawing/2014/main" id="{E6AB701A-F899-40DF-97E5-C85D4B77D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97839" y="4472632"/>
                <a:ext cx="10008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132">
                <a:extLst>
                  <a:ext uri="{FF2B5EF4-FFF2-40B4-BE49-F238E27FC236}">
                    <a16:creationId xmlns="" xmlns:a16="http://schemas.microsoft.com/office/drawing/2014/main" id="{70F49F16-2195-46CF-B60A-5E8680A7D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356299" y="4612577"/>
                <a:ext cx="0" cy="8670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132">
                <a:extLst>
                  <a:ext uri="{FF2B5EF4-FFF2-40B4-BE49-F238E27FC236}">
                    <a16:creationId xmlns="" xmlns:a16="http://schemas.microsoft.com/office/drawing/2014/main" id="{70F49F16-2195-46CF-B60A-5E8680A7D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57378" y="4662930"/>
                <a:ext cx="0" cy="8670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133">
                <a:extLst>
                  <a:ext uri="{FF2B5EF4-FFF2-40B4-BE49-F238E27FC236}">
                    <a16:creationId xmlns="" xmlns:a16="http://schemas.microsoft.com/office/drawing/2014/main" id="{B595690D-1448-47DC-AC2A-4EE248266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85260" y="4594756"/>
                <a:ext cx="1211448" cy="10313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133">
                <a:extLst>
                  <a:ext uri="{FF2B5EF4-FFF2-40B4-BE49-F238E27FC236}">
                    <a16:creationId xmlns="" xmlns:a16="http://schemas.microsoft.com/office/drawing/2014/main" id="{B595690D-1448-47DC-AC2A-4EE248266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54321" y="4555562"/>
                <a:ext cx="1108660" cy="9240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33">
                <a:extLst>
                  <a:ext uri="{FF2B5EF4-FFF2-40B4-BE49-F238E27FC236}">
                    <a16:creationId xmlns="" xmlns:a16="http://schemas.microsoft.com/office/drawing/2014/main" id="{B595690D-1448-47DC-AC2A-4EE248266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54321" y="4625525"/>
                <a:ext cx="1081180" cy="912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5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1479988" y="1004508"/>
            <a:ext cx="367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r>
              <a:rPr lang="zh-CN" altLang="en-US" sz="3200" dirty="0"/>
              <a:t>制作一台汽车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  <p:grpSp>
        <p:nvGrpSpPr>
          <p:cNvPr id="56" name="组 55"/>
          <p:cNvGrpSpPr/>
          <p:nvPr/>
        </p:nvGrpSpPr>
        <p:grpSpPr>
          <a:xfrm>
            <a:off x="1907157" y="1712394"/>
            <a:ext cx="8178532" cy="3597097"/>
            <a:chOff x="1228284" y="2264007"/>
            <a:chExt cx="8178532" cy="3597097"/>
          </a:xfrm>
        </p:grpSpPr>
        <p:grpSp>
          <p:nvGrpSpPr>
            <p:cNvPr id="7" name="组 6"/>
            <p:cNvGrpSpPr/>
            <p:nvPr/>
          </p:nvGrpSpPr>
          <p:grpSpPr>
            <a:xfrm>
              <a:off x="1228284" y="3355578"/>
              <a:ext cx="1159705" cy="970637"/>
              <a:chOff x="475672" y="4347643"/>
              <a:chExt cx="1025237" cy="540327"/>
            </a:xfrm>
          </p:grpSpPr>
          <p:sp>
            <p:nvSpPr>
              <p:cNvPr id="20" name="矩形 19"/>
              <p:cNvSpPr/>
              <p:nvPr/>
            </p:nvSpPr>
            <p:spPr bwMode="auto">
              <a:xfrm>
                <a:off x="475672" y="4347643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54182" y="4472785"/>
                <a:ext cx="946727" cy="25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开始</a:t>
                </a:r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3588326" y="2399329"/>
              <a:ext cx="1240414" cy="515491"/>
              <a:chOff x="821942" y="3872263"/>
              <a:chExt cx="858982" cy="286960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821942" y="3879636"/>
                <a:ext cx="858982" cy="27958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63040" y="3872263"/>
                <a:ext cx="817884" cy="25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>
                    <a:latin typeface="SimSun" charset="-122"/>
                    <a:ea typeface="SimSun" charset="-122"/>
                    <a:cs typeface="SimSun" charset="-122"/>
                  </a:rPr>
                  <a:t>外壳</a:t>
                </a:r>
                <a:endParaRPr kumimoji="1" lang="zh-CN" altLang="en-US" sz="2400" b="1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3619480" y="3163847"/>
              <a:ext cx="1432544" cy="535317"/>
              <a:chOff x="484909" y="4433455"/>
              <a:chExt cx="1041048" cy="540327"/>
            </a:xfrm>
          </p:grpSpPr>
          <p:sp>
            <p:nvSpPr>
              <p:cNvPr id="16" name="矩形 15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54181" y="4472785"/>
                <a:ext cx="971776" cy="46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>
                    <a:latin typeface="SimSun" charset="-122"/>
                    <a:ea typeface="SimSun" charset="-122"/>
                    <a:cs typeface="SimSun" charset="-122"/>
                  </a:rPr>
                  <a:t>发动机</a:t>
                </a:r>
                <a:endParaRPr kumimoji="1" lang="zh-CN" altLang="en-US" sz="2400" b="1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6454222" y="3692311"/>
              <a:ext cx="1151869" cy="970637"/>
              <a:chOff x="484909" y="4433455"/>
              <a:chExt cx="1018309" cy="540327"/>
            </a:xfrm>
          </p:grpSpPr>
          <p:sp>
            <p:nvSpPr>
              <p:cNvPr id="14" name="矩形 13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56491" y="4445078"/>
                <a:ext cx="946727" cy="46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零件</a:t>
                </a:r>
                <a:endParaRPr kumimoji="1" lang="en-US" altLang="zh-CN" sz="2400" b="1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集中</a:t>
                </a:r>
              </a:p>
            </p:txBody>
          </p:sp>
        </p:grpSp>
        <p:grpSp>
          <p:nvGrpSpPr>
            <p:cNvPr id="22" name="组 21"/>
            <p:cNvGrpSpPr/>
            <p:nvPr/>
          </p:nvGrpSpPr>
          <p:grpSpPr>
            <a:xfrm>
              <a:off x="2183115" y="2674785"/>
              <a:ext cx="1405211" cy="2894742"/>
              <a:chOff x="3172691" y="2955786"/>
              <a:chExt cx="1120258" cy="2008909"/>
            </a:xfrm>
          </p:grpSpPr>
          <p:cxnSp>
            <p:nvCxnSpPr>
              <p:cNvPr id="3" name="直线连接符 2"/>
              <p:cNvCxnSpPr/>
              <p:nvPr/>
            </p:nvCxnSpPr>
            <p:spPr bwMode="auto">
              <a:xfrm>
                <a:off x="3172691" y="3920836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" name="左中括号 3"/>
              <p:cNvSpPr/>
              <p:nvPr/>
            </p:nvSpPr>
            <p:spPr bwMode="auto">
              <a:xfrm>
                <a:off x="3807127" y="2955786"/>
                <a:ext cx="485822" cy="2008909"/>
              </a:xfrm>
              <a:prstGeom prst="leftBracke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947775" y="2264007"/>
              <a:ext cx="687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2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cxnSp>
          <p:nvCxnSpPr>
            <p:cNvPr id="24" name="直线连接符 23"/>
            <p:cNvCxnSpPr/>
            <p:nvPr/>
          </p:nvCxnSpPr>
          <p:spPr bwMode="auto">
            <a:xfrm>
              <a:off x="2978929" y="3355578"/>
              <a:ext cx="60939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3" name="文本框 22"/>
            <p:cNvSpPr txBox="1"/>
            <p:nvPr/>
          </p:nvSpPr>
          <p:spPr>
            <a:xfrm>
              <a:off x="2967459" y="2911442"/>
              <a:ext cx="687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3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grpSp>
          <p:nvGrpSpPr>
            <p:cNvPr id="26" name="组 25"/>
            <p:cNvGrpSpPr/>
            <p:nvPr/>
          </p:nvGrpSpPr>
          <p:grpSpPr>
            <a:xfrm>
              <a:off x="3593471" y="3934232"/>
              <a:ext cx="1432544" cy="535317"/>
              <a:chOff x="484909" y="4433455"/>
              <a:chExt cx="1041048" cy="540327"/>
            </a:xfrm>
          </p:grpSpPr>
          <p:sp>
            <p:nvSpPr>
              <p:cNvPr id="27" name="矩形 26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54181" y="4472785"/>
                <a:ext cx="971776" cy="46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车底盘</a:t>
                </a:r>
              </a:p>
            </p:txBody>
          </p:sp>
        </p:grpSp>
        <p:cxnSp>
          <p:nvCxnSpPr>
            <p:cNvPr id="29" name="直线连接符 28"/>
            <p:cNvCxnSpPr/>
            <p:nvPr/>
          </p:nvCxnSpPr>
          <p:spPr bwMode="auto">
            <a:xfrm>
              <a:off x="2952920" y="4125963"/>
              <a:ext cx="60939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0" name="文本框 29"/>
            <p:cNvSpPr txBox="1"/>
            <p:nvPr/>
          </p:nvSpPr>
          <p:spPr>
            <a:xfrm>
              <a:off x="2967459" y="3675961"/>
              <a:ext cx="687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2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grpSp>
          <p:nvGrpSpPr>
            <p:cNvPr id="31" name="组 30"/>
            <p:cNvGrpSpPr/>
            <p:nvPr/>
          </p:nvGrpSpPr>
          <p:grpSpPr>
            <a:xfrm>
              <a:off x="3688793" y="4656496"/>
              <a:ext cx="1432544" cy="535317"/>
              <a:chOff x="484909" y="4433455"/>
              <a:chExt cx="1041048" cy="540327"/>
            </a:xfrm>
          </p:grpSpPr>
          <p:sp>
            <p:nvSpPr>
              <p:cNvPr id="32" name="矩形 31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54181" y="4472785"/>
                <a:ext cx="971776" cy="46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轮胎</a:t>
                </a:r>
              </a:p>
            </p:txBody>
          </p:sp>
        </p:grpSp>
        <p:cxnSp>
          <p:nvCxnSpPr>
            <p:cNvPr id="34" name="直线连接符 33"/>
            <p:cNvCxnSpPr>
              <a:endCxn id="32" idx="1"/>
            </p:cNvCxnSpPr>
            <p:nvPr/>
          </p:nvCxnSpPr>
          <p:spPr bwMode="auto">
            <a:xfrm>
              <a:off x="2967459" y="4924154"/>
              <a:ext cx="72133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5" name="文本框 34"/>
            <p:cNvSpPr txBox="1"/>
            <p:nvPr/>
          </p:nvSpPr>
          <p:spPr>
            <a:xfrm>
              <a:off x="2760695" y="4530135"/>
              <a:ext cx="1259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0.5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007643" y="5131781"/>
              <a:ext cx="687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2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3667141" y="5325787"/>
              <a:ext cx="1432544" cy="535317"/>
              <a:chOff x="484909" y="4433455"/>
              <a:chExt cx="1041048" cy="540327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554181" y="4472785"/>
                <a:ext cx="971776" cy="46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其它</a:t>
                </a: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 rot="10800000">
              <a:off x="5025486" y="2575285"/>
              <a:ext cx="1405211" cy="3148102"/>
              <a:chOff x="3172691" y="2955786"/>
              <a:chExt cx="1120258" cy="2008909"/>
            </a:xfrm>
          </p:grpSpPr>
          <p:cxnSp>
            <p:nvCxnSpPr>
              <p:cNvPr id="41" name="直线连接符 40"/>
              <p:cNvCxnSpPr/>
              <p:nvPr/>
            </p:nvCxnSpPr>
            <p:spPr bwMode="auto">
              <a:xfrm>
                <a:off x="3172691" y="3920836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2" name="左中括号 41"/>
              <p:cNvSpPr/>
              <p:nvPr/>
            </p:nvSpPr>
            <p:spPr bwMode="auto">
              <a:xfrm>
                <a:off x="3807127" y="2955786"/>
                <a:ext cx="485822" cy="2008909"/>
              </a:xfrm>
              <a:prstGeom prst="leftBracke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43" name="直线连接符 42"/>
            <p:cNvCxnSpPr/>
            <p:nvPr/>
          </p:nvCxnSpPr>
          <p:spPr bwMode="auto">
            <a:xfrm>
              <a:off x="4801490" y="3373107"/>
              <a:ext cx="78785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线连接符 43"/>
            <p:cNvCxnSpPr/>
            <p:nvPr/>
          </p:nvCxnSpPr>
          <p:spPr bwMode="auto">
            <a:xfrm flipV="1">
              <a:off x="4775481" y="4200802"/>
              <a:ext cx="857127" cy="1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线连接符 47"/>
            <p:cNvCxnSpPr/>
            <p:nvPr/>
          </p:nvCxnSpPr>
          <p:spPr bwMode="auto">
            <a:xfrm>
              <a:off x="4849151" y="4924154"/>
              <a:ext cx="78345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0" name="文本框 49"/>
            <p:cNvSpPr txBox="1"/>
            <p:nvPr/>
          </p:nvSpPr>
          <p:spPr>
            <a:xfrm>
              <a:off x="5579969" y="3793133"/>
              <a:ext cx="1065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0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.</a:t>
              </a:r>
              <a:r>
                <a:rPr kumimoji="1" lang="en-US" altLang="zh-CN" sz="2400" b="1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5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506838" y="3722966"/>
              <a:ext cx="687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2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rPr>
                <a:t>天</a:t>
              </a:r>
            </a:p>
          </p:txBody>
        </p:sp>
        <p:grpSp>
          <p:nvGrpSpPr>
            <p:cNvPr id="52" name="组 51"/>
            <p:cNvGrpSpPr/>
            <p:nvPr/>
          </p:nvGrpSpPr>
          <p:grpSpPr>
            <a:xfrm>
              <a:off x="8254947" y="3685859"/>
              <a:ext cx="1151869" cy="970637"/>
              <a:chOff x="484909" y="4433455"/>
              <a:chExt cx="1018309" cy="540327"/>
            </a:xfrm>
          </p:grpSpPr>
          <p:sp>
            <p:nvSpPr>
              <p:cNvPr id="53" name="矩形 52"/>
              <p:cNvSpPr/>
              <p:nvPr/>
            </p:nvSpPr>
            <p:spPr bwMode="auto">
              <a:xfrm>
                <a:off x="484909" y="4433455"/>
                <a:ext cx="858982" cy="54032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56491" y="4445078"/>
                <a:ext cx="946727" cy="46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组装</a:t>
                </a:r>
                <a:endParaRPr kumimoji="1" lang="en-US" altLang="zh-CN" sz="2400" b="1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r>
                  <a:rPr kumimoji="1" lang="zh-CN" altLang="en-US" sz="2400" b="1" dirty="0">
                    <a:latin typeface="SimSun" charset="-122"/>
                    <a:ea typeface="SimSun" charset="-122"/>
                    <a:cs typeface="SimSun" charset="-122"/>
                  </a:rPr>
                  <a:t>完成</a:t>
                </a:r>
              </a:p>
            </p:txBody>
          </p:sp>
        </p:grpSp>
        <p:cxnSp>
          <p:nvCxnSpPr>
            <p:cNvPr id="55" name="直线连接符 54"/>
            <p:cNvCxnSpPr/>
            <p:nvPr/>
          </p:nvCxnSpPr>
          <p:spPr bwMode="auto">
            <a:xfrm flipV="1">
              <a:off x="7397820" y="4184985"/>
              <a:ext cx="857127" cy="1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1199179" y="5371977"/>
            <a:ext cx="88024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/>
              <a:t>制作一台汽车最短时间为：</a:t>
            </a:r>
            <a:r>
              <a:rPr lang="en-US" altLang="zh-CN" sz="2400" dirty="0"/>
              <a:t>3+0.5+2=5.5</a:t>
            </a:r>
          </a:p>
          <a:p>
            <a:pPr eaLnBrk="1" hangingPunct="1"/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发动机的制作就是最关键的，它影响着整个汽车制造的最短时间</a:t>
            </a:r>
            <a:endParaRPr kumimoji="1" lang="en-US" altLang="zh-CN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9" grpId="0" autoUpdateAnimBg="0"/>
      <p:bldP spid="58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224651" y="142432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关键路径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1385456" y="2255212"/>
            <a:ext cx="908858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AOE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网是用顶点表示事件，弧表示活动的有向无环图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AOE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网中的有些活动能并行地进行，所以完成工程的最短时间为开始点（源点）到完成点（汇点）的最大路径长度（这里指</a:t>
            </a:r>
            <a:r>
              <a:rPr kumimoji="1"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路径上各弧的权值之和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最大路径长度最长的路径称为关键路径，关键路径上的活动为关键活动。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12322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autoUpdateAnimBg="0"/>
      <p:bldP spid="377859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224651" y="142432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600" b="1" dirty="0">
                <a:solidFill>
                  <a:schemeClr val="tx2"/>
                </a:solidFill>
                <a:latin typeface="SimSun" charset="-122"/>
                <a:ea typeface="SimSun" charset="-122"/>
                <a:cs typeface="SimSun" charset="-122"/>
              </a:rPr>
              <a:t>关键路径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1385456" y="2255212"/>
            <a:ext cx="908858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事件（顶点）和活动有最早开始时间，与最晚开始时间，我们分别用</a:t>
            </a:r>
            <a:r>
              <a:rPr kumimoji="1" lang="en-US" altLang="zh-CN" sz="2800" dirty="0" err="1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ve,vl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表示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关键活动就是</a:t>
            </a:r>
            <a:r>
              <a:rPr kumimoji="1" lang="en-US" altLang="zh-CN" sz="2800" dirty="0" err="1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vl-ve</a:t>
            </a:r>
            <a:r>
              <a:rPr kumimoji="1"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=0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的活动，表示这个事件</a:t>
            </a:r>
            <a:r>
              <a:rPr kumimoji="1"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活动不能拖延，否则会影响整个工程的完成进度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14658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autoUpdateAnimBg="0"/>
      <p:bldP spid="377859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Oval 2"/>
          <p:cNvSpPr>
            <a:spLocks noChangeArrowheads="1"/>
          </p:cNvSpPr>
          <p:nvPr/>
        </p:nvSpPr>
        <p:spPr bwMode="auto">
          <a:xfrm>
            <a:off x="4038637" y="2133635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099" name="Oval 3"/>
          <p:cNvSpPr>
            <a:spLocks noChangeArrowheads="1"/>
          </p:cNvSpPr>
          <p:nvPr/>
        </p:nvSpPr>
        <p:spPr bwMode="auto">
          <a:xfrm>
            <a:off x="5562637" y="12954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0" name="Oval 4"/>
          <p:cNvSpPr>
            <a:spLocks noChangeArrowheads="1"/>
          </p:cNvSpPr>
          <p:nvPr/>
        </p:nvSpPr>
        <p:spPr bwMode="auto">
          <a:xfrm>
            <a:off x="5562637" y="31242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1" name="Oval 5"/>
          <p:cNvSpPr>
            <a:spLocks noChangeArrowheads="1"/>
          </p:cNvSpPr>
          <p:nvPr/>
        </p:nvSpPr>
        <p:spPr bwMode="auto">
          <a:xfrm>
            <a:off x="4648237" y="40386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2" name="Oval 6"/>
          <p:cNvSpPr>
            <a:spLocks noChangeArrowheads="1"/>
          </p:cNvSpPr>
          <p:nvPr/>
        </p:nvSpPr>
        <p:spPr bwMode="auto">
          <a:xfrm>
            <a:off x="7086637" y="22098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3" name="Oval 7"/>
          <p:cNvSpPr>
            <a:spLocks noChangeArrowheads="1"/>
          </p:cNvSpPr>
          <p:nvPr/>
        </p:nvSpPr>
        <p:spPr bwMode="auto">
          <a:xfrm>
            <a:off x="7543837" y="40386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4" name="Oval 8"/>
          <p:cNvSpPr>
            <a:spLocks noChangeArrowheads="1"/>
          </p:cNvSpPr>
          <p:nvPr/>
        </p:nvSpPr>
        <p:spPr bwMode="auto">
          <a:xfrm>
            <a:off x="8610637" y="12954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5" name="Oval 9"/>
          <p:cNvSpPr>
            <a:spLocks noChangeArrowheads="1"/>
          </p:cNvSpPr>
          <p:nvPr/>
        </p:nvSpPr>
        <p:spPr bwMode="auto">
          <a:xfrm>
            <a:off x="8610637" y="3124235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6" name="Oval 10"/>
          <p:cNvSpPr>
            <a:spLocks noChangeArrowheads="1"/>
          </p:cNvSpPr>
          <p:nvPr/>
        </p:nvSpPr>
        <p:spPr bwMode="auto">
          <a:xfrm>
            <a:off x="10134637" y="2209835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 flipV="1">
            <a:off x="4419637" y="1524035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8" name="Line 12"/>
          <p:cNvSpPr>
            <a:spLocks noChangeShapeType="1"/>
          </p:cNvSpPr>
          <p:nvPr/>
        </p:nvSpPr>
        <p:spPr bwMode="auto">
          <a:xfrm>
            <a:off x="4495837" y="2362235"/>
            <a:ext cx="1143000" cy="9144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6019837" y="2514635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0" name="Line 14"/>
          <p:cNvSpPr>
            <a:spLocks noChangeShapeType="1"/>
          </p:cNvSpPr>
          <p:nvPr/>
        </p:nvSpPr>
        <p:spPr bwMode="auto">
          <a:xfrm>
            <a:off x="6019837" y="1524035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 flipV="1">
            <a:off x="7467637" y="1524035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2" name="Line 16"/>
          <p:cNvSpPr>
            <a:spLocks noChangeShapeType="1"/>
          </p:cNvSpPr>
          <p:nvPr/>
        </p:nvSpPr>
        <p:spPr bwMode="auto">
          <a:xfrm>
            <a:off x="9067837" y="1524035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 flipV="1">
            <a:off x="9067837" y="2590835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4" name="Line 18"/>
          <p:cNvSpPr>
            <a:spLocks noChangeShapeType="1"/>
          </p:cNvSpPr>
          <p:nvPr/>
        </p:nvSpPr>
        <p:spPr bwMode="auto">
          <a:xfrm>
            <a:off x="7543837" y="2514635"/>
            <a:ext cx="1066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5" name="Line 19"/>
          <p:cNvSpPr>
            <a:spLocks noChangeShapeType="1"/>
          </p:cNvSpPr>
          <p:nvPr/>
        </p:nvSpPr>
        <p:spPr bwMode="auto">
          <a:xfrm>
            <a:off x="4267237" y="2590835"/>
            <a:ext cx="609600" cy="1447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6" name="Line 20"/>
          <p:cNvSpPr>
            <a:spLocks noChangeShapeType="1"/>
          </p:cNvSpPr>
          <p:nvPr/>
        </p:nvSpPr>
        <p:spPr bwMode="auto">
          <a:xfrm>
            <a:off x="5105437" y="4267235"/>
            <a:ext cx="2438400" cy="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7" name="Line 21"/>
          <p:cNvSpPr>
            <a:spLocks noChangeShapeType="1"/>
          </p:cNvSpPr>
          <p:nvPr/>
        </p:nvSpPr>
        <p:spPr bwMode="auto">
          <a:xfrm flipV="1">
            <a:off x="8001037" y="3505235"/>
            <a:ext cx="685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8" name="Text Box 22"/>
          <p:cNvSpPr txBox="1">
            <a:spLocks noChangeArrowheads="1"/>
          </p:cNvSpPr>
          <p:nvPr/>
        </p:nvSpPr>
        <p:spPr bwMode="auto">
          <a:xfrm>
            <a:off x="4641887" y="14017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6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19" name="Text Box 23"/>
          <p:cNvSpPr txBox="1">
            <a:spLocks noChangeArrowheads="1"/>
          </p:cNvSpPr>
          <p:nvPr/>
        </p:nvSpPr>
        <p:spPr bwMode="auto">
          <a:xfrm>
            <a:off x="4876837" y="23161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0" name="Text Box 24"/>
          <p:cNvSpPr txBox="1">
            <a:spLocks noChangeArrowheads="1"/>
          </p:cNvSpPr>
          <p:nvPr/>
        </p:nvSpPr>
        <p:spPr bwMode="auto">
          <a:xfrm>
            <a:off x="4565687" y="2990885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5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1" name="Text Box 25"/>
          <p:cNvSpPr txBox="1">
            <a:spLocks noChangeArrowheads="1"/>
          </p:cNvSpPr>
          <p:nvPr/>
        </p:nvSpPr>
        <p:spPr bwMode="auto">
          <a:xfrm>
            <a:off x="6089687" y="37639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2" name="Text Box 26"/>
          <p:cNvSpPr txBox="1">
            <a:spLocks noChangeArrowheads="1"/>
          </p:cNvSpPr>
          <p:nvPr/>
        </p:nvSpPr>
        <p:spPr bwMode="auto">
          <a:xfrm>
            <a:off x="6400837" y="14017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3" name="Text Box 27"/>
          <p:cNvSpPr txBox="1">
            <a:spLocks noChangeArrowheads="1"/>
          </p:cNvSpPr>
          <p:nvPr/>
        </p:nvSpPr>
        <p:spPr bwMode="auto">
          <a:xfrm>
            <a:off x="6308762" y="2457485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4" name="Text Box 28"/>
          <p:cNvSpPr txBox="1">
            <a:spLocks noChangeArrowheads="1"/>
          </p:cNvSpPr>
          <p:nvPr/>
        </p:nvSpPr>
        <p:spPr bwMode="auto">
          <a:xfrm>
            <a:off x="7766087" y="1447835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rgbClr val="800000"/>
                </a:solidFill>
                <a:latin typeface="Times New Roman" charset="0"/>
              </a:rPr>
              <a:t>9</a:t>
            </a:r>
            <a:endParaRPr kumimoji="1" lang="en-US" altLang="zh-CN" sz="3200" dirty="0">
              <a:latin typeface="Times New Roman" charset="0"/>
            </a:endParaRPr>
          </a:p>
        </p:txBody>
      </p:sp>
      <p:sp>
        <p:nvSpPr>
          <p:cNvPr id="388125" name="Text Box 29"/>
          <p:cNvSpPr txBox="1">
            <a:spLocks noChangeArrowheads="1"/>
          </p:cNvSpPr>
          <p:nvPr/>
        </p:nvSpPr>
        <p:spPr bwMode="auto">
          <a:xfrm>
            <a:off x="7924837" y="2438435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7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6" name="Text Box 30"/>
          <p:cNvSpPr txBox="1">
            <a:spLocks noChangeArrowheads="1"/>
          </p:cNvSpPr>
          <p:nvPr/>
        </p:nvSpPr>
        <p:spPr bwMode="auto">
          <a:xfrm>
            <a:off x="9518687" y="13255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388127" name="Text Box 31"/>
          <p:cNvSpPr txBox="1">
            <a:spLocks noChangeArrowheads="1"/>
          </p:cNvSpPr>
          <p:nvPr/>
        </p:nvSpPr>
        <p:spPr bwMode="auto">
          <a:xfrm>
            <a:off x="9128162" y="25447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8" name="Text Box 32"/>
          <p:cNvSpPr txBox="1">
            <a:spLocks noChangeArrowheads="1"/>
          </p:cNvSpPr>
          <p:nvPr/>
        </p:nvSpPr>
        <p:spPr bwMode="auto">
          <a:xfrm>
            <a:off x="7908962" y="3535399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graphicFrame>
        <p:nvGraphicFramePr>
          <p:cNvPr id="38813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7859"/>
              </p:ext>
            </p:extLst>
          </p:nvPr>
        </p:nvGraphicFramePr>
        <p:xfrm>
          <a:off x="2389909" y="4467702"/>
          <a:ext cx="7259782" cy="2167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文档" r:id="rId3" imgW="7612200" imgH="2273400" progId="Word.Document.8">
                  <p:embed/>
                </p:oleObj>
              </mc:Choice>
              <mc:Fallback>
                <p:oleObj name="文档" r:id="rId3" imgW="7612200" imgH="2273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909" y="4467702"/>
                        <a:ext cx="7259782" cy="2167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69" name="Text Box 73"/>
          <p:cNvSpPr txBox="1">
            <a:spLocks noChangeArrowheads="1"/>
          </p:cNvSpPr>
          <p:nvPr/>
        </p:nvSpPr>
        <p:spPr bwMode="auto">
          <a:xfrm>
            <a:off x="403458" y="1731334"/>
            <a:ext cx="3193854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charset="0"/>
                <a:ea typeface="隶书" charset="0"/>
              </a:rPr>
              <a:t>拓扑有序序列</a:t>
            </a:r>
            <a:r>
              <a:rPr kumimoji="1" lang="en-US" altLang="zh-CN" sz="3200" b="1" dirty="0">
                <a:latin typeface="Times New Roman" charset="0"/>
                <a:ea typeface="隶书" charset="0"/>
              </a:rPr>
              <a:t>: </a:t>
            </a:r>
          </a:p>
          <a:p>
            <a:pPr eaLnBrk="1" hangingPunct="1"/>
            <a:r>
              <a:rPr kumimoji="1" lang="en-US" altLang="zh-CN" sz="3200" b="1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a - d - f - c - b - e - h - g </a:t>
            </a:r>
            <a:r>
              <a:rPr kumimoji="1" lang="mr-IN" altLang="zh-CN" sz="32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–</a:t>
            </a:r>
            <a:r>
              <a:rPr kumimoji="1" lang="en-US" altLang="zh-CN" sz="32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k</a:t>
            </a:r>
          </a:p>
          <a:p>
            <a:pPr eaLnBrk="1" hangingPunct="1"/>
            <a:endParaRPr kumimoji="1" lang="en-US" altLang="zh-CN" sz="3200" b="1" dirty="0" smtClean="0">
              <a:solidFill>
                <a:srgbClr val="CC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kumimoji="1" lang="zh-CN" altLang="en-US" sz="3200" b="1" dirty="0" smtClean="0">
                <a:solidFill>
                  <a:srgbClr val="CC0000"/>
                </a:solidFill>
                <a:latin typeface="SimSun" charset="-122"/>
                <a:ea typeface="SimSun" charset="-122"/>
                <a:cs typeface="SimSun" charset="-122"/>
              </a:rPr>
              <a:t>关键路径：</a:t>
            </a:r>
            <a:endParaRPr kumimoji="1" lang="en-US" altLang="zh-CN" sz="3200" b="1" dirty="0" smtClean="0">
              <a:solidFill>
                <a:srgbClr val="CC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kumimoji="1" lang="en-US" altLang="zh-CN" sz="3200" b="1" dirty="0" smtClean="0">
                <a:solidFill>
                  <a:srgbClr val="CC0000"/>
                </a:solidFill>
                <a:latin typeface="SimSun" charset="-122"/>
                <a:ea typeface="SimSun" charset="-122"/>
                <a:cs typeface="SimSun" charset="-122"/>
              </a:rPr>
              <a:t>a-b-e-h-k</a:t>
            </a:r>
          </a:p>
          <a:p>
            <a:pPr eaLnBrk="1" hangingPunct="1"/>
            <a:r>
              <a:rPr kumimoji="1" lang="en-US" altLang="zh-CN" sz="3200" b="1" dirty="0" smtClean="0">
                <a:solidFill>
                  <a:srgbClr val="CC0000"/>
                </a:solidFill>
                <a:latin typeface="SimSun" charset="-122"/>
                <a:ea typeface="SimSun" charset="-122"/>
                <a:cs typeface="SimSun" charset="-122"/>
              </a:rPr>
              <a:t>a-b-e-g-k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4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40214" y="5159081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691655" y="5911027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665222" y="5159081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410553" y="5159081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240214" y="5915502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985545" y="5915502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454164" y="5919981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943441" y="5149203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178192" y="5149203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629632" y="5901149"/>
            <a:ext cx="76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16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603199" y="5149203"/>
            <a:ext cx="74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16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348531" y="5149203"/>
            <a:ext cx="64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14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178192" y="5905624"/>
            <a:ext cx="5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923523" y="5905624"/>
            <a:ext cx="70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10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392141" y="5910103"/>
            <a:ext cx="68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14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881419" y="5139325"/>
            <a:ext cx="70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093862" y="5139324"/>
            <a:ext cx="64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18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031766" y="5910103"/>
            <a:ext cx="77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18</a:t>
            </a:r>
            <a:endParaRPr kumimoji="1"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8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000"/>
                            </p:stCondLst>
                            <p:childTnLst>
                              <p:par>
                                <p:cTn id="1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000" fill="hold"/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6000"/>
                            </p:stCondLst>
                            <p:childTnLst>
                              <p:par>
                                <p:cTn id="20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000" fill="hold"/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8" grpId="0" animBg="1" autoUpdateAnimBg="0"/>
      <p:bldP spid="388099" grpId="0" animBg="1" autoUpdateAnimBg="0"/>
      <p:bldP spid="388100" grpId="0" animBg="1" autoUpdateAnimBg="0"/>
      <p:bldP spid="388101" grpId="0" animBg="1" autoUpdateAnimBg="0"/>
      <p:bldP spid="388102" grpId="0" animBg="1" autoUpdateAnimBg="0"/>
      <p:bldP spid="388103" grpId="0" animBg="1" autoUpdateAnimBg="0"/>
      <p:bldP spid="388104" grpId="0" animBg="1" autoUpdateAnimBg="0"/>
      <p:bldP spid="388105" grpId="0" animBg="1" autoUpdateAnimBg="0"/>
      <p:bldP spid="388106" grpId="0" animBg="1" autoUpdateAnimBg="0"/>
      <p:bldP spid="388107" grpId="0" animBg="1"/>
      <p:bldP spid="388108" grpId="0" animBg="1"/>
      <p:bldP spid="388109" grpId="0" animBg="1"/>
      <p:bldP spid="388110" grpId="0" animBg="1"/>
      <p:bldP spid="388111" grpId="0" animBg="1"/>
      <p:bldP spid="388112" grpId="0" animBg="1"/>
      <p:bldP spid="388113" grpId="0" animBg="1"/>
      <p:bldP spid="388114" grpId="0" animBg="1"/>
      <p:bldP spid="388115" grpId="0" animBg="1"/>
      <p:bldP spid="388116" grpId="0" animBg="1"/>
      <p:bldP spid="388117" grpId="0" animBg="1"/>
      <p:bldP spid="388118" grpId="0" autoUpdateAnimBg="0"/>
      <p:bldP spid="388119" grpId="0" autoUpdateAnimBg="0"/>
      <p:bldP spid="388120" grpId="0" autoUpdateAnimBg="0"/>
      <p:bldP spid="388121" grpId="0" autoUpdateAnimBg="0"/>
      <p:bldP spid="388122" grpId="0" autoUpdateAnimBg="0"/>
      <p:bldP spid="388123" grpId="0" autoUpdateAnimBg="0"/>
      <p:bldP spid="388124" grpId="0" autoUpdateAnimBg="0"/>
      <p:bldP spid="388125" grpId="0" autoUpdateAnimBg="0"/>
      <p:bldP spid="388126" grpId="0" autoUpdateAnimBg="0"/>
      <p:bldP spid="388127" grpId="0" autoUpdateAnimBg="0"/>
      <p:bldP spid="388128" grpId="0" autoUpdateAnimBg="0"/>
      <p:bldP spid="388169" grpId="0" autoUpdateAnimBg="0"/>
      <p:bldP spid="2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4" grpId="1"/>
      <p:bldP spid="85" grpId="0"/>
      <p:bldP spid="85" grpId="1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Oval 2"/>
          <p:cNvSpPr>
            <a:spLocks noChangeArrowheads="1"/>
          </p:cNvSpPr>
          <p:nvPr/>
        </p:nvSpPr>
        <p:spPr bwMode="auto">
          <a:xfrm>
            <a:off x="5053055" y="1790729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099" name="Oval 3"/>
          <p:cNvSpPr>
            <a:spLocks noChangeArrowheads="1"/>
          </p:cNvSpPr>
          <p:nvPr/>
        </p:nvSpPr>
        <p:spPr bwMode="auto">
          <a:xfrm>
            <a:off x="6577055" y="9525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0" name="Oval 4"/>
          <p:cNvSpPr>
            <a:spLocks noChangeArrowheads="1"/>
          </p:cNvSpPr>
          <p:nvPr/>
        </p:nvSpPr>
        <p:spPr bwMode="auto">
          <a:xfrm>
            <a:off x="6577055" y="27813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1" name="Oval 5"/>
          <p:cNvSpPr>
            <a:spLocks noChangeArrowheads="1"/>
          </p:cNvSpPr>
          <p:nvPr/>
        </p:nvSpPr>
        <p:spPr bwMode="auto">
          <a:xfrm>
            <a:off x="5662655" y="36957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2" name="Oval 6"/>
          <p:cNvSpPr>
            <a:spLocks noChangeArrowheads="1"/>
          </p:cNvSpPr>
          <p:nvPr/>
        </p:nvSpPr>
        <p:spPr bwMode="auto">
          <a:xfrm>
            <a:off x="8101055" y="18669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3" name="Oval 7"/>
          <p:cNvSpPr>
            <a:spLocks noChangeArrowheads="1"/>
          </p:cNvSpPr>
          <p:nvPr/>
        </p:nvSpPr>
        <p:spPr bwMode="auto">
          <a:xfrm>
            <a:off x="8558255" y="36957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4" name="Oval 8"/>
          <p:cNvSpPr>
            <a:spLocks noChangeArrowheads="1"/>
          </p:cNvSpPr>
          <p:nvPr/>
        </p:nvSpPr>
        <p:spPr bwMode="auto">
          <a:xfrm>
            <a:off x="9625055" y="9525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5" name="Oval 9"/>
          <p:cNvSpPr>
            <a:spLocks noChangeArrowheads="1"/>
          </p:cNvSpPr>
          <p:nvPr/>
        </p:nvSpPr>
        <p:spPr bwMode="auto">
          <a:xfrm>
            <a:off x="9625055" y="27813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6" name="Oval 10"/>
          <p:cNvSpPr>
            <a:spLocks noChangeArrowheads="1"/>
          </p:cNvSpPr>
          <p:nvPr/>
        </p:nvSpPr>
        <p:spPr bwMode="auto">
          <a:xfrm>
            <a:off x="11149055" y="1866929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 flipV="1">
            <a:off x="5434055" y="1181129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8" name="Line 12"/>
          <p:cNvSpPr>
            <a:spLocks noChangeShapeType="1"/>
          </p:cNvSpPr>
          <p:nvPr/>
        </p:nvSpPr>
        <p:spPr bwMode="auto">
          <a:xfrm>
            <a:off x="5510255" y="2019329"/>
            <a:ext cx="1143000" cy="9144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7034255" y="21717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0" name="Line 14"/>
          <p:cNvSpPr>
            <a:spLocks noChangeShapeType="1"/>
          </p:cNvSpPr>
          <p:nvPr/>
        </p:nvSpPr>
        <p:spPr bwMode="auto">
          <a:xfrm>
            <a:off x="70342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 flipV="1">
            <a:off x="84820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2" name="Line 16"/>
          <p:cNvSpPr>
            <a:spLocks noChangeShapeType="1"/>
          </p:cNvSpPr>
          <p:nvPr/>
        </p:nvSpPr>
        <p:spPr bwMode="auto">
          <a:xfrm>
            <a:off x="100822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 flipV="1">
            <a:off x="10082255" y="2247929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4" name="Line 18"/>
          <p:cNvSpPr>
            <a:spLocks noChangeShapeType="1"/>
          </p:cNvSpPr>
          <p:nvPr/>
        </p:nvSpPr>
        <p:spPr bwMode="auto">
          <a:xfrm>
            <a:off x="8558255" y="2171729"/>
            <a:ext cx="1066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5" name="Line 19"/>
          <p:cNvSpPr>
            <a:spLocks noChangeShapeType="1"/>
          </p:cNvSpPr>
          <p:nvPr/>
        </p:nvSpPr>
        <p:spPr bwMode="auto">
          <a:xfrm>
            <a:off x="5281655" y="2247929"/>
            <a:ext cx="609600" cy="1447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6" name="Line 20"/>
          <p:cNvSpPr>
            <a:spLocks noChangeShapeType="1"/>
          </p:cNvSpPr>
          <p:nvPr/>
        </p:nvSpPr>
        <p:spPr bwMode="auto">
          <a:xfrm>
            <a:off x="6119855" y="3924329"/>
            <a:ext cx="2438400" cy="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7" name="Line 21"/>
          <p:cNvSpPr>
            <a:spLocks noChangeShapeType="1"/>
          </p:cNvSpPr>
          <p:nvPr/>
        </p:nvSpPr>
        <p:spPr bwMode="auto">
          <a:xfrm flipV="1">
            <a:off x="9015455" y="3162329"/>
            <a:ext cx="685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8" name="Text Box 22"/>
          <p:cNvSpPr txBox="1">
            <a:spLocks noChangeArrowheads="1"/>
          </p:cNvSpPr>
          <p:nvPr/>
        </p:nvSpPr>
        <p:spPr bwMode="auto">
          <a:xfrm>
            <a:off x="5656305" y="1058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6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19" name="Text Box 23"/>
          <p:cNvSpPr txBox="1">
            <a:spLocks noChangeArrowheads="1"/>
          </p:cNvSpPr>
          <p:nvPr/>
        </p:nvSpPr>
        <p:spPr bwMode="auto">
          <a:xfrm>
            <a:off x="5891255" y="19732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0" name="Text Box 24"/>
          <p:cNvSpPr txBox="1">
            <a:spLocks noChangeArrowheads="1"/>
          </p:cNvSpPr>
          <p:nvPr/>
        </p:nvSpPr>
        <p:spPr bwMode="auto">
          <a:xfrm>
            <a:off x="5580105" y="264797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5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1" name="Text Box 25"/>
          <p:cNvSpPr txBox="1">
            <a:spLocks noChangeArrowheads="1"/>
          </p:cNvSpPr>
          <p:nvPr/>
        </p:nvSpPr>
        <p:spPr bwMode="auto">
          <a:xfrm>
            <a:off x="7104105" y="34210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2" name="Text Box 26"/>
          <p:cNvSpPr txBox="1">
            <a:spLocks noChangeArrowheads="1"/>
          </p:cNvSpPr>
          <p:nvPr/>
        </p:nvSpPr>
        <p:spPr bwMode="auto">
          <a:xfrm>
            <a:off x="7415255" y="1058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3" name="Text Box 27"/>
          <p:cNvSpPr txBox="1">
            <a:spLocks noChangeArrowheads="1"/>
          </p:cNvSpPr>
          <p:nvPr/>
        </p:nvSpPr>
        <p:spPr bwMode="auto">
          <a:xfrm>
            <a:off x="7323180" y="211457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4" name="Text Box 28"/>
          <p:cNvSpPr txBox="1">
            <a:spLocks noChangeArrowheads="1"/>
          </p:cNvSpPr>
          <p:nvPr/>
        </p:nvSpPr>
        <p:spPr bwMode="auto">
          <a:xfrm>
            <a:off x="8780505" y="1104929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rgbClr val="800000"/>
                </a:solidFill>
                <a:latin typeface="Times New Roman" charset="0"/>
              </a:rPr>
              <a:t>9</a:t>
            </a:r>
            <a:endParaRPr kumimoji="1" lang="en-US" altLang="zh-CN" sz="3200" dirty="0">
              <a:latin typeface="Times New Roman" charset="0"/>
            </a:endParaRPr>
          </a:p>
        </p:txBody>
      </p:sp>
      <p:sp>
        <p:nvSpPr>
          <p:cNvPr id="388125" name="Text Box 29"/>
          <p:cNvSpPr txBox="1">
            <a:spLocks noChangeArrowheads="1"/>
          </p:cNvSpPr>
          <p:nvPr/>
        </p:nvSpPr>
        <p:spPr bwMode="auto">
          <a:xfrm>
            <a:off x="8939255" y="209552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7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6" name="Text Box 30"/>
          <p:cNvSpPr txBox="1">
            <a:spLocks noChangeArrowheads="1"/>
          </p:cNvSpPr>
          <p:nvPr/>
        </p:nvSpPr>
        <p:spPr bwMode="auto">
          <a:xfrm>
            <a:off x="10533105" y="9826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388127" name="Text Box 31"/>
          <p:cNvSpPr txBox="1">
            <a:spLocks noChangeArrowheads="1"/>
          </p:cNvSpPr>
          <p:nvPr/>
        </p:nvSpPr>
        <p:spPr bwMode="auto">
          <a:xfrm>
            <a:off x="10142580" y="2201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8" name="Text Box 32"/>
          <p:cNvSpPr txBox="1">
            <a:spLocks noChangeArrowheads="1"/>
          </p:cNvSpPr>
          <p:nvPr/>
        </p:nvSpPr>
        <p:spPr bwMode="auto">
          <a:xfrm>
            <a:off x="8923380" y="31924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69" name="Text Box 73"/>
          <p:cNvSpPr txBox="1">
            <a:spLocks noChangeArrowheads="1"/>
          </p:cNvSpPr>
          <p:nvPr/>
        </p:nvSpPr>
        <p:spPr bwMode="auto">
          <a:xfrm>
            <a:off x="198713" y="1129145"/>
            <a:ext cx="495439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charset="0"/>
                <a:ea typeface="隶书" charset="0"/>
              </a:rPr>
              <a:t>拓扑有序序列</a:t>
            </a:r>
            <a:r>
              <a:rPr kumimoji="1" lang="en-US" altLang="zh-CN" sz="3200" b="1" dirty="0">
                <a:latin typeface="Times New Roman" charset="0"/>
                <a:ea typeface="隶书" charset="0"/>
              </a:rPr>
              <a:t>: </a:t>
            </a:r>
          </a:p>
          <a:p>
            <a:pPr eaLnBrk="1" hangingPunct="1"/>
            <a:r>
              <a:rPr kumimoji="1" lang="en-US" altLang="zh-CN" sz="3200" b="1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a - d - f - c - b - e - h - g </a:t>
            </a:r>
            <a:r>
              <a:rPr kumimoji="1" lang="mr-IN" altLang="zh-CN" sz="32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–</a:t>
            </a:r>
            <a:r>
              <a:rPr kumimoji="1" lang="en-US" altLang="zh-CN" sz="32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k</a:t>
            </a:r>
          </a:p>
        </p:txBody>
      </p:sp>
      <p:sp>
        <p:nvSpPr>
          <p:cNvPr id="74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  <p:sp>
        <p:nvSpPr>
          <p:cNvPr id="3" name="矩形 2"/>
          <p:cNvSpPr/>
          <p:nvPr/>
        </p:nvSpPr>
        <p:spPr>
          <a:xfrm>
            <a:off x="480976" y="2397745"/>
            <a:ext cx="4880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求最早开始时间</a:t>
            </a:r>
            <a:r>
              <a:rPr kumimoji="1" lang="en-US" altLang="zh-CN" sz="240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，应从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左往右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看</a:t>
            </a:r>
            <a:endParaRPr kumimoji="1" lang="en-US" altLang="zh-CN" sz="2400" dirty="0" smtClean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err="1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e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)=max(</a:t>
            </a:r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(i-1)+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相应的边弧权值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endParaRPr lang="zh-CN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1666456" y="3303617"/>
            <a:ext cx="657747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(a)=0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(d)=0+5=5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(f)=5+2=7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(c)=0+4=4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(b)=0+6=6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(e)=6+1=7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(h)=7+7=14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(g)=7+9=16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(k)=16+2=18 </a:t>
            </a:r>
            <a:r>
              <a:rPr kumimoji="1" lang="zh-CN" altLang="en-US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后者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14+4=18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517" y="4503766"/>
            <a:ext cx="5480908" cy="14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69" grpId="0" autoUpdateAnimBg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Oval 2"/>
          <p:cNvSpPr>
            <a:spLocks noChangeArrowheads="1"/>
          </p:cNvSpPr>
          <p:nvPr/>
        </p:nvSpPr>
        <p:spPr bwMode="auto">
          <a:xfrm>
            <a:off x="5053055" y="1790729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a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099" name="Oval 3"/>
          <p:cNvSpPr>
            <a:spLocks noChangeArrowheads="1"/>
          </p:cNvSpPr>
          <p:nvPr/>
        </p:nvSpPr>
        <p:spPr bwMode="auto">
          <a:xfrm>
            <a:off x="6577055" y="9525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b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0" name="Oval 4"/>
          <p:cNvSpPr>
            <a:spLocks noChangeArrowheads="1"/>
          </p:cNvSpPr>
          <p:nvPr/>
        </p:nvSpPr>
        <p:spPr bwMode="auto">
          <a:xfrm>
            <a:off x="6577055" y="27813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c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1" name="Oval 5"/>
          <p:cNvSpPr>
            <a:spLocks noChangeArrowheads="1"/>
          </p:cNvSpPr>
          <p:nvPr/>
        </p:nvSpPr>
        <p:spPr bwMode="auto">
          <a:xfrm>
            <a:off x="5662655" y="36957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d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2" name="Oval 6"/>
          <p:cNvSpPr>
            <a:spLocks noChangeArrowheads="1"/>
          </p:cNvSpPr>
          <p:nvPr/>
        </p:nvSpPr>
        <p:spPr bwMode="auto">
          <a:xfrm>
            <a:off x="8101055" y="18669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e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3" name="Oval 7"/>
          <p:cNvSpPr>
            <a:spLocks noChangeArrowheads="1"/>
          </p:cNvSpPr>
          <p:nvPr/>
        </p:nvSpPr>
        <p:spPr bwMode="auto">
          <a:xfrm>
            <a:off x="8558255" y="36957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f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4" name="Oval 8"/>
          <p:cNvSpPr>
            <a:spLocks noChangeArrowheads="1"/>
          </p:cNvSpPr>
          <p:nvPr/>
        </p:nvSpPr>
        <p:spPr bwMode="auto">
          <a:xfrm>
            <a:off x="9625055" y="9525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g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5" name="Oval 9"/>
          <p:cNvSpPr>
            <a:spLocks noChangeArrowheads="1"/>
          </p:cNvSpPr>
          <p:nvPr/>
        </p:nvSpPr>
        <p:spPr bwMode="auto">
          <a:xfrm>
            <a:off x="9625055" y="2781329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h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6" name="Oval 10"/>
          <p:cNvSpPr>
            <a:spLocks noChangeArrowheads="1"/>
          </p:cNvSpPr>
          <p:nvPr/>
        </p:nvSpPr>
        <p:spPr bwMode="auto">
          <a:xfrm>
            <a:off x="11149055" y="1866929"/>
            <a:ext cx="457200" cy="457200"/>
          </a:xfrm>
          <a:prstGeom prst="ellipse">
            <a:avLst/>
          </a:prstGeom>
          <a:solidFill>
            <a:srgbClr val="99CCFF"/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k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 flipV="1">
            <a:off x="5434055" y="1181129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8" name="Line 12"/>
          <p:cNvSpPr>
            <a:spLocks noChangeShapeType="1"/>
          </p:cNvSpPr>
          <p:nvPr/>
        </p:nvSpPr>
        <p:spPr bwMode="auto">
          <a:xfrm>
            <a:off x="5510255" y="2019329"/>
            <a:ext cx="1143000" cy="9144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7034255" y="21717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0" name="Line 14"/>
          <p:cNvSpPr>
            <a:spLocks noChangeShapeType="1"/>
          </p:cNvSpPr>
          <p:nvPr/>
        </p:nvSpPr>
        <p:spPr bwMode="auto">
          <a:xfrm>
            <a:off x="70342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 flipV="1">
            <a:off x="84820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2" name="Line 16"/>
          <p:cNvSpPr>
            <a:spLocks noChangeShapeType="1"/>
          </p:cNvSpPr>
          <p:nvPr/>
        </p:nvSpPr>
        <p:spPr bwMode="auto">
          <a:xfrm>
            <a:off x="10082255" y="1181129"/>
            <a:ext cx="11430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 flipV="1">
            <a:off x="10082255" y="2247929"/>
            <a:ext cx="1143000" cy="685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4" name="Line 18"/>
          <p:cNvSpPr>
            <a:spLocks noChangeShapeType="1"/>
          </p:cNvSpPr>
          <p:nvPr/>
        </p:nvSpPr>
        <p:spPr bwMode="auto">
          <a:xfrm>
            <a:off x="8558255" y="2171729"/>
            <a:ext cx="1066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5" name="Line 19"/>
          <p:cNvSpPr>
            <a:spLocks noChangeShapeType="1"/>
          </p:cNvSpPr>
          <p:nvPr/>
        </p:nvSpPr>
        <p:spPr bwMode="auto">
          <a:xfrm>
            <a:off x="5281655" y="2247929"/>
            <a:ext cx="609600" cy="14478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6" name="Line 20"/>
          <p:cNvSpPr>
            <a:spLocks noChangeShapeType="1"/>
          </p:cNvSpPr>
          <p:nvPr/>
        </p:nvSpPr>
        <p:spPr bwMode="auto">
          <a:xfrm>
            <a:off x="6119855" y="3924329"/>
            <a:ext cx="2438400" cy="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7" name="Line 21"/>
          <p:cNvSpPr>
            <a:spLocks noChangeShapeType="1"/>
          </p:cNvSpPr>
          <p:nvPr/>
        </p:nvSpPr>
        <p:spPr bwMode="auto">
          <a:xfrm flipV="1">
            <a:off x="9015455" y="3162329"/>
            <a:ext cx="685800" cy="76200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18" name="Text Box 22"/>
          <p:cNvSpPr txBox="1">
            <a:spLocks noChangeArrowheads="1"/>
          </p:cNvSpPr>
          <p:nvPr/>
        </p:nvSpPr>
        <p:spPr bwMode="auto">
          <a:xfrm>
            <a:off x="5656305" y="1058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6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19" name="Text Box 23"/>
          <p:cNvSpPr txBox="1">
            <a:spLocks noChangeArrowheads="1"/>
          </p:cNvSpPr>
          <p:nvPr/>
        </p:nvSpPr>
        <p:spPr bwMode="auto">
          <a:xfrm>
            <a:off x="5891255" y="19732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0" name="Text Box 24"/>
          <p:cNvSpPr txBox="1">
            <a:spLocks noChangeArrowheads="1"/>
          </p:cNvSpPr>
          <p:nvPr/>
        </p:nvSpPr>
        <p:spPr bwMode="auto">
          <a:xfrm>
            <a:off x="5580105" y="264797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5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1" name="Text Box 25"/>
          <p:cNvSpPr txBox="1">
            <a:spLocks noChangeArrowheads="1"/>
          </p:cNvSpPr>
          <p:nvPr/>
        </p:nvSpPr>
        <p:spPr bwMode="auto">
          <a:xfrm>
            <a:off x="7104105" y="34210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2" name="Text Box 26"/>
          <p:cNvSpPr txBox="1">
            <a:spLocks noChangeArrowheads="1"/>
          </p:cNvSpPr>
          <p:nvPr/>
        </p:nvSpPr>
        <p:spPr bwMode="auto">
          <a:xfrm>
            <a:off x="7415255" y="1058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3" name="Text Box 27"/>
          <p:cNvSpPr txBox="1">
            <a:spLocks noChangeArrowheads="1"/>
          </p:cNvSpPr>
          <p:nvPr/>
        </p:nvSpPr>
        <p:spPr bwMode="auto">
          <a:xfrm>
            <a:off x="7323180" y="211457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1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4" name="Text Box 28"/>
          <p:cNvSpPr txBox="1">
            <a:spLocks noChangeArrowheads="1"/>
          </p:cNvSpPr>
          <p:nvPr/>
        </p:nvSpPr>
        <p:spPr bwMode="auto">
          <a:xfrm>
            <a:off x="8780505" y="1104929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rgbClr val="800000"/>
                </a:solidFill>
                <a:latin typeface="Times New Roman" charset="0"/>
              </a:rPr>
              <a:t>9</a:t>
            </a:r>
            <a:endParaRPr kumimoji="1" lang="en-US" altLang="zh-CN" sz="3200" dirty="0">
              <a:latin typeface="Times New Roman" charset="0"/>
            </a:endParaRPr>
          </a:p>
        </p:txBody>
      </p:sp>
      <p:sp>
        <p:nvSpPr>
          <p:cNvPr id="388125" name="Text Box 29"/>
          <p:cNvSpPr txBox="1">
            <a:spLocks noChangeArrowheads="1"/>
          </p:cNvSpPr>
          <p:nvPr/>
        </p:nvSpPr>
        <p:spPr bwMode="auto">
          <a:xfrm>
            <a:off x="8939255" y="2095529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7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6" name="Text Box 30"/>
          <p:cNvSpPr txBox="1">
            <a:spLocks noChangeArrowheads="1"/>
          </p:cNvSpPr>
          <p:nvPr/>
        </p:nvSpPr>
        <p:spPr bwMode="auto">
          <a:xfrm>
            <a:off x="10533105" y="9826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2</a:t>
            </a:r>
            <a:endParaRPr kumimoji="1" lang="en-US" altLang="zh-CN" sz="32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388127" name="Text Box 31"/>
          <p:cNvSpPr txBox="1">
            <a:spLocks noChangeArrowheads="1"/>
          </p:cNvSpPr>
          <p:nvPr/>
        </p:nvSpPr>
        <p:spPr bwMode="auto">
          <a:xfrm>
            <a:off x="10142580" y="22018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28" name="Text Box 32"/>
          <p:cNvSpPr txBox="1">
            <a:spLocks noChangeArrowheads="1"/>
          </p:cNvSpPr>
          <p:nvPr/>
        </p:nvSpPr>
        <p:spPr bwMode="auto">
          <a:xfrm>
            <a:off x="8923380" y="319249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rgbClr val="800000"/>
                </a:solidFill>
                <a:latin typeface="Times New Roman" charset="0"/>
              </a:rPr>
              <a:t>4</a:t>
            </a:r>
            <a:endParaRPr kumimoji="1" lang="en-US" altLang="zh-CN" sz="3200">
              <a:latin typeface="Times New Roman" charset="0"/>
            </a:endParaRPr>
          </a:p>
        </p:txBody>
      </p:sp>
      <p:sp>
        <p:nvSpPr>
          <p:cNvPr id="388169" name="Text Box 73"/>
          <p:cNvSpPr txBox="1">
            <a:spLocks noChangeArrowheads="1"/>
          </p:cNvSpPr>
          <p:nvPr/>
        </p:nvSpPr>
        <p:spPr bwMode="auto">
          <a:xfrm>
            <a:off x="355911" y="1174433"/>
            <a:ext cx="5696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Times New Roman" charset="0"/>
                <a:ea typeface="隶书" charset="0"/>
              </a:rPr>
              <a:t>拓扑有序序列</a:t>
            </a:r>
            <a:r>
              <a:rPr kumimoji="1" lang="en-US" altLang="zh-CN" sz="2400" b="1" dirty="0">
                <a:latin typeface="Times New Roman" charset="0"/>
                <a:ea typeface="隶书" charset="0"/>
              </a:rPr>
              <a:t>: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a 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d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f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c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b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e 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h  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charset="0"/>
                <a:ea typeface="隶书" charset="0"/>
              </a:rPr>
              <a:t>g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k</a:t>
            </a:r>
          </a:p>
        </p:txBody>
      </p:sp>
      <p:sp>
        <p:nvSpPr>
          <p:cNvPr id="74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7.5.2  </a:t>
            </a:r>
            <a:r>
              <a:rPr lang="zh-CN" altLang="en-US" kern="0" dirty="0"/>
              <a:t>关键路径</a:t>
            </a:r>
          </a:p>
        </p:txBody>
      </p:sp>
      <p:sp>
        <p:nvSpPr>
          <p:cNvPr id="3" name="矩形 2"/>
          <p:cNvSpPr/>
          <p:nvPr/>
        </p:nvSpPr>
        <p:spPr>
          <a:xfrm>
            <a:off x="384181" y="2444239"/>
            <a:ext cx="4880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求最晚开始时间</a:t>
            </a:r>
            <a:r>
              <a:rPr kumimoji="1" lang="en-US" altLang="zh-CN" sz="240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，应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从右往左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看</a:t>
            </a:r>
            <a:endParaRPr kumimoji="1" lang="en-US" altLang="zh-CN" sz="2400" dirty="0" smtClean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)=min(</a:t>
            </a:r>
            <a:r>
              <a:rPr kumimoji="1" lang="en-US" altLang="zh-CN" sz="2400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ve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(i+1)-</a:t>
            </a:r>
            <a:r>
              <a:rPr kumimoji="1" lang="zh-CN" altLang="en-US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相应的边弧权值</a:t>
            </a:r>
            <a:r>
              <a:rPr kumimoji="1" lang="en-US" altLang="zh-CN" sz="24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endParaRPr lang="zh-CN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1666456" y="3303617"/>
            <a:ext cx="657747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(k)=18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(g)=18-2=16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(h)=18-4=14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(e)=16-9=7 </a:t>
            </a:r>
            <a:r>
              <a:rPr kumimoji="1" lang="zh-CN" altLang="en-US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或者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14-7=7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(b)=7-1=6</a:t>
            </a: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(c)=7-1=6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(f)=14-4=10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(d)=10-2=8</a:t>
            </a:r>
            <a:endParaRPr kumimoji="1" lang="en-US" altLang="zh-CN" sz="2400" b="1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b="1" dirty="0" err="1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vl</a:t>
            </a:r>
            <a:r>
              <a:rPr kumimoji="1" lang="en-US" altLang="zh-CN" sz="2400" b="1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(a)=0</a:t>
            </a:r>
            <a:endParaRPr kumimoji="1" lang="en-US" altLang="zh-CN"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endParaRPr lang="zh-CN" altLang="en-US" sz="2000" dirty="0"/>
          </a:p>
        </p:txBody>
      </p:sp>
      <p:sp>
        <p:nvSpPr>
          <p:cNvPr id="37" name="Text Box 73"/>
          <p:cNvSpPr txBox="1">
            <a:spLocks noChangeArrowheads="1"/>
          </p:cNvSpPr>
          <p:nvPr/>
        </p:nvSpPr>
        <p:spPr bwMode="auto">
          <a:xfrm>
            <a:off x="327048" y="1638330"/>
            <a:ext cx="49371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latin typeface="Times New Roman" charset="0"/>
                <a:ea typeface="隶书" charset="0"/>
              </a:rPr>
              <a:t>逆拓</a:t>
            </a:r>
            <a:r>
              <a:rPr kumimoji="1" lang="zh-CN" altLang="en-US" sz="2400" b="1" dirty="0">
                <a:latin typeface="Times New Roman" charset="0"/>
                <a:ea typeface="隶书" charset="0"/>
              </a:rPr>
              <a:t>扑有序序列</a:t>
            </a:r>
            <a:r>
              <a:rPr kumimoji="1" lang="en-US" altLang="zh-CN" sz="2400" b="1" dirty="0">
                <a:latin typeface="Times New Roman" charset="0"/>
                <a:ea typeface="隶书" charset="0"/>
              </a:rPr>
              <a:t>: </a:t>
            </a: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charset="0"/>
                <a:ea typeface="隶书" charset="0"/>
              </a:rPr>
              <a:t>k g h e b c f d 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55" y="4532372"/>
            <a:ext cx="5373645" cy="1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8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69" grpId="0" autoUpdateAnimBg="0"/>
      <p:bldP spid="3" grpId="0"/>
      <p:bldP spid="37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1791853" y="1991975"/>
            <a:ext cx="809307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路径上第一个顶点称为源点，最后一个顶点称为终点</a:t>
            </a:r>
            <a:endParaRPr kumimoji="1" lang="en-US" altLang="zh-CN"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5000"/>
              <a:buFont typeface="Wingdings" charset="2"/>
              <a:buChar char="n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最短路径</a:t>
            </a: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：从源点到汇点</a:t>
            </a:r>
            <a:r>
              <a:rPr kumimoji="1" lang="zh-CN" altLang="en-US" sz="2800" dirty="0" smtClean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最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短路径长度最短的路径（这里指</a:t>
            </a:r>
            <a:r>
              <a:rPr kumimoji="1" lang="zh-CN" altLang="en-US" sz="28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路径上各弧的权值之和最小</a:t>
            </a:r>
            <a:r>
              <a:rPr kumimoji="1"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zh-CN" altLang="en-US" sz="28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7.6</a:t>
            </a:r>
            <a:r>
              <a:rPr lang="zh-CN" altLang="en-US" kern="0" dirty="0"/>
              <a:t>  最短路径</a:t>
            </a:r>
          </a:p>
        </p:txBody>
      </p:sp>
    </p:spTree>
    <p:extLst>
      <p:ext uri="{BB962C8B-B14F-4D97-AF65-F5344CB8AC3E}">
        <p14:creationId xmlns:p14="http://schemas.microsoft.com/office/powerpoint/2010/main" val="18188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9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1514763" y="367145"/>
            <a:ext cx="5578764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/>
              <a:t>7.6  </a:t>
            </a:r>
            <a:r>
              <a:rPr lang="zh-CN" altLang="en-US" kern="0" dirty="0"/>
              <a:t>最短路径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743200" y="1302327"/>
            <a:ext cx="3886200" cy="2209800"/>
            <a:chOff x="2352" y="576"/>
            <a:chExt cx="2448" cy="139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024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0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44" y="576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5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976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 dirty="0">
                  <a:latin typeface="Times New Roman" charset="0"/>
                </a:rPr>
                <a:t>v</a:t>
              </a:r>
              <a:r>
                <a:rPr kumimoji="1" lang="en-US" altLang="zh-CN" sz="2400" b="1" baseline="-25000" dirty="0">
                  <a:latin typeface="Times New Roman" charset="0"/>
                </a:rPr>
                <a:t>2</a:t>
              </a:r>
              <a:endParaRPr kumimoji="1" lang="en-US" altLang="zh-CN" sz="2400" b="1" i="1" dirty="0">
                <a:latin typeface="Times New Roman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4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51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3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264" y="720"/>
              <a:ext cx="48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4" y="1104"/>
              <a:ext cx="12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20" y="76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92" y="172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50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92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30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35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1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688" y="168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128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40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65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3936" y="816"/>
              <a:ext cx="624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</p:grp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5211618" y="4426526"/>
            <a:ext cx="3817938" cy="2058988"/>
            <a:chOff x="2496" y="575"/>
            <a:chExt cx="2405" cy="1297"/>
          </a:xfrm>
        </p:grpSpPr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496" y="576"/>
              <a:ext cx="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charset="0"/>
                </a:rPr>
                <a:t>cost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077" y="575"/>
              <a:ext cx="18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1" dirty="0">
                  <a:latin typeface="Times New Roman" charset="0"/>
                </a:rPr>
                <a:t>v0 </a:t>
              </a:r>
              <a:r>
                <a:rPr kumimoji="1" lang="zh-CN" altLang="en-US" sz="1800" b="1" dirty="0">
                  <a:latin typeface="Times New Roman" charset="0"/>
                </a:rPr>
                <a:t> </a:t>
              </a:r>
              <a:r>
                <a:rPr kumimoji="1" lang="en-US" altLang="zh-CN" sz="1800" b="1" dirty="0">
                  <a:latin typeface="Times New Roman" charset="0"/>
                </a:rPr>
                <a:t>v1   v2   v3    v4  v5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3164" y="783"/>
              <a:ext cx="270" cy="751"/>
              <a:chOff x="3175" y="783"/>
              <a:chExt cx="270" cy="751"/>
            </a:xfrm>
          </p:grpSpPr>
          <p:graphicFrame>
            <p:nvGraphicFramePr>
              <p:cNvPr id="75" name="Object 31"/>
              <p:cNvGraphicFramePr>
                <a:graphicFrameLocks noChangeAspect="1"/>
              </p:cNvGraphicFramePr>
              <p:nvPr/>
            </p:nvGraphicFramePr>
            <p:xfrm>
              <a:off x="3175" y="783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35" name="文档" r:id="rId5" imgW="5486400" imgH="172800" progId="Word.Document.8">
                      <p:embed/>
                    </p:oleObj>
                  </mc:Choice>
                  <mc:Fallback>
                    <p:oleObj name="文档" r:id="rId5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5" y="783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" name="Object 32"/>
              <p:cNvGraphicFramePr>
                <a:graphicFrameLocks noChangeAspect="1"/>
              </p:cNvGraphicFramePr>
              <p:nvPr/>
            </p:nvGraphicFramePr>
            <p:xfrm>
              <a:off x="3190" y="953"/>
              <a:ext cx="25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36" name="文档" r:id="rId7" imgW="5486400" imgH="172800" progId="Word.Document.8">
                      <p:embed/>
                    </p:oleObj>
                  </mc:Choice>
                  <mc:Fallback>
                    <p:oleObj name="文档" r:id="rId7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953"/>
                            <a:ext cx="25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Object 33"/>
              <p:cNvGraphicFramePr>
                <a:graphicFrameLocks noChangeAspect="1"/>
              </p:cNvGraphicFramePr>
              <p:nvPr/>
            </p:nvGraphicFramePr>
            <p:xfrm>
              <a:off x="3190" y="1141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37" name="文档" r:id="rId8" imgW="5486400" imgH="172800" progId="Word.Document.8">
                      <p:embed/>
                    </p:oleObj>
                  </mc:Choice>
                  <mc:Fallback>
                    <p:oleObj name="文档" r:id="rId8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1141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34"/>
              <p:cNvGraphicFramePr>
                <a:graphicFrameLocks noChangeAspect="1"/>
              </p:cNvGraphicFramePr>
              <p:nvPr/>
            </p:nvGraphicFramePr>
            <p:xfrm>
              <a:off x="3198" y="1310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38" name="文档" r:id="rId9" imgW="5486400" imgH="172800" progId="Word.Document.8">
                      <p:embed/>
                    </p:oleObj>
                  </mc:Choice>
                  <mc:Fallback>
                    <p:oleObj name="文档" r:id="rId9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1310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3395" y="783"/>
              <a:ext cx="270" cy="751"/>
              <a:chOff x="3175" y="783"/>
              <a:chExt cx="270" cy="751"/>
            </a:xfrm>
          </p:grpSpPr>
          <p:graphicFrame>
            <p:nvGraphicFramePr>
              <p:cNvPr id="71" name="Object 36"/>
              <p:cNvGraphicFramePr>
                <a:graphicFrameLocks noChangeAspect="1"/>
              </p:cNvGraphicFramePr>
              <p:nvPr/>
            </p:nvGraphicFramePr>
            <p:xfrm>
              <a:off x="3175" y="783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39" name="文档" r:id="rId10" imgW="5486400" imgH="172800" progId="Word.Document.8">
                      <p:embed/>
                    </p:oleObj>
                  </mc:Choice>
                  <mc:Fallback>
                    <p:oleObj name="文档" r:id="rId10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5" y="783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37"/>
              <p:cNvGraphicFramePr>
                <a:graphicFrameLocks noChangeAspect="1"/>
              </p:cNvGraphicFramePr>
              <p:nvPr/>
            </p:nvGraphicFramePr>
            <p:xfrm>
              <a:off x="3190" y="953"/>
              <a:ext cx="25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40" name="文档" r:id="rId11" imgW="5486400" imgH="172800" progId="Word.Document.8">
                      <p:embed/>
                    </p:oleObj>
                  </mc:Choice>
                  <mc:Fallback>
                    <p:oleObj name="文档" r:id="rId11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953"/>
                            <a:ext cx="25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38"/>
              <p:cNvGraphicFramePr>
                <a:graphicFrameLocks noChangeAspect="1"/>
              </p:cNvGraphicFramePr>
              <p:nvPr/>
            </p:nvGraphicFramePr>
            <p:xfrm>
              <a:off x="3190" y="1141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41" name="文档" r:id="rId12" imgW="5486400" imgH="172800" progId="Word.Document.8">
                      <p:embed/>
                    </p:oleObj>
                  </mc:Choice>
                  <mc:Fallback>
                    <p:oleObj name="文档" r:id="rId12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1141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" name="Object 39"/>
              <p:cNvGraphicFramePr>
                <a:graphicFrameLocks noChangeAspect="1"/>
              </p:cNvGraphicFramePr>
              <p:nvPr/>
            </p:nvGraphicFramePr>
            <p:xfrm>
              <a:off x="3198" y="1310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42" name="文档" r:id="rId13" imgW="5486400" imgH="172800" progId="Word.Document.8">
                      <p:embed/>
                    </p:oleObj>
                  </mc:Choice>
                  <mc:Fallback>
                    <p:oleObj name="文档" r:id="rId13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1310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40"/>
            <p:cNvGraphicFramePr>
              <a:graphicFrameLocks noChangeAspect="1"/>
            </p:cNvGraphicFramePr>
            <p:nvPr/>
          </p:nvGraphicFramePr>
          <p:xfrm>
            <a:off x="4150" y="1610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3" name="文档" r:id="rId14" imgW="5486400" imgH="172800" progId="Word.Document.8">
                    <p:embed/>
                  </p:oleObj>
                </mc:Choice>
                <mc:Fallback>
                  <p:oleObj name="文档" r:id="rId14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1610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41"/>
            <p:cNvGraphicFramePr>
              <a:graphicFrameLocks noChangeAspect="1"/>
            </p:cNvGraphicFramePr>
            <p:nvPr/>
          </p:nvGraphicFramePr>
          <p:xfrm>
            <a:off x="3179" y="1477"/>
            <a:ext cx="25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4" name="文档" r:id="rId15" imgW="5486400" imgH="172800" progId="Word.Document.8">
                    <p:embed/>
                  </p:oleObj>
                </mc:Choice>
                <mc:Fallback>
                  <p:oleObj name="文档" r:id="rId15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1477"/>
                          <a:ext cx="25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42"/>
            <p:cNvGraphicFramePr>
              <a:graphicFrameLocks noChangeAspect="1"/>
            </p:cNvGraphicFramePr>
            <p:nvPr/>
          </p:nvGraphicFramePr>
          <p:xfrm>
            <a:off x="4401" y="938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5" name="文档" r:id="rId16" imgW="5486400" imgH="172800" progId="Word.Document.8">
                    <p:embed/>
                  </p:oleObj>
                </mc:Choice>
                <mc:Fallback>
                  <p:oleObj name="文档" r:id="rId16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" y="938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43"/>
            <p:cNvGraphicFramePr>
              <a:graphicFrameLocks noChangeAspect="1"/>
            </p:cNvGraphicFramePr>
            <p:nvPr/>
          </p:nvGraphicFramePr>
          <p:xfrm>
            <a:off x="4405" y="1137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6" name="文档" r:id="rId17" imgW="5486400" imgH="172800" progId="Word.Document.8">
                    <p:embed/>
                  </p:oleObj>
                </mc:Choice>
                <mc:Fallback>
                  <p:oleObj name="文档" r:id="rId17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5" y="1137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44"/>
            <p:cNvGraphicFramePr>
              <a:graphicFrameLocks noChangeAspect="1"/>
            </p:cNvGraphicFramePr>
            <p:nvPr/>
          </p:nvGraphicFramePr>
          <p:xfrm>
            <a:off x="3441" y="162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7" name="文档" r:id="rId18" imgW="5486400" imgH="172800" progId="Word.Document.8">
                    <p:embed/>
                  </p:oleObj>
                </mc:Choice>
                <mc:Fallback>
                  <p:oleObj name="文档" r:id="rId18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1" y="162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45"/>
            <p:cNvGraphicFramePr>
              <a:graphicFrameLocks noChangeAspect="1"/>
            </p:cNvGraphicFramePr>
            <p:nvPr/>
          </p:nvGraphicFramePr>
          <p:xfrm>
            <a:off x="3434" y="1459"/>
            <a:ext cx="25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8" name="文档" r:id="rId19" imgW="5486400" imgH="172800" progId="Word.Document.8">
                    <p:embed/>
                  </p:oleObj>
                </mc:Choice>
                <mc:Fallback>
                  <p:oleObj name="文档" r:id="rId19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1459"/>
                          <a:ext cx="25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46"/>
            <p:cNvGraphicFramePr>
              <a:graphicFrameLocks noChangeAspect="1"/>
            </p:cNvGraphicFramePr>
            <p:nvPr/>
          </p:nvGraphicFramePr>
          <p:xfrm>
            <a:off x="3685" y="1606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9" name="文档" r:id="rId20" imgW="5486400" imgH="172800" progId="Word.Document.8">
                    <p:embed/>
                  </p:oleObj>
                </mc:Choice>
                <mc:Fallback>
                  <p:oleObj name="文档" r:id="rId20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1606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7"/>
            <p:cNvGraphicFramePr>
              <a:graphicFrameLocks noChangeAspect="1"/>
            </p:cNvGraphicFramePr>
            <p:nvPr/>
          </p:nvGraphicFramePr>
          <p:xfrm>
            <a:off x="3903" y="1609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0" name="文档" r:id="rId21" imgW="5486400" imgH="172800" progId="Word.Document.8">
                    <p:embed/>
                  </p:oleObj>
                </mc:Choice>
                <mc:Fallback>
                  <p:oleObj name="文档" r:id="rId21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1609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 Box 48"/>
            <p:cNvSpPr txBox="1">
              <a:spLocks noChangeArrowheads="1"/>
            </p:cNvSpPr>
            <p:nvPr/>
          </p:nvSpPr>
          <p:spPr bwMode="auto">
            <a:xfrm>
              <a:off x="3590" y="792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 10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auto">
            <a:xfrm>
              <a:off x="3598" y="965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  5</a:t>
              </a:r>
              <a:endParaRPr kumimoji="1" lang="en-US" altLang="zh-CN" sz="2400" b="1">
                <a:latin typeface="Times New Roman" charset="0"/>
              </a:endParaRPr>
            </a:p>
          </p:txBody>
        </p:sp>
        <p:graphicFrame>
          <p:nvGraphicFramePr>
            <p:cNvPr id="44" name="Object 50"/>
            <p:cNvGraphicFramePr>
              <a:graphicFrameLocks noChangeAspect="1"/>
            </p:cNvGraphicFramePr>
            <p:nvPr/>
          </p:nvGraphicFramePr>
          <p:xfrm>
            <a:off x="3666" y="1121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1" name="文档" r:id="rId22" imgW="5486400" imgH="172800" progId="Word.Document.8">
                    <p:embed/>
                  </p:oleObj>
                </mc:Choice>
                <mc:Fallback>
                  <p:oleObj name="文档" r:id="rId22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6" y="1121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51"/>
            <p:cNvGraphicFramePr>
              <a:graphicFrameLocks noChangeAspect="1"/>
            </p:cNvGraphicFramePr>
            <p:nvPr/>
          </p:nvGraphicFramePr>
          <p:xfrm>
            <a:off x="3681" y="1291"/>
            <a:ext cx="25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2" name="文档" r:id="rId23" imgW="5486400" imgH="172800" progId="Word.Document.8">
                    <p:embed/>
                  </p:oleObj>
                </mc:Choice>
                <mc:Fallback>
                  <p:oleObj name="文档" r:id="rId23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" y="1291"/>
                          <a:ext cx="25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2"/>
            <p:cNvGraphicFramePr>
              <a:graphicFrameLocks noChangeAspect="1"/>
            </p:cNvGraphicFramePr>
            <p:nvPr/>
          </p:nvGraphicFramePr>
          <p:xfrm>
            <a:off x="3681" y="1457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3" name="文档" r:id="rId24" imgW="5486400" imgH="172800" progId="Word.Document.8">
                    <p:embed/>
                  </p:oleObj>
                </mc:Choice>
                <mc:Fallback>
                  <p:oleObj name="文档" r:id="rId24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" y="1457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53"/>
            <p:cNvGraphicFramePr>
              <a:graphicFrameLocks noChangeAspect="1"/>
            </p:cNvGraphicFramePr>
            <p:nvPr/>
          </p:nvGraphicFramePr>
          <p:xfrm>
            <a:off x="3903" y="1300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4" name="文档" r:id="rId25" imgW="5486400" imgH="172800" progId="Word.Document.8">
                    <p:embed/>
                  </p:oleObj>
                </mc:Choice>
                <mc:Fallback>
                  <p:oleObj name="文档" r:id="rId25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1300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3001663"/>
                </p:ext>
              </p:extLst>
            </p:nvPr>
          </p:nvGraphicFramePr>
          <p:xfrm>
            <a:off x="3891" y="768"/>
            <a:ext cx="25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5" name="文档" r:id="rId26" imgW="5486400" imgH="172800" progId="Word.Document.8">
                    <p:embed/>
                  </p:oleObj>
                </mc:Choice>
                <mc:Fallback>
                  <p:oleObj name="文档" r:id="rId26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1" y="768"/>
                          <a:ext cx="25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55"/>
            <p:cNvGraphicFramePr>
              <a:graphicFrameLocks noChangeAspect="1"/>
            </p:cNvGraphicFramePr>
            <p:nvPr/>
          </p:nvGraphicFramePr>
          <p:xfrm>
            <a:off x="3194" y="1603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6" name="文档" r:id="rId27" imgW="5486400" imgH="172800" progId="Word.Document.8">
                    <p:embed/>
                  </p:oleObj>
                </mc:Choice>
                <mc:Fallback>
                  <p:oleObj name="文档" r:id="rId27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4" y="1603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56"/>
            <p:cNvGraphicFramePr>
              <a:graphicFrameLocks noChangeAspect="1"/>
            </p:cNvGraphicFramePr>
            <p:nvPr/>
          </p:nvGraphicFramePr>
          <p:xfrm>
            <a:off x="3899" y="921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7" name="文档" r:id="rId28" imgW="5486400" imgH="172800" progId="Word.Document.8">
                    <p:embed/>
                  </p:oleObj>
                </mc:Choice>
                <mc:Fallback>
                  <p:oleObj name="文档" r:id="rId28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9" y="921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 Box 57"/>
            <p:cNvSpPr txBox="1">
              <a:spLocks noChangeArrowheads="1"/>
            </p:cNvSpPr>
            <p:nvPr/>
          </p:nvSpPr>
          <p:spPr bwMode="auto">
            <a:xfrm>
              <a:off x="3807" y="1152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 dirty="0">
                  <a:latin typeface="Times New Roman" charset="0"/>
                </a:rPr>
                <a:t> 50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  <p:sp>
          <p:nvSpPr>
            <p:cNvPr id="52" name="Text Box 58"/>
            <p:cNvSpPr txBox="1">
              <a:spLocks noChangeArrowheads="1"/>
            </p:cNvSpPr>
            <p:nvPr/>
          </p:nvSpPr>
          <p:spPr bwMode="auto">
            <a:xfrm>
              <a:off x="3837" y="146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3" name="Text Box 59"/>
            <p:cNvSpPr txBox="1">
              <a:spLocks noChangeArrowheads="1"/>
            </p:cNvSpPr>
            <p:nvPr/>
          </p:nvSpPr>
          <p:spPr bwMode="auto">
            <a:xfrm>
              <a:off x="4080" y="768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30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grpSp>
          <p:nvGrpSpPr>
            <p:cNvPr id="54" name="Group 60"/>
            <p:cNvGrpSpPr>
              <a:grpSpLocks/>
            </p:cNvGrpSpPr>
            <p:nvPr/>
          </p:nvGrpSpPr>
          <p:grpSpPr bwMode="auto">
            <a:xfrm>
              <a:off x="4113" y="931"/>
              <a:ext cx="270" cy="751"/>
              <a:chOff x="3175" y="783"/>
              <a:chExt cx="270" cy="751"/>
            </a:xfrm>
          </p:grpSpPr>
          <p:graphicFrame>
            <p:nvGraphicFramePr>
              <p:cNvPr id="67" name="Object 61"/>
              <p:cNvGraphicFramePr>
                <a:graphicFrameLocks noChangeAspect="1"/>
              </p:cNvGraphicFramePr>
              <p:nvPr/>
            </p:nvGraphicFramePr>
            <p:xfrm>
              <a:off x="3175" y="783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58" name="文档" r:id="rId29" imgW="5486400" imgH="172800" progId="Word.Document.8">
                      <p:embed/>
                    </p:oleObj>
                  </mc:Choice>
                  <mc:Fallback>
                    <p:oleObj name="文档" r:id="rId29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5" y="783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8" name="Object 62"/>
              <p:cNvGraphicFramePr>
                <a:graphicFrameLocks noChangeAspect="1"/>
              </p:cNvGraphicFramePr>
              <p:nvPr/>
            </p:nvGraphicFramePr>
            <p:xfrm>
              <a:off x="3190" y="953"/>
              <a:ext cx="25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59" name="文档" r:id="rId30" imgW="5486400" imgH="172800" progId="Word.Document.8">
                      <p:embed/>
                    </p:oleObj>
                  </mc:Choice>
                  <mc:Fallback>
                    <p:oleObj name="文档" r:id="rId30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953"/>
                            <a:ext cx="25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" name="Object 63"/>
              <p:cNvGraphicFramePr>
                <a:graphicFrameLocks noChangeAspect="1"/>
              </p:cNvGraphicFramePr>
              <p:nvPr/>
            </p:nvGraphicFramePr>
            <p:xfrm>
              <a:off x="3190" y="1141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60" name="文档" r:id="rId31" imgW="5486400" imgH="172800" progId="Word.Document.8">
                      <p:embed/>
                    </p:oleObj>
                  </mc:Choice>
                  <mc:Fallback>
                    <p:oleObj name="文档" r:id="rId31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0" y="1141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64"/>
              <p:cNvGraphicFramePr>
                <a:graphicFrameLocks noChangeAspect="1"/>
              </p:cNvGraphicFramePr>
              <p:nvPr/>
            </p:nvGraphicFramePr>
            <p:xfrm>
              <a:off x="3198" y="1310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61" name="文档" r:id="rId32" imgW="5486400" imgH="172800" progId="Word.Document.8">
                      <p:embed/>
                    </p:oleObj>
                  </mc:Choice>
                  <mc:Fallback>
                    <p:oleObj name="文档" r:id="rId32" imgW="5486400" imgH="172800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1310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5" name="Text Box 65"/>
            <p:cNvSpPr txBox="1">
              <a:spLocks noChangeArrowheads="1"/>
            </p:cNvSpPr>
            <p:nvPr/>
          </p:nvSpPr>
          <p:spPr bwMode="auto">
            <a:xfrm>
              <a:off x="4300" y="765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6" name="Text Box 66"/>
            <p:cNvSpPr txBox="1">
              <a:spLocks noChangeArrowheads="1"/>
            </p:cNvSpPr>
            <p:nvPr/>
          </p:nvSpPr>
          <p:spPr bwMode="auto">
            <a:xfrm>
              <a:off x="4346" y="1285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57" name="Text Box 67"/>
            <p:cNvSpPr txBox="1">
              <a:spLocks noChangeArrowheads="1"/>
            </p:cNvSpPr>
            <p:nvPr/>
          </p:nvSpPr>
          <p:spPr bwMode="auto">
            <a:xfrm>
              <a:off x="4357" y="1440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  <a:endParaRPr kumimoji="1" lang="en-US" altLang="zh-CN" sz="2400" b="1">
                <a:latin typeface="Times New Roman" charset="0"/>
              </a:endParaRPr>
            </a:p>
          </p:txBody>
        </p:sp>
        <p:graphicFrame>
          <p:nvGraphicFramePr>
            <p:cNvPr id="58" name="Object 68"/>
            <p:cNvGraphicFramePr>
              <a:graphicFrameLocks noChangeAspect="1"/>
            </p:cNvGraphicFramePr>
            <p:nvPr/>
          </p:nvGraphicFramePr>
          <p:xfrm>
            <a:off x="4405" y="1610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62" name="文档" r:id="rId33" imgW="5486400" imgH="172800" progId="Word.Document.8">
                    <p:embed/>
                  </p:oleObj>
                </mc:Choice>
                <mc:Fallback>
                  <p:oleObj name="文档" r:id="rId33" imgW="5486400" imgH="1728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5" y="1610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AutoShape 69"/>
            <p:cNvSpPr>
              <a:spLocks/>
            </p:cNvSpPr>
            <p:nvPr/>
          </p:nvSpPr>
          <p:spPr bwMode="auto">
            <a:xfrm>
              <a:off x="4608" y="816"/>
              <a:ext cx="48" cy="1056"/>
            </a:xfrm>
            <a:prstGeom prst="rightBracket">
              <a:avLst>
                <a:gd name="adj" fmla="val 183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AutoShape 70"/>
            <p:cNvSpPr>
              <a:spLocks/>
            </p:cNvSpPr>
            <p:nvPr/>
          </p:nvSpPr>
          <p:spPr bwMode="auto">
            <a:xfrm>
              <a:off x="3120" y="816"/>
              <a:ext cx="48" cy="1008"/>
            </a:xfrm>
            <a:prstGeom prst="leftBracket">
              <a:avLst>
                <a:gd name="adj" fmla="val 17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Text Box 71"/>
            <p:cNvSpPr txBox="1">
              <a:spLocks noChangeArrowheads="1"/>
            </p:cNvSpPr>
            <p:nvPr/>
          </p:nvSpPr>
          <p:spPr bwMode="auto">
            <a:xfrm>
              <a:off x="2931" y="812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 dirty="0">
                  <a:latin typeface="Times New Roman" charset="0"/>
                </a:rPr>
                <a:t>v0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  <p:sp>
          <p:nvSpPr>
            <p:cNvPr id="62" name="Text Box 72"/>
            <p:cNvSpPr txBox="1">
              <a:spLocks noChangeArrowheads="1"/>
            </p:cNvSpPr>
            <p:nvPr/>
          </p:nvSpPr>
          <p:spPr bwMode="auto">
            <a:xfrm>
              <a:off x="2928" y="1008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v1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63" name="Text Box 73"/>
            <p:cNvSpPr txBox="1">
              <a:spLocks noChangeArrowheads="1"/>
            </p:cNvSpPr>
            <p:nvPr/>
          </p:nvSpPr>
          <p:spPr bwMode="auto">
            <a:xfrm>
              <a:off x="2928" y="1152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>
                  <a:latin typeface="Times New Roman" charset="0"/>
                </a:rPr>
                <a:t>v2</a:t>
              </a:r>
              <a:endParaRPr kumimoji="1" lang="en-US" altLang="zh-CN" sz="2400" b="1">
                <a:latin typeface="Times New Roman" charset="0"/>
              </a:endParaRPr>
            </a:p>
          </p:txBody>
        </p:sp>
        <p:sp>
          <p:nvSpPr>
            <p:cNvPr id="64" name="Text Box 74"/>
            <p:cNvSpPr txBox="1">
              <a:spLocks noChangeArrowheads="1"/>
            </p:cNvSpPr>
            <p:nvPr/>
          </p:nvSpPr>
          <p:spPr bwMode="auto">
            <a:xfrm>
              <a:off x="2928" y="1296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 dirty="0">
                  <a:latin typeface="Times New Roman" charset="0"/>
                </a:rPr>
                <a:t>v3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  <p:sp>
          <p:nvSpPr>
            <p:cNvPr id="65" name="Text Box 75"/>
            <p:cNvSpPr txBox="1">
              <a:spLocks noChangeArrowheads="1"/>
            </p:cNvSpPr>
            <p:nvPr/>
          </p:nvSpPr>
          <p:spPr bwMode="auto">
            <a:xfrm>
              <a:off x="2928" y="1440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 dirty="0">
                  <a:latin typeface="Times New Roman" charset="0"/>
                </a:rPr>
                <a:t>v4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  <p:sp>
          <p:nvSpPr>
            <p:cNvPr id="66" name="Text Box 76"/>
            <p:cNvSpPr txBox="1">
              <a:spLocks noChangeArrowheads="1"/>
            </p:cNvSpPr>
            <p:nvPr/>
          </p:nvSpPr>
          <p:spPr bwMode="auto">
            <a:xfrm>
              <a:off x="2928" y="1584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en-US" altLang="zh-CN" sz="1800" b="1" dirty="0">
                  <a:latin typeface="Times New Roman" charset="0"/>
                </a:rPr>
                <a:t>v5</a:t>
              </a:r>
              <a:endParaRPr kumimoji="1" lang="en-US" altLang="zh-CN" sz="2400" b="1" dirty="0">
                <a:latin typeface="Times New Roman" charset="0"/>
              </a:endParaRPr>
            </a:p>
          </p:txBody>
        </p:sp>
      </p:grpSp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1352431" y="1018234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0" name="Text Box 3"/>
          <p:cNvSpPr txBox="1">
            <a:spLocks noChangeArrowheads="1"/>
          </p:cNvSpPr>
          <p:nvPr/>
        </p:nvSpPr>
        <p:spPr bwMode="auto">
          <a:xfrm>
            <a:off x="990973" y="4983451"/>
            <a:ext cx="36022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SimSun" charset="-122"/>
                <a:ea typeface="SimSun" charset="-122"/>
                <a:cs typeface="SimSun" charset="-122"/>
              </a:rPr>
              <a:t>最短路径：</a:t>
            </a:r>
            <a:endParaRPr kumimoji="1" lang="en-US" altLang="zh-CN" sz="2400" b="1" dirty="0">
              <a:latin typeface="SimSun" charset="-122"/>
              <a:ea typeface="SimSun" charset="-122"/>
              <a:cs typeface="SimSun" charset="-122"/>
            </a:endParaRPr>
          </a:p>
          <a:p>
            <a:pPr eaLnBrk="1" hangingPunct="1"/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cost[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][j]</a:t>
            </a:r>
            <a:r>
              <a:rPr kumimoji="1" lang="zh-CN" altLang="en-US" sz="24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</a:t>
            </a:r>
            <a:r>
              <a:rPr kumimoji="1" lang="zh-CN" altLang="en-US" sz="2400" b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</a:t>
            </a:r>
            <a:r>
              <a:rPr kumimoji="1" lang="en-US" altLang="zh-CN" sz="2400" b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到顶点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j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的最短路径长度</a:t>
            </a:r>
            <a:endParaRPr kumimoji="1" lang="en-US" altLang="zh-CN" sz="18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919"/>
            <a:ext cx="12192000" cy="47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5482"/>
          <a:stretch/>
        </p:blipFill>
        <p:spPr>
          <a:xfrm>
            <a:off x="250824" y="1600633"/>
            <a:ext cx="11518900" cy="51414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9643" y="112914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Dijkstra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迪杰斯特拉算法求解思路</a:t>
            </a:r>
            <a:endParaRPr lang="zh-CN" altLang="en-US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5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2B1D31BE-467C-4FCD-B570-79C78B274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239" y="5564832"/>
            <a:ext cx="738508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网</a:t>
            </a:r>
            <a:r>
              <a:rPr lang="zh-CN" altLang="en-US" sz="2800" b="1" dirty="0">
                <a:solidFill>
                  <a:srgbClr val="FF0000"/>
                </a:solidFill>
                <a:ea typeface="楷体_GB2312"/>
                <a:cs typeface="楷体_GB2312"/>
              </a:rPr>
              <a:t>：</a:t>
            </a:r>
            <a:r>
              <a:rPr lang="zh-CN" altLang="en-US" sz="2400" b="1" dirty="0">
                <a:latin typeface="SimSun" charset="-122"/>
                <a:ea typeface="SimSun" charset="-122"/>
                <a:cs typeface="SimSun" charset="-122"/>
              </a:rPr>
              <a:t>若 </a:t>
            </a:r>
            <a:r>
              <a:rPr lang="en-US" altLang="zh-CN" sz="2400" b="1" dirty="0">
                <a:latin typeface="SimSun" charset="-122"/>
                <a:ea typeface="SimSun" charset="-122"/>
                <a:cs typeface="SimSun" charset="-122"/>
              </a:rPr>
              <a:t>G </a:t>
            </a:r>
            <a:r>
              <a:rPr lang="zh-CN" altLang="en-US" sz="2400" b="1" dirty="0">
                <a:latin typeface="SimSun" charset="-122"/>
                <a:ea typeface="SimSun" charset="-122"/>
                <a:cs typeface="SimSun" charset="-122"/>
              </a:rPr>
              <a:t>中的每一条边都有权值，称该图为网。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SimSun" charset="-122"/>
                <a:ea typeface="SimSun" charset="-122"/>
                <a:cs typeface="SimSun" charset="-122"/>
              </a:rPr>
              <a:t>          权值可以是距离，时间，价格等。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="" xmlns:a16="http://schemas.microsoft.com/office/drawing/2014/main" id="{E61219CE-A384-4584-8E66-CD438C622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429" y="876300"/>
            <a:ext cx="830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楷体_GB2312"/>
                <a:ea typeface="楷体_GB2312"/>
                <a:cs typeface="楷体_GB2312"/>
              </a:rPr>
              <a:t>  </a:t>
            </a:r>
            <a:r>
              <a:rPr lang="zh-CN" altLang="en-US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子图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：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设有两个图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400" b="1" dirty="0">
                <a:latin typeface="SimSun" charset="-122"/>
                <a:ea typeface="SimSun" charset="-122"/>
                <a:cs typeface="SimSun" charset="-122"/>
              </a:rPr>
              <a:t>，且满足条件：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            Ｖ（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 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）  Ｖ（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 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2 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）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            Ｅ（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 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）  Ｅ（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 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2 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）  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          则称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是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400" b="1" dirty="0">
                <a:latin typeface="楷体_GB2312"/>
                <a:ea typeface="楷体_GB2312"/>
                <a:cs typeface="楷体_GB2312"/>
              </a:rPr>
              <a:t>的子图</a:t>
            </a:r>
            <a:endParaRPr lang="zh-CN" altLang="en-US" sz="2400" b="1" dirty="0">
              <a:solidFill>
                <a:schemeClr val="tx2"/>
              </a:solidFill>
              <a:ea typeface="楷体_GB2312"/>
              <a:cs typeface="楷体_GB2312"/>
            </a:endParaRPr>
          </a:p>
        </p:txBody>
      </p:sp>
      <p:grpSp>
        <p:nvGrpSpPr>
          <p:cNvPr id="2" name="Group 136">
            <a:extLst>
              <a:ext uri="{FF2B5EF4-FFF2-40B4-BE49-F238E27FC236}">
                <a16:creationId xmlns="" xmlns:a16="http://schemas.microsoft.com/office/drawing/2014/main" id="{53AAB5B0-1EA4-447F-9B64-8D62D694942B}"/>
              </a:ext>
            </a:extLst>
          </p:cNvPr>
          <p:cNvGrpSpPr>
            <a:grpSpLocks/>
          </p:cNvGrpSpPr>
          <p:nvPr/>
        </p:nvGrpSpPr>
        <p:grpSpPr bwMode="auto">
          <a:xfrm>
            <a:off x="1708732" y="3148013"/>
            <a:ext cx="1905000" cy="1676400"/>
            <a:chOff x="1008" y="1632"/>
            <a:chExt cx="1200" cy="1056"/>
          </a:xfrm>
        </p:grpSpPr>
        <p:sp>
          <p:nvSpPr>
            <p:cNvPr id="6187" name="Oval 127">
              <a:extLst>
                <a:ext uri="{FF2B5EF4-FFF2-40B4-BE49-F238E27FC236}">
                  <a16:creationId xmlns="" xmlns:a16="http://schemas.microsoft.com/office/drawing/2014/main" id="{A638EA6B-B9E4-40EC-A608-C8A0CE8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A</a:t>
              </a:r>
            </a:p>
          </p:txBody>
        </p:sp>
        <p:sp>
          <p:nvSpPr>
            <p:cNvPr id="6188" name="Oval 128">
              <a:extLst>
                <a:ext uri="{FF2B5EF4-FFF2-40B4-BE49-F238E27FC236}">
                  <a16:creationId xmlns="" xmlns:a16="http://schemas.microsoft.com/office/drawing/2014/main" id="{DC65AC1F-6E91-4D1D-B7CE-250F91BD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C</a:t>
              </a:r>
            </a:p>
          </p:txBody>
        </p:sp>
        <p:sp>
          <p:nvSpPr>
            <p:cNvPr id="6189" name="Oval 129">
              <a:extLst>
                <a:ext uri="{FF2B5EF4-FFF2-40B4-BE49-F238E27FC236}">
                  <a16:creationId xmlns="" xmlns:a16="http://schemas.microsoft.com/office/drawing/2014/main" id="{2D363B65-F4D4-41EF-B601-037C97B3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6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B</a:t>
              </a:r>
            </a:p>
          </p:txBody>
        </p:sp>
        <p:sp>
          <p:nvSpPr>
            <p:cNvPr id="6190" name="Oval 130">
              <a:extLst>
                <a:ext uri="{FF2B5EF4-FFF2-40B4-BE49-F238E27FC236}">
                  <a16:creationId xmlns="" xmlns:a16="http://schemas.microsoft.com/office/drawing/2014/main" id="{81A2EF2F-7CB7-4EFD-A78B-7C334D5BB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4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D</a:t>
              </a:r>
            </a:p>
          </p:txBody>
        </p:sp>
        <p:sp>
          <p:nvSpPr>
            <p:cNvPr id="6191" name="Line 131">
              <a:extLst>
                <a:ext uri="{FF2B5EF4-FFF2-40B4-BE49-F238E27FC236}">
                  <a16:creationId xmlns="" xmlns:a16="http://schemas.microsoft.com/office/drawing/2014/main" id="{1BB86BBE-EBDC-4D70-B397-6F3119E9C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2" name="Line 132">
              <a:extLst>
                <a:ext uri="{FF2B5EF4-FFF2-40B4-BE49-F238E27FC236}">
                  <a16:creationId xmlns="" xmlns:a16="http://schemas.microsoft.com/office/drawing/2014/main" id="{710D5DC8-183F-48ED-8CB8-C43544133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3" name="Line 133">
              <a:extLst>
                <a:ext uri="{FF2B5EF4-FFF2-40B4-BE49-F238E27FC236}">
                  <a16:creationId xmlns="" xmlns:a16="http://schemas.microsoft.com/office/drawing/2014/main" id="{9C66542A-5377-4EED-94B7-306751DEE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24"/>
              <a:ext cx="72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4" name="Line 134">
              <a:extLst>
                <a:ext uri="{FF2B5EF4-FFF2-40B4-BE49-F238E27FC236}">
                  <a16:creationId xmlns="" xmlns:a16="http://schemas.microsoft.com/office/drawing/2014/main" id="{C546F745-F2FD-4ACC-8386-5250A72AB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59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5" name="Line 135">
              <a:extLst>
                <a:ext uri="{FF2B5EF4-FFF2-40B4-BE49-F238E27FC236}">
                  <a16:creationId xmlns="" xmlns:a16="http://schemas.microsoft.com/office/drawing/2014/main" id="{98E4C567-53A7-4880-83DC-6A452FB66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7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58">
            <a:extLst>
              <a:ext uri="{FF2B5EF4-FFF2-40B4-BE49-F238E27FC236}">
                <a16:creationId xmlns="" xmlns:a16="http://schemas.microsoft.com/office/drawing/2014/main" id="{666D29FB-6F68-44AA-9634-4C1DF201ABD4}"/>
              </a:ext>
            </a:extLst>
          </p:cNvPr>
          <p:cNvGrpSpPr>
            <a:grpSpLocks/>
          </p:cNvGrpSpPr>
          <p:nvPr/>
        </p:nvGrpSpPr>
        <p:grpSpPr bwMode="auto">
          <a:xfrm>
            <a:off x="4851627" y="3148013"/>
            <a:ext cx="1905000" cy="1676400"/>
            <a:chOff x="2544" y="1680"/>
            <a:chExt cx="1200" cy="1056"/>
          </a:xfrm>
        </p:grpSpPr>
        <p:sp>
          <p:nvSpPr>
            <p:cNvPr id="6179" name="Oval 138">
              <a:extLst>
                <a:ext uri="{FF2B5EF4-FFF2-40B4-BE49-F238E27FC236}">
                  <a16:creationId xmlns="" xmlns:a16="http://schemas.microsoft.com/office/drawing/2014/main" id="{2C6B471D-0E90-461B-B2D7-5D1ADC965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680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A</a:t>
              </a:r>
            </a:p>
          </p:txBody>
        </p:sp>
        <p:sp>
          <p:nvSpPr>
            <p:cNvPr id="6180" name="Oval 139">
              <a:extLst>
                <a:ext uri="{FF2B5EF4-FFF2-40B4-BE49-F238E27FC236}">
                  <a16:creationId xmlns="" xmlns:a16="http://schemas.microsoft.com/office/drawing/2014/main" id="{5F8B6DC8-5B04-4C2B-927D-E946E0746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496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C</a:t>
              </a:r>
            </a:p>
          </p:txBody>
        </p:sp>
        <p:sp>
          <p:nvSpPr>
            <p:cNvPr id="6181" name="Oval 140">
              <a:extLst>
                <a:ext uri="{FF2B5EF4-FFF2-40B4-BE49-F238E27FC236}">
                  <a16:creationId xmlns="" xmlns:a16="http://schemas.microsoft.com/office/drawing/2014/main" id="{CFA50E5E-023C-4F18-8BC6-9C045DE6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680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B</a:t>
              </a:r>
            </a:p>
          </p:txBody>
        </p:sp>
        <p:sp>
          <p:nvSpPr>
            <p:cNvPr id="6182" name="Oval 141">
              <a:extLst>
                <a:ext uri="{FF2B5EF4-FFF2-40B4-BE49-F238E27FC236}">
                  <a16:creationId xmlns="" xmlns:a16="http://schemas.microsoft.com/office/drawing/2014/main" id="{A8B31523-5E49-4C88-B36E-83D8C9902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96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D</a:t>
              </a:r>
            </a:p>
          </p:txBody>
        </p:sp>
        <p:sp>
          <p:nvSpPr>
            <p:cNvPr id="6183" name="Line 142">
              <a:extLst>
                <a:ext uri="{FF2B5EF4-FFF2-40B4-BE49-F238E27FC236}">
                  <a16:creationId xmlns="" xmlns:a16="http://schemas.microsoft.com/office/drawing/2014/main" id="{E80ED669-41F7-49AB-B94E-5EBA335FA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Line 143">
              <a:extLst>
                <a:ext uri="{FF2B5EF4-FFF2-40B4-BE49-F238E27FC236}">
                  <a16:creationId xmlns="" xmlns:a16="http://schemas.microsoft.com/office/drawing/2014/main" id="{2DB8AC66-60C5-45FE-B322-DAFD5A2E8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92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5" name="Line 145">
              <a:extLst>
                <a:ext uri="{FF2B5EF4-FFF2-40B4-BE49-F238E27FC236}">
                  <a16:creationId xmlns="" xmlns:a16="http://schemas.microsoft.com/office/drawing/2014/main" id="{926FF87F-1552-435B-9591-599539BEF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6" name="Line 146">
              <a:extLst>
                <a:ext uri="{FF2B5EF4-FFF2-40B4-BE49-F238E27FC236}">
                  <a16:creationId xmlns="" xmlns:a16="http://schemas.microsoft.com/office/drawing/2014/main" id="{028AD8DC-56A2-466D-90F2-35E6F87486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92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75">
            <a:extLst>
              <a:ext uri="{FF2B5EF4-FFF2-40B4-BE49-F238E27FC236}">
                <a16:creationId xmlns="" xmlns:a16="http://schemas.microsoft.com/office/drawing/2014/main" id="{F29E1036-31C0-4851-AEB7-11EBA4D2D7C6}"/>
              </a:ext>
            </a:extLst>
          </p:cNvPr>
          <p:cNvGrpSpPr>
            <a:grpSpLocks/>
          </p:cNvGrpSpPr>
          <p:nvPr/>
        </p:nvGrpSpPr>
        <p:grpSpPr bwMode="auto">
          <a:xfrm>
            <a:off x="9369695" y="4519613"/>
            <a:ext cx="2133600" cy="1905000"/>
            <a:chOff x="3888" y="2784"/>
            <a:chExt cx="1344" cy="1200"/>
          </a:xfrm>
        </p:grpSpPr>
        <p:grpSp>
          <p:nvGrpSpPr>
            <p:cNvPr id="6158" name="Group 160">
              <a:extLst>
                <a:ext uri="{FF2B5EF4-FFF2-40B4-BE49-F238E27FC236}">
                  <a16:creationId xmlns="" xmlns:a16="http://schemas.microsoft.com/office/drawing/2014/main" id="{E5687695-C5DE-4A3F-9C79-B11634109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928"/>
              <a:ext cx="1200" cy="1056"/>
              <a:chOff x="1008" y="1632"/>
              <a:chExt cx="1200" cy="1056"/>
            </a:xfrm>
          </p:grpSpPr>
          <p:sp>
            <p:nvSpPr>
              <p:cNvPr id="6164" name="Oval 161">
                <a:extLst>
                  <a:ext uri="{FF2B5EF4-FFF2-40B4-BE49-F238E27FC236}">
                    <a16:creationId xmlns="" xmlns:a16="http://schemas.microsoft.com/office/drawing/2014/main" id="{D64A2C1B-D0F3-4B6D-BA77-634336658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632"/>
                <a:ext cx="288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/>
                  <a:t>A</a:t>
                </a:r>
              </a:p>
            </p:txBody>
          </p:sp>
          <p:sp>
            <p:nvSpPr>
              <p:cNvPr id="6165" name="Oval 162">
                <a:extLst>
                  <a:ext uri="{FF2B5EF4-FFF2-40B4-BE49-F238E27FC236}">
                    <a16:creationId xmlns="" xmlns:a16="http://schemas.microsoft.com/office/drawing/2014/main" id="{A5175B76-69C9-4B44-AFA6-E9C3C1AED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448"/>
                <a:ext cx="288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/>
                  <a:t>C</a:t>
                </a:r>
              </a:p>
            </p:txBody>
          </p:sp>
          <p:sp>
            <p:nvSpPr>
              <p:cNvPr id="6166" name="Oval 163">
                <a:extLst>
                  <a:ext uri="{FF2B5EF4-FFF2-40B4-BE49-F238E27FC236}">
                    <a16:creationId xmlns="" xmlns:a16="http://schemas.microsoft.com/office/drawing/2014/main" id="{A115D0C1-3608-4A38-ABD6-17EBBBEED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632"/>
                <a:ext cx="288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/>
                  <a:t>B</a:t>
                </a:r>
              </a:p>
            </p:txBody>
          </p:sp>
          <p:sp>
            <p:nvSpPr>
              <p:cNvPr id="6167" name="Oval 164">
                <a:extLst>
                  <a:ext uri="{FF2B5EF4-FFF2-40B4-BE49-F238E27FC236}">
                    <a16:creationId xmlns="" xmlns:a16="http://schemas.microsoft.com/office/drawing/2014/main" id="{1D87C787-66DE-4C6E-953B-D057BE232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448"/>
                <a:ext cx="288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/>
                  <a:t>D</a:t>
                </a:r>
              </a:p>
            </p:txBody>
          </p:sp>
          <p:sp>
            <p:nvSpPr>
              <p:cNvPr id="6168" name="Line 165">
                <a:extLst>
                  <a:ext uri="{FF2B5EF4-FFF2-40B4-BE49-F238E27FC236}">
                    <a16:creationId xmlns="" xmlns:a16="http://schemas.microsoft.com/office/drawing/2014/main" id="{F5623F19-4187-4749-9B19-34D382378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Line 166">
                <a:extLst>
                  <a:ext uri="{FF2B5EF4-FFF2-40B4-BE49-F238E27FC236}">
                    <a16:creationId xmlns="" xmlns:a16="http://schemas.microsoft.com/office/drawing/2014/main" id="{5392AD78-A488-48AF-BA37-1340AFA04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87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Line 167">
                <a:extLst>
                  <a:ext uri="{FF2B5EF4-FFF2-40B4-BE49-F238E27FC236}">
                    <a16:creationId xmlns="" xmlns:a16="http://schemas.microsoft.com/office/drawing/2014/main" id="{E6BBC371-2371-4C7C-9B64-ECFFD420A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1824"/>
                <a:ext cx="72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1" name="Line 168">
                <a:extLst>
                  <a:ext uri="{FF2B5EF4-FFF2-40B4-BE49-F238E27FC236}">
                    <a16:creationId xmlns="" xmlns:a16="http://schemas.microsoft.com/office/drawing/2014/main" id="{2043C7F5-2E50-43AE-834F-C8660A1BA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59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Line 169">
                <a:extLst>
                  <a:ext uri="{FF2B5EF4-FFF2-40B4-BE49-F238E27FC236}">
                    <a16:creationId xmlns="" xmlns:a16="http://schemas.microsoft.com/office/drawing/2014/main" id="{E51C2755-8B1C-465D-BB0C-405C6029B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87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9" name="Rectangle 170">
              <a:extLst>
                <a:ext uri="{FF2B5EF4-FFF2-40B4-BE49-F238E27FC236}">
                  <a16:creationId xmlns="" xmlns:a16="http://schemas.microsoft.com/office/drawing/2014/main" id="{B2E16ADC-4A07-40F0-BFB1-31F6792BB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784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3</a:t>
              </a:r>
            </a:p>
          </p:txBody>
        </p:sp>
        <p:sp>
          <p:nvSpPr>
            <p:cNvPr id="6160" name="Rectangle 171">
              <a:extLst>
                <a:ext uri="{FF2B5EF4-FFF2-40B4-BE49-F238E27FC236}">
                  <a16:creationId xmlns="" xmlns:a16="http://schemas.microsoft.com/office/drawing/2014/main" id="{C3284195-3396-475B-8E9F-B7CE204F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3264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5</a:t>
              </a:r>
            </a:p>
          </p:txBody>
        </p:sp>
        <p:sp>
          <p:nvSpPr>
            <p:cNvPr id="6161" name="Rectangle 172">
              <a:extLst>
                <a:ext uri="{FF2B5EF4-FFF2-40B4-BE49-F238E27FC236}">
                  <a16:creationId xmlns="" xmlns:a16="http://schemas.microsoft.com/office/drawing/2014/main" id="{D691A5F6-7F34-44BE-B03A-418C1CFA3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312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7</a:t>
              </a:r>
            </a:p>
          </p:txBody>
        </p:sp>
        <p:sp>
          <p:nvSpPr>
            <p:cNvPr id="6162" name="Rectangle 173">
              <a:extLst>
                <a:ext uri="{FF2B5EF4-FFF2-40B4-BE49-F238E27FC236}">
                  <a16:creationId xmlns="" xmlns:a16="http://schemas.microsoft.com/office/drawing/2014/main" id="{B48AE8D8-7BA6-4EEF-BF12-AB90BD152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696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2</a:t>
              </a:r>
            </a:p>
          </p:txBody>
        </p:sp>
        <p:sp>
          <p:nvSpPr>
            <p:cNvPr id="6163" name="Rectangle 174">
              <a:extLst>
                <a:ext uri="{FF2B5EF4-FFF2-40B4-BE49-F238E27FC236}">
                  <a16:creationId xmlns="" xmlns:a16="http://schemas.microsoft.com/office/drawing/2014/main" id="{7CE6985B-4843-4C1E-AFD7-77624E1CA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4</a:t>
              </a:r>
            </a:p>
          </p:txBody>
        </p:sp>
      </p:grpSp>
      <p:sp>
        <p:nvSpPr>
          <p:cNvPr id="6154" name="Rectangle 177">
            <a:extLst>
              <a:ext uri="{FF2B5EF4-FFF2-40B4-BE49-F238E27FC236}">
                <a16:creationId xmlns="" xmlns:a16="http://schemas.microsoft.com/office/drawing/2014/main" id="{329D72E3-479D-40FF-A13F-468D139D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6155" name="Object 176">
            <a:extLst>
              <a:ext uri="{FF2B5EF4-FFF2-40B4-BE49-F238E27FC236}">
                <a16:creationId xmlns="" xmlns:a16="http://schemas.microsoft.com/office/drawing/2014/main" id="{156A8B5E-7A9F-46D2-AB84-C9A4286641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324228"/>
              </p:ext>
            </p:extLst>
          </p:nvPr>
        </p:nvGraphicFramePr>
        <p:xfrm>
          <a:off x="3558766" y="1693067"/>
          <a:ext cx="335337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0" name="公式" r:id="rId3" imgW="177492" imgH="164814" progId="Equation.3">
                  <p:embed/>
                </p:oleObj>
              </mc:Choice>
              <mc:Fallback>
                <p:oleObj name="公式" r:id="rId3" imgW="177492" imgH="164814" progId="Equation.3">
                  <p:embed/>
                  <p:pic>
                    <p:nvPicPr>
                      <p:cNvPr id="6155" name="Object 176">
                        <a:extLst>
                          <a:ext uri="{FF2B5EF4-FFF2-40B4-BE49-F238E27FC236}">
                            <a16:creationId xmlns="" xmlns:a16="http://schemas.microsoft.com/office/drawing/2014/main" id="{156A8B5E-7A9F-46D2-AB84-C9A4286641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766" y="1693067"/>
                        <a:ext cx="335337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179">
            <a:extLst>
              <a:ext uri="{FF2B5EF4-FFF2-40B4-BE49-F238E27FC236}">
                <a16:creationId xmlns="" xmlns:a16="http://schemas.microsoft.com/office/drawing/2014/main" id="{F4772EF4-DCBA-42CD-8066-17ADF15AF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6157" name="Object 178">
            <a:extLst>
              <a:ext uri="{FF2B5EF4-FFF2-40B4-BE49-F238E27FC236}">
                <a16:creationId xmlns="" xmlns:a16="http://schemas.microsoft.com/office/drawing/2014/main" id="{ACED5B0E-3AB1-4B31-B07B-9468C998D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509702"/>
              </p:ext>
            </p:extLst>
          </p:nvPr>
        </p:nvGraphicFramePr>
        <p:xfrm>
          <a:off x="3587963" y="2247900"/>
          <a:ext cx="314043" cy="280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1" name="公式" r:id="rId5" imgW="177492" imgH="164814" progId="Equation.3">
                  <p:embed/>
                </p:oleObj>
              </mc:Choice>
              <mc:Fallback>
                <p:oleObj name="公式" r:id="rId5" imgW="177492" imgH="164814" progId="Equation.3">
                  <p:embed/>
                  <p:pic>
                    <p:nvPicPr>
                      <p:cNvPr id="6157" name="Object 178">
                        <a:extLst>
                          <a:ext uri="{FF2B5EF4-FFF2-40B4-BE49-F238E27FC236}">
                            <a16:creationId xmlns="" xmlns:a16="http://schemas.microsoft.com/office/drawing/2014/main" id="{ACED5B0E-3AB1-4B31-B07B-9468C998D6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963" y="2247900"/>
                        <a:ext cx="314043" cy="280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1031">
            <a:extLst>
              <a:ext uri="{FF2B5EF4-FFF2-40B4-BE49-F238E27FC236}">
                <a16:creationId xmlns="" xmlns:a16="http://schemas.microsoft.com/office/drawing/2014/main" id="{F9BA840E-06D9-4CCA-9CB7-7F3ADD553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5600" y="228600"/>
            <a:ext cx="10390717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7</a:t>
            </a:r>
            <a:r>
              <a:rPr lang="zh-CN" altLang="en-US"/>
              <a:t>.1 图的定义及基本术语</a:t>
            </a:r>
          </a:p>
        </p:txBody>
      </p:sp>
      <p:sp>
        <p:nvSpPr>
          <p:cNvPr id="6" name="矩形 5"/>
          <p:cNvSpPr/>
          <p:nvPr/>
        </p:nvSpPr>
        <p:spPr>
          <a:xfrm>
            <a:off x="2206190" y="4856462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2400"/>
          </a:p>
        </p:txBody>
      </p:sp>
      <p:sp>
        <p:nvSpPr>
          <p:cNvPr id="54" name="矩形 53"/>
          <p:cNvSpPr/>
          <p:nvPr/>
        </p:nvSpPr>
        <p:spPr>
          <a:xfrm>
            <a:off x="5312400" y="4798367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9830468" y="6346180"/>
            <a:ext cx="91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charset="0"/>
                <a:ea typeface="Times New Roman" charset="0"/>
                <a:cs typeface="Times New Roman" charset="0"/>
              </a:rPr>
              <a:t>图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sz="2400" b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  <p:bldP spid="6" grpId="0"/>
      <p:bldP spid="54" grpId="0"/>
      <p:bldP spid="4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sp>
        <p:nvSpPr>
          <p:cNvPr id="4" name="矩形 3"/>
          <p:cNvSpPr/>
          <p:nvPr/>
        </p:nvSpPr>
        <p:spPr>
          <a:xfrm>
            <a:off x="599643" y="112914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Dijkstra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迪杰斯特拉算法过程</a:t>
            </a:r>
            <a:endParaRPr lang="zh-CN" altLang="en-US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3" y="1590810"/>
            <a:ext cx="11150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sp>
        <p:nvSpPr>
          <p:cNvPr id="4" name="矩形 3"/>
          <p:cNvSpPr/>
          <p:nvPr/>
        </p:nvSpPr>
        <p:spPr>
          <a:xfrm>
            <a:off x="599643" y="112914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Dijkstra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迪杰斯特拉</a:t>
            </a:r>
            <a:r>
              <a:rPr lang="zh-CN" altLang="en-US" sz="24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算法过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程</a:t>
            </a:r>
            <a:endParaRPr lang="zh-CN" altLang="en-US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3" y="1628910"/>
            <a:ext cx="10680700" cy="14478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2206790" y="3914774"/>
            <a:ext cx="2200275" cy="1735609"/>
          </a:xfrm>
          <a:prstGeom prst="ellipse">
            <a:avLst/>
          </a:prstGeom>
          <a:noFill/>
          <a:ln w="28575" cap="flat" cmpd="sng" algn="ctr">
            <a:solidFill>
              <a:srgbClr val="F412F3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212897" y="3914775"/>
            <a:ext cx="2205037" cy="1735608"/>
          </a:xfrm>
          <a:prstGeom prst="ellipse">
            <a:avLst/>
          </a:prstGeom>
          <a:noFill/>
          <a:ln w="28575" cap="flat" cmpd="sng" algn="ctr">
            <a:solidFill>
              <a:srgbClr val="F412F3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2523" y="320335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SimSun" charset="-122"/>
                <a:ea typeface="SimSun" charset="-122"/>
                <a:cs typeface="SimSun" charset="-122"/>
              </a:rPr>
              <a:t>S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10121" y="3203355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0070C0"/>
                </a:solidFill>
                <a:latin typeface="SimSun" charset="-122"/>
                <a:ea typeface="SimSun" charset="-122"/>
                <a:cs typeface="SimSun" charset="-122"/>
              </a:rPr>
              <a:t>U=V-S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2995838" y="4397595"/>
            <a:ext cx="622177" cy="457200"/>
            <a:chOff x="2692523" y="4457700"/>
            <a:chExt cx="622177" cy="457200"/>
          </a:xfrm>
        </p:grpSpPr>
        <p:sp>
          <p:nvSpPr>
            <p:cNvPr id="10" name="椭圆 9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87448" y="44577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>
            <a:off x="7315415" y="4057650"/>
            <a:ext cx="622177" cy="457200"/>
          </a:xfrm>
          <a:prstGeom prst="ellipse">
            <a:avLst/>
          </a:prstGeom>
          <a:solidFill>
            <a:srgbClr val="D6FFB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329701" y="4707731"/>
            <a:ext cx="622177" cy="457200"/>
          </a:xfrm>
          <a:prstGeom prst="ellipse">
            <a:avLst/>
          </a:prstGeom>
          <a:solidFill>
            <a:srgbClr val="D6FFB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47983" y="4457700"/>
            <a:ext cx="622177" cy="457200"/>
            <a:chOff x="6547983" y="4457700"/>
            <a:chExt cx="622177" cy="457200"/>
          </a:xfrm>
        </p:grpSpPr>
        <p:sp>
          <p:nvSpPr>
            <p:cNvPr id="12" name="椭圆 11"/>
            <p:cNvSpPr/>
            <p:nvPr/>
          </p:nvSpPr>
          <p:spPr bwMode="auto">
            <a:xfrm>
              <a:off x="654798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96206" y="45455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17" name="直线箭头连接符 16"/>
          <p:cNvCxnSpPr>
            <a:stCxn id="10" idx="7"/>
            <a:endCxn id="13" idx="1"/>
          </p:cNvCxnSpPr>
          <p:nvPr/>
        </p:nvCxnSpPr>
        <p:spPr bwMode="auto">
          <a:xfrm flipV="1">
            <a:off x="3526899" y="4124605"/>
            <a:ext cx="3879632" cy="3399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直线箭头连接符 20"/>
          <p:cNvCxnSpPr>
            <a:stCxn id="10" idx="6"/>
            <a:endCxn id="12" idx="2"/>
          </p:cNvCxnSpPr>
          <p:nvPr/>
        </p:nvCxnSpPr>
        <p:spPr bwMode="auto">
          <a:xfrm>
            <a:off x="3618015" y="4626195"/>
            <a:ext cx="2929968" cy="601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5644C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直线箭头连接符 22"/>
          <p:cNvCxnSpPr>
            <a:stCxn id="10" idx="5"/>
            <a:endCxn id="14" idx="3"/>
          </p:cNvCxnSpPr>
          <p:nvPr/>
        </p:nvCxnSpPr>
        <p:spPr bwMode="auto">
          <a:xfrm>
            <a:off x="3526899" y="4787840"/>
            <a:ext cx="3893918" cy="3101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4" name="矩形 23"/>
          <p:cNvSpPr/>
          <p:nvPr/>
        </p:nvSpPr>
        <p:spPr>
          <a:xfrm>
            <a:off x="4170409" y="5097976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lang="zh-CN" altLang="en-US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与</a:t>
            </a:r>
            <a:r>
              <a:rPr lang="en-US" altLang="zh-CN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U</a:t>
            </a:r>
            <a:r>
              <a:rPr lang="zh-CN" altLang="en-US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中顶点</a:t>
            </a:r>
            <a:r>
              <a:rPr lang="en-US" altLang="zh-CN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u</a:t>
            </a:r>
            <a:r>
              <a:rPr lang="zh-CN" altLang="en-US" b="1" kern="0" dirty="0" smtClean="0">
                <a:solidFill>
                  <a:schemeClr val="accent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的最小边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6" name="直线连接符 25"/>
          <p:cNvCxnSpPr/>
          <p:nvPr/>
        </p:nvCxnSpPr>
        <p:spPr bwMode="auto">
          <a:xfrm flipV="1">
            <a:off x="5359196" y="4686300"/>
            <a:ext cx="0" cy="5963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" name="直线箭头连接符 28"/>
          <p:cNvCxnSpPr>
            <a:stCxn id="10" idx="4"/>
          </p:cNvCxnSpPr>
          <p:nvPr/>
        </p:nvCxnSpPr>
        <p:spPr bwMode="auto">
          <a:xfrm>
            <a:off x="3306927" y="4854795"/>
            <a:ext cx="50636" cy="3101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619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0.01713 L -0.27734 0.086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sp>
        <p:nvSpPr>
          <p:cNvPr id="4" name="矩形 3"/>
          <p:cNvSpPr/>
          <p:nvPr/>
        </p:nvSpPr>
        <p:spPr>
          <a:xfrm>
            <a:off x="599643" y="112914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Dijkstra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迪杰斯特拉</a:t>
            </a:r>
            <a:r>
              <a:rPr lang="zh-CN" altLang="en-US" sz="24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算法过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程</a:t>
            </a:r>
            <a:endParaRPr lang="zh-CN" altLang="en-US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3" y="1616371"/>
            <a:ext cx="11087100" cy="1905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63" y="3546932"/>
            <a:ext cx="6769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0"/>
            <a:ext cx="10401300" cy="5386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5635625"/>
            <a:ext cx="4533900" cy="558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34187" y="5609650"/>
            <a:ext cx="3054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Min(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c</a:t>
            </a:r>
            <a:r>
              <a:rPr lang="en-US" altLang="zh-CN" sz="3200" b="1" kern="0" baseline="-2500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vu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+w</a:t>
            </a:r>
            <a:r>
              <a:rPr lang="en-US" altLang="zh-CN" sz="3200" b="1" kern="0" baseline="-2500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uj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,c</a:t>
            </a:r>
            <a:r>
              <a:rPr lang="en-US" altLang="zh-CN" sz="3200" b="1" kern="0" baseline="-2500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vj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3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1514763" y="367145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sp>
        <p:nvSpPr>
          <p:cNvPr id="4" name="矩形 3"/>
          <p:cNvSpPr/>
          <p:nvPr/>
        </p:nvSpPr>
        <p:spPr>
          <a:xfrm>
            <a:off x="599643" y="112914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Dijkstra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迪杰斯特拉</a:t>
            </a:r>
            <a:r>
              <a:rPr lang="zh-CN" altLang="en-US" sz="2400" b="1" kern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算法过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程</a:t>
            </a:r>
            <a:endParaRPr lang="zh-CN" altLang="en-US" sz="24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" y="1757363"/>
            <a:ext cx="10299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622111" y="1299121"/>
            <a:ext cx="3886200" cy="2209800"/>
            <a:chOff x="2352" y="576"/>
            <a:chExt cx="2448" cy="139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024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0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44" y="576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5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976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 dirty="0">
                  <a:latin typeface="Times New Roman" charset="0"/>
                </a:rPr>
                <a:t>v</a:t>
              </a:r>
              <a:r>
                <a:rPr kumimoji="1" lang="en-US" altLang="zh-CN" sz="2400" b="1" baseline="-25000" dirty="0">
                  <a:latin typeface="Times New Roman" charset="0"/>
                </a:rPr>
                <a:t>2</a:t>
              </a:r>
              <a:endParaRPr kumimoji="1" lang="en-US" altLang="zh-CN" sz="2400" b="1" i="1" dirty="0">
                <a:latin typeface="Times New Roman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4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51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3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264" y="720"/>
              <a:ext cx="48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4" y="1104"/>
              <a:ext cx="12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20" y="76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92" y="172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50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92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 dirty="0">
                  <a:latin typeface="Times New Roman" charset="0"/>
                </a:rPr>
                <a:t>30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35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1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688" y="168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128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40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65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3936" y="816"/>
              <a:ext cx="624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</p:grpSp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438326" y="1144371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1" name="Rectangle 2"/>
          <p:cNvSpPr txBox="1">
            <a:spLocks noRot="1" noChangeArrowheads="1"/>
          </p:cNvSpPr>
          <p:nvPr/>
        </p:nvSpPr>
        <p:spPr>
          <a:xfrm>
            <a:off x="1307911" y="367726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81461"/>
              </p:ext>
            </p:extLst>
          </p:nvPr>
        </p:nvGraphicFramePr>
        <p:xfrm>
          <a:off x="1494402" y="3793985"/>
          <a:ext cx="8790618" cy="278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654"/>
                <a:gridCol w="1914526"/>
                <a:gridCol w="3390784"/>
                <a:gridCol w="2197654"/>
              </a:tblGrid>
              <a:tr h="49902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源点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汇点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SimSun" charset="-122"/>
                          <a:ea typeface="SimSun" charset="-122"/>
                          <a:cs typeface="SimSun" charset="-122"/>
                        </a:rPr>
                        <a:t>最短路径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SimSun" charset="-122"/>
                        <a:ea typeface="SimSun" charset="-122"/>
                        <a:cs typeface="SimSun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SimSun" charset="-122"/>
                          <a:ea typeface="SimSun" charset="-122"/>
                          <a:cs typeface="SimSun" charset="-122"/>
                        </a:rPr>
                        <a:t>路径长度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SimSun" charset="-122"/>
                        <a:ea typeface="SimSun" charset="-122"/>
                        <a:cs typeface="SimSun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endParaRPr lang="en-US" altLang="zh-CN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v0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v1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无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(v0,v2</a:t>
                      </a:r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）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v3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v4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(v0,v4)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 smtClean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  <a:endParaRPr lang="zh-CN" alt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v5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(v0,v5)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" name="组 2"/>
          <p:cNvGrpSpPr/>
          <p:nvPr/>
        </p:nvGrpSpPr>
        <p:grpSpPr>
          <a:xfrm>
            <a:off x="6184711" y="1309750"/>
            <a:ext cx="2200275" cy="2303603"/>
            <a:chOff x="2206790" y="3346780"/>
            <a:chExt cx="2200275" cy="2303603"/>
          </a:xfrm>
        </p:grpSpPr>
        <p:sp>
          <p:nvSpPr>
            <p:cNvPr id="82" name="椭圆 81"/>
            <p:cNvSpPr/>
            <p:nvPr/>
          </p:nvSpPr>
          <p:spPr bwMode="auto">
            <a:xfrm>
              <a:off x="2206790" y="3914774"/>
              <a:ext cx="2200275" cy="1735609"/>
            </a:xfrm>
            <a:prstGeom prst="ellipse">
              <a:avLst/>
            </a:prstGeom>
            <a:noFill/>
            <a:ln w="28575" cap="flat" cmpd="sng" algn="ctr">
              <a:solidFill>
                <a:srgbClr val="F412F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044990" y="3346780"/>
              <a:ext cx="3898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 smtClean="0">
                  <a:solidFill>
                    <a:srgbClr val="0070C0"/>
                  </a:solidFill>
                  <a:latin typeface="SimSun" charset="-122"/>
                  <a:ea typeface="SimSun" charset="-122"/>
                  <a:cs typeface="SimSun" charset="-122"/>
                </a:rPr>
                <a:t>S</a:t>
              </a:r>
              <a:endParaRPr lang="zh-CN" altLang="en-US" sz="3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9493591" y="1303946"/>
            <a:ext cx="2205037" cy="2261717"/>
            <a:chOff x="6212897" y="3388666"/>
            <a:chExt cx="2205037" cy="2261717"/>
          </a:xfrm>
        </p:grpSpPr>
        <p:sp>
          <p:nvSpPr>
            <p:cNvPr id="84" name="椭圆 83"/>
            <p:cNvSpPr/>
            <p:nvPr/>
          </p:nvSpPr>
          <p:spPr bwMode="auto">
            <a:xfrm>
              <a:off x="6212897" y="3914775"/>
              <a:ext cx="2205037" cy="1735608"/>
            </a:xfrm>
            <a:prstGeom prst="ellipse">
              <a:avLst/>
            </a:prstGeom>
            <a:noFill/>
            <a:ln w="28575" cap="flat" cmpd="sng" algn="ctr">
              <a:solidFill>
                <a:srgbClr val="F412F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28445" y="3388666"/>
              <a:ext cx="12105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 smtClean="0">
                  <a:solidFill>
                    <a:srgbClr val="0070C0"/>
                  </a:solidFill>
                  <a:latin typeface="SimSun" charset="-122"/>
                  <a:ea typeface="SimSun" charset="-122"/>
                  <a:cs typeface="SimSun" charset="-122"/>
                </a:rPr>
                <a:t>U=V-S</a:t>
              </a:r>
              <a:endParaRPr lang="zh-CN" altLang="en-US" sz="3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6790584" y="2061041"/>
            <a:ext cx="622177" cy="457200"/>
            <a:chOff x="2692523" y="4457700"/>
            <a:chExt cx="622177" cy="457200"/>
          </a:xfrm>
        </p:grpSpPr>
        <p:sp>
          <p:nvSpPr>
            <p:cNvPr id="87" name="椭圆 86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v0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9" name="组 88"/>
          <p:cNvGrpSpPr/>
          <p:nvPr/>
        </p:nvGrpSpPr>
        <p:grpSpPr>
          <a:xfrm>
            <a:off x="9973932" y="2023021"/>
            <a:ext cx="622177" cy="457200"/>
            <a:chOff x="2692523" y="4457700"/>
            <a:chExt cx="622177" cy="457200"/>
          </a:xfrm>
        </p:grpSpPr>
        <p:sp>
          <p:nvSpPr>
            <p:cNvPr id="90" name="椭圆 89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v1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92" name="组 91"/>
          <p:cNvGrpSpPr/>
          <p:nvPr/>
        </p:nvGrpSpPr>
        <p:grpSpPr>
          <a:xfrm>
            <a:off x="10708126" y="2041392"/>
            <a:ext cx="622177" cy="457200"/>
            <a:chOff x="2692523" y="4457700"/>
            <a:chExt cx="622177" cy="457200"/>
          </a:xfrm>
        </p:grpSpPr>
        <p:sp>
          <p:nvSpPr>
            <p:cNvPr id="93" name="椭圆 92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v2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95" name="组 94"/>
          <p:cNvGrpSpPr/>
          <p:nvPr/>
        </p:nvGrpSpPr>
        <p:grpSpPr>
          <a:xfrm>
            <a:off x="9698050" y="2552138"/>
            <a:ext cx="622177" cy="457200"/>
            <a:chOff x="2692523" y="4457700"/>
            <a:chExt cx="622177" cy="457200"/>
          </a:xfrm>
        </p:grpSpPr>
        <p:sp>
          <p:nvSpPr>
            <p:cNvPr id="96" name="椭圆 95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v3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10614433" y="2581584"/>
            <a:ext cx="622177" cy="457200"/>
            <a:chOff x="2692523" y="4457700"/>
            <a:chExt cx="622177" cy="457200"/>
          </a:xfrm>
        </p:grpSpPr>
        <p:sp>
          <p:nvSpPr>
            <p:cNvPr id="99" name="椭圆 98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v4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>
            <a:off x="10187496" y="2993895"/>
            <a:ext cx="622177" cy="457200"/>
            <a:chOff x="2692523" y="4457700"/>
            <a:chExt cx="622177" cy="4572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2692523" y="4457700"/>
              <a:ext cx="622177" cy="457200"/>
            </a:xfrm>
            <a:prstGeom prst="ellipse">
              <a:avLst/>
            </a:prstGeom>
            <a:solidFill>
              <a:srgbClr val="D6FFB9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887448" y="44577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v5</a:t>
              </a:r>
              <a:endParaRPr kumimoji="1" lang="zh-CN" altLang="en-US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4730054" y="5243647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v0,v2,v3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）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179732" y="5228386"/>
            <a:ext cx="49278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ysClr val="windowText" lastClr="000000"/>
                </a:solidFill>
              </a:rPr>
              <a:t>60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730054" y="5243647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v0,v4,v3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）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8110884" y="5239728"/>
            <a:ext cx="46168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ysClr val="windowText" lastClr="000000"/>
                </a:solidFill>
              </a:rPr>
              <a:t>50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730054" y="6178895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v0,v4,v5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）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8134486" y="6172681"/>
            <a:ext cx="46168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ysClr val="windowText" lastClr="000000"/>
                </a:solidFill>
              </a:rPr>
              <a:t>90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4730054" y="6178895"/>
            <a:ext cx="15760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v0,v4,v3,v5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）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097731" y="6159933"/>
            <a:ext cx="46468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ysClr val="windowText" lastClr="000000"/>
                </a:solidFill>
              </a:rPr>
              <a:t>60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8158163" y="4328986"/>
            <a:ext cx="728662" cy="22036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8158163" y="4685259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8158163" y="5243647"/>
            <a:ext cx="728662" cy="13138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8158163" y="4272628"/>
            <a:ext cx="728662" cy="432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8151157" y="5621394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8181840" y="4278348"/>
            <a:ext cx="528637" cy="4902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8167828" y="5160958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8136798" y="6126233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8165169" y="5183589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8155573" y="6123955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139110" y="4237663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155573" y="6123955"/>
            <a:ext cx="528637" cy="558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4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71 -0.00347 L -0.26862 0.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95 0.00185 L -0.35937 0.00185 " pathEditMode="relative" ptsTypes="AA">
                                      <p:cBhvr>
                                        <p:cTn id="5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347 L -0.22682 0.0060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96 0.00185 L -0.26003 0.01805 " pathEditMode="relative" ptsTypes="AA">
                                      <p:cBhvr>
                                        <p:cTn id="12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0.01667 L -0.18594 0.0833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"/>
          <p:cNvSpPr txBox="1">
            <a:spLocks noRot="1" noChangeArrowheads="1"/>
          </p:cNvSpPr>
          <p:nvPr/>
        </p:nvSpPr>
        <p:spPr bwMode="auto">
          <a:xfrm>
            <a:off x="1034613" y="1009441"/>
            <a:ext cx="10163320" cy="584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charset="2"/>
              <a:buChar char="n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120000"/>
              </a:lnSpc>
            </a:pP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算法设计（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解决</a:t>
            </a:r>
            <a:r>
              <a:rPr lang="en-US" altLang="zh-CN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3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个</a:t>
            </a:r>
            <a:r>
              <a:rPr lang="zh-CN" altLang="en-US" kern="0" dirty="0" smtClean="0">
                <a:solidFill>
                  <a:schemeClr val="tx2"/>
                </a:solidFill>
                <a:latin typeface="Times New Roman" charset="0"/>
                <a:ea typeface="宋体" charset="-122"/>
              </a:rPr>
              <a:t>问题）：</a:t>
            </a:r>
            <a:endParaRPr lang="zh-CN" altLang="en-US" kern="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 smtClean="0">
                <a:latin typeface="Times New Roman" charset="0"/>
                <a:ea typeface="宋体" charset="-122"/>
              </a:rPr>
              <a:t>   </a:t>
            </a:r>
            <a:r>
              <a:rPr lang="en-US" altLang="zh-CN" kern="0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1.</a:t>
            </a:r>
            <a:r>
              <a:rPr lang="zh-CN" altLang="en-US" kern="0" dirty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采用什么存储结构？</a:t>
            </a:r>
            <a:endParaRPr lang="en-US" altLang="zh-CN" kern="0" dirty="0">
              <a:solidFill>
                <a:schemeClr val="tx2">
                  <a:lumMod val="75000"/>
                </a:schemeClr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邻接矩阵</a:t>
            </a: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kern="0" dirty="0">
                <a:latin typeface="Times New Roman" charset="0"/>
                <a:ea typeface="宋体" charset="-122"/>
              </a:rPr>
              <a:t> </a:t>
            </a:r>
            <a:r>
              <a:rPr lang="zh-CN" altLang="en-US" kern="0" dirty="0" smtClean="0">
                <a:latin typeface="Times New Roman" charset="0"/>
                <a:ea typeface="宋体" charset="-122"/>
              </a:rPr>
              <a:t>  </a:t>
            </a:r>
            <a:r>
              <a:rPr lang="en-US" altLang="zh-CN" kern="0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2.</a:t>
            </a:r>
            <a:r>
              <a:rPr lang="zh-CN" altLang="en-US" kern="0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如何存储最短路径长度</a:t>
            </a:r>
            <a:endParaRPr lang="en-US" altLang="zh-CN" kern="0" dirty="0" smtClean="0">
              <a:solidFill>
                <a:schemeClr val="tx2">
                  <a:lumMod val="75000"/>
                </a:schemeClr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用一维数组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D[],</a:t>
            </a:r>
            <a:r>
              <a:rPr lang="en-US" altLang="zh-CN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D[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]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表示源点到顶点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的最短路径长度，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 如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D[2]=20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表示源点到顶点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的最短路径长度为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20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kern="0" dirty="0">
                <a:latin typeface="Times New Roman" charset="0"/>
                <a:ea typeface="宋体" charset="-122"/>
              </a:rPr>
              <a:t> </a:t>
            </a:r>
            <a:r>
              <a:rPr lang="en-US" altLang="zh-CN" kern="0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3.</a:t>
            </a:r>
            <a:r>
              <a:rPr lang="zh-CN" altLang="en-US" kern="0" dirty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如何存储最短</a:t>
            </a:r>
            <a:r>
              <a:rPr lang="zh-CN" altLang="en-US" kern="0" dirty="0" smtClean="0">
                <a:solidFill>
                  <a:schemeClr val="tx2">
                    <a:lumMod val="75000"/>
                  </a:schemeClr>
                </a:solidFill>
                <a:latin typeface="Times New Roman" charset="0"/>
                <a:ea typeface="宋体" charset="-122"/>
              </a:rPr>
              <a:t>路径</a:t>
            </a:r>
            <a:r>
              <a:rPr lang="zh-CN" altLang="en-US" sz="24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endParaRPr lang="en-US" altLang="zh-CN" sz="2400" b="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用二维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数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组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P[][], P[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][]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表示源点到顶点</a:t>
            </a:r>
            <a:r>
              <a:rPr lang="en-US" altLang="zh-CN" sz="2400" b="0" dirty="0" err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i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的最短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路径，</a:t>
            </a:r>
            <a:endParaRPr lang="en-US" altLang="zh-CN" sz="24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  如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P[2]={0</a:t>
            </a:r>
            <a:r>
              <a:rPr lang="en-US" altLang="zh-CN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1,5,2}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表示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源点到顶点</a:t>
            </a:r>
            <a:r>
              <a:rPr lang="en-US" altLang="zh-CN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</a:t>
            </a:r>
            <a:r>
              <a:rPr lang="zh-CN" altLang="en-US" sz="2400" b="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的最短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路径为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顶点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，顶点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，顶点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lang="zh-CN" altLang="en-US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，顶点</a:t>
            </a:r>
            <a:r>
              <a:rPr lang="en-US" altLang="zh-CN" sz="2400" b="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2)</a:t>
            </a:r>
            <a:endParaRPr lang="en-US" altLang="zh-CN" sz="2400" kern="0" dirty="0">
              <a:solidFill>
                <a:srgbClr val="FF0000"/>
              </a:solidFill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en-US" altLang="zh-CN" sz="2400" kern="0" dirty="0" smtClean="0">
              <a:latin typeface="Times New Roman" charset="0"/>
              <a:ea typeface="宋体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r>
              <a:rPr lang="zh-CN" altLang="en-US" sz="3200" b="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endParaRPr lang="zh-CN" altLang="en-US" sz="3200" b="0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None/>
            </a:pPr>
            <a:endParaRPr lang="zh-CN" altLang="en-US" sz="2400" b="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838200" lvl="1" indent="-381000" eaLnBrk="1" hangingPunct="1">
              <a:lnSpc>
                <a:spcPct val="120000"/>
              </a:lnSpc>
              <a:buFont typeface="Wingdings" charset="2"/>
              <a:buNone/>
            </a:pPr>
            <a:endParaRPr lang="zh-CN" altLang="en-US" kern="0" dirty="0">
              <a:latin typeface="Times New Roman" charset="0"/>
              <a:ea typeface="宋体" charset="-122"/>
            </a:endParaRP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307911" y="367726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443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565336" y="1129726"/>
            <a:ext cx="3886200" cy="2209800"/>
            <a:chOff x="2352" y="576"/>
            <a:chExt cx="2448" cy="139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024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0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44" y="576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5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976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 dirty="0">
                  <a:latin typeface="Times New Roman" charset="0"/>
                </a:rPr>
                <a:t>v</a:t>
              </a:r>
              <a:r>
                <a:rPr kumimoji="1" lang="en-US" altLang="zh-CN" sz="2400" b="1" baseline="-25000" dirty="0">
                  <a:latin typeface="Times New Roman" charset="0"/>
                </a:rPr>
                <a:t>2</a:t>
              </a:r>
              <a:endParaRPr kumimoji="1" lang="en-US" altLang="zh-CN" sz="2400" b="1" i="1" dirty="0">
                <a:latin typeface="Times New Roman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4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51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3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264" y="720"/>
              <a:ext cx="48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4" y="1104"/>
              <a:ext cx="12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20" y="76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92" y="172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50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92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 dirty="0">
                  <a:latin typeface="Times New Roman" charset="0"/>
                </a:rPr>
                <a:t>30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35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1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688" y="168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128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40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65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3936" y="816"/>
              <a:ext cx="624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</p:grpSp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1329947" y="112972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1" name="Rectangle 2"/>
          <p:cNvSpPr txBox="1">
            <a:spLocks noRot="1" noChangeArrowheads="1"/>
          </p:cNvSpPr>
          <p:nvPr/>
        </p:nvSpPr>
        <p:spPr>
          <a:xfrm>
            <a:off x="1307911" y="367726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grpSp>
        <p:nvGrpSpPr>
          <p:cNvPr id="5" name="组 4"/>
          <p:cNvGrpSpPr/>
          <p:nvPr/>
        </p:nvGrpSpPr>
        <p:grpSpPr>
          <a:xfrm>
            <a:off x="418802" y="3425346"/>
            <a:ext cx="9950668" cy="605703"/>
            <a:chOff x="387156" y="3654148"/>
            <a:chExt cx="9950668" cy="605703"/>
          </a:xfrm>
        </p:grpSpPr>
        <p:sp>
          <p:nvSpPr>
            <p:cNvPr id="83" name="矩形 82"/>
            <p:cNvSpPr/>
            <p:nvPr/>
          </p:nvSpPr>
          <p:spPr>
            <a:xfrm>
              <a:off x="387156" y="3661413"/>
              <a:ext cx="4122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402980" y="3661412"/>
              <a:ext cx="4812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endParaRPr lang="zh-CN" altLang="en-US" sz="32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402404" y="3675076"/>
              <a:ext cx="7537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358069" y="3654148"/>
              <a:ext cx="9797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P[][]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290820" y="3928446"/>
            <a:ext cx="713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813021" y="3919931"/>
            <a:ext cx="1944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{1,2,3,4,5}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921442" y="3934932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,30,100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669584" y="3934932"/>
            <a:ext cx="49277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{0},{0,2},{0},{0,4},{0,5}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4689468" y="4489401"/>
            <a:ext cx="2678302" cy="437347"/>
            <a:chOff x="4936936" y="4851112"/>
            <a:chExt cx="2678302" cy="437347"/>
          </a:xfrm>
        </p:grpSpPr>
        <p:cxnSp>
          <p:nvCxnSpPr>
            <p:cNvPr id="30" name="直线连接符 29"/>
            <p:cNvCxnSpPr/>
            <p:nvPr/>
          </p:nvCxnSpPr>
          <p:spPr bwMode="auto">
            <a:xfrm>
              <a:off x="4936936" y="4851112"/>
              <a:ext cx="267830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1" name="矩形 30"/>
            <p:cNvSpPr/>
            <p:nvPr/>
          </p:nvSpPr>
          <p:spPr>
            <a:xfrm>
              <a:off x="6112708" y="4888349"/>
              <a:ext cx="13388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0" dirty="0" smtClean="0">
                  <a:solidFill>
                    <a:srgbClr val="7030A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最小顶点</a:t>
              </a:r>
              <a:r>
                <a:rPr lang="en-US" altLang="zh-CN" sz="2000" b="1" kern="0" dirty="0" smtClean="0">
                  <a:solidFill>
                    <a:srgbClr val="7030A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zh-CN" alt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35" name="下箭头 34"/>
            <p:cNvSpPr/>
            <p:nvPr/>
          </p:nvSpPr>
          <p:spPr bwMode="auto">
            <a:xfrm>
              <a:off x="6003736" y="4888349"/>
              <a:ext cx="45719" cy="400110"/>
            </a:xfrm>
            <a:prstGeom prst="downArrow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290819" y="4769412"/>
            <a:ext cx="1021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848014" y="4769412"/>
            <a:ext cx="1739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{1, 3,4,5}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844729" y="4854243"/>
            <a:ext cx="3762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60,30,100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7744220" y="4574768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{0},{0,2},{0,2,3},{0,4},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4603730" y="5366717"/>
            <a:ext cx="2726815" cy="443833"/>
            <a:chOff x="4920872" y="5771437"/>
            <a:chExt cx="2726815" cy="443833"/>
          </a:xfrm>
        </p:grpSpPr>
        <p:grpSp>
          <p:nvGrpSpPr>
            <p:cNvPr id="108" name="组 107"/>
            <p:cNvGrpSpPr/>
            <p:nvPr/>
          </p:nvGrpSpPr>
          <p:grpSpPr>
            <a:xfrm>
              <a:off x="5965636" y="5771437"/>
              <a:ext cx="1682051" cy="443833"/>
              <a:chOff x="5933187" y="4844626"/>
              <a:chExt cx="1682051" cy="443833"/>
            </a:xfrm>
          </p:grpSpPr>
          <p:cxnSp>
            <p:nvCxnSpPr>
              <p:cNvPr id="109" name="直线连接符 108"/>
              <p:cNvCxnSpPr/>
              <p:nvPr/>
            </p:nvCxnSpPr>
            <p:spPr bwMode="auto">
              <a:xfrm>
                <a:off x="5933187" y="4844626"/>
                <a:ext cx="1682051" cy="648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0" name="矩形 109"/>
              <p:cNvSpPr/>
              <p:nvPr/>
            </p:nvSpPr>
            <p:spPr>
              <a:xfrm>
                <a:off x="6112708" y="4888349"/>
                <a:ext cx="13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kern="0" dirty="0" smtClean="0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最小顶点</a:t>
                </a:r>
                <a:r>
                  <a:rPr lang="en-US" altLang="zh-CN" sz="2000" b="1" kern="0" dirty="0" smtClean="0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1" name="下箭头 110"/>
              <p:cNvSpPr/>
              <p:nvPr/>
            </p:nvSpPr>
            <p:spPr bwMode="auto">
              <a:xfrm flipH="1">
                <a:off x="6049455" y="4888349"/>
                <a:ext cx="74232" cy="400110"/>
              </a:xfrm>
              <a:prstGeom prst="downArrow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112" name="直线连接符 111"/>
            <p:cNvCxnSpPr/>
            <p:nvPr/>
          </p:nvCxnSpPr>
          <p:spPr bwMode="auto">
            <a:xfrm>
              <a:off x="4920872" y="5771437"/>
              <a:ext cx="46546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14" name="矩形 113"/>
          <p:cNvSpPr/>
          <p:nvPr/>
        </p:nvSpPr>
        <p:spPr>
          <a:xfrm>
            <a:off x="290818" y="5612879"/>
            <a:ext cx="1329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{0,2,4}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848014" y="5565884"/>
            <a:ext cx="1431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{1, 3,5}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891090" y="5629670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50,30,90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744220" y="5528875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{0},{0,2},{0,4,3},{0,4},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{0,4,5}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5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104" grpId="0"/>
      <p:bldP spid="105" grpId="0"/>
      <p:bldP spid="106" grpId="0"/>
      <p:bldP spid="107" grpId="0"/>
      <p:bldP spid="114" grpId="0"/>
      <p:bldP spid="127" grpId="0"/>
      <p:bldP spid="128" grpId="0"/>
      <p:bldP spid="12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565336" y="1129726"/>
            <a:ext cx="3886200" cy="2209800"/>
            <a:chOff x="2352" y="576"/>
            <a:chExt cx="2448" cy="139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024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0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44" y="576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5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976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 dirty="0">
                  <a:latin typeface="Times New Roman" charset="0"/>
                </a:rPr>
                <a:t>v</a:t>
              </a:r>
              <a:r>
                <a:rPr kumimoji="1" lang="en-US" altLang="zh-CN" sz="2400" b="1" baseline="-25000" dirty="0">
                  <a:latin typeface="Times New Roman" charset="0"/>
                </a:rPr>
                <a:t>2</a:t>
              </a:r>
              <a:endParaRPr kumimoji="1" lang="en-US" altLang="zh-CN" sz="2400" b="1" i="1" dirty="0">
                <a:latin typeface="Times New Roman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4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51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3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264" y="720"/>
              <a:ext cx="48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4" y="1104"/>
              <a:ext cx="12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20" y="76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92" y="172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50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92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 dirty="0">
                  <a:latin typeface="Times New Roman" charset="0"/>
                </a:rPr>
                <a:t>30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35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1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688" y="168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128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40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65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3936" y="816"/>
              <a:ext cx="624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</p:grpSp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1329947" y="112972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1" name="Rectangle 2"/>
          <p:cNvSpPr txBox="1">
            <a:spLocks noRot="1" noChangeArrowheads="1"/>
          </p:cNvSpPr>
          <p:nvPr/>
        </p:nvSpPr>
        <p:spPr>
          <a:xfrm>
            <a:off x="1307911" y="367726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grpSp>
        <p:nvGrpSpPr>
          <p:cNvPr id="5" name="组 4"/>
          <p:cNvGrpSpPr/>
          <p:nvPr/>
        </p:nvGrpSpPr>
        <p:grpSpPr>
          <a:xfrm>
            <a:off x="418802" y="3425346"/>
            <a:ext cx="9950668" cy="605703"/>
            <a:chOff x="387156" y="3654148"/>
            <a:chExt cx="9950668" cy="605703"/>
          </a:xfrm>
        </p:grpSpPr>
        <p:sp>
          <p:nvSpPr>
            <p:cNvPr id="83" name="矩形 82"/>
            <p:cNvSpPr/>
            <p:nvPr/>
          </p:nvSpPr>
          <p:spPr>
            <a:xfrm>
              <a:off x="387156" y="3661413"/>
              <a:ext cx="4122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402980" y="3661412"/>
              <a:ext cx="4812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endParaRPr lang="zh-CN" altLang="en-US" sz="32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402404" y="3675076"/>
              <a:ext cx="7537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358069" y="3654148"/>
              <a:ext cx="9797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P[][]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166489" y="4010121"/>
            <a:ext cx="1329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{0,2,4}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979599" y="3981158"/>
            <a:ext cx="1431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{1, 3,5}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186836" y="3885848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50,30,90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088971" y="3885848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{0},{0,2},{0,4,3},{0,4},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{0,4,5}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936936" y="4461857"/>
            <a:ext cx="2599068" cy="464248"/>
            <a:chOff x="4936936" y="4461857"/>
            <a:chExt cx="2599068" cy="464248"/>
          </a:xfrm>
        </p:grpSpPr>
        <p:grpSp>
          <p:nvGrpSpPr>
            <p:cNvPr id="41" name="组 40"/>
            <p:cNvGrpSpPr/>
            <p:nvPr/>
          </p:nvGrpSpPr>
          <p:grpSpPr>
            <a:xfrm>
              <a:off x="4936936" y="4482272"/>
              <a:ext cx="2563113" cy="443833"/>
              <a:chOff x="4920872" y="5771437"/>
              <a:chExt cx="2563113" cy="443833"/>
            </a:xfrm>
          </p:grpSpPr>
          <p:grpSp>
            <p:nvGrpSpPr>
              <p:cNvPr id="108" name="组 107"/>
              <p:cNvGrpSpPr/>
              <p:nvPr/>
            </p:nvGrpSpPr>
            <p:grpSpPr>
              <a:xfrm>
                <a:off x="6081904" y="5815160"/>
                <a:ext cx="1402081" cy="400110"/>
                <a:chOff x="6049455" y="4888349"/>
                <a:chExt cx="1402081" cy="400110"/>
              </a:xfrm>
            </p:grpSpPr>
            <p:sp>
              <p:nvSpPr>
                <p:cNvPr id="110" name="矩形 109"/>
                <p:cNvSpPr/>
                <p:nvPr/>
              </p:nvSpPr>
              <p:spPr>
                <a:xfrm>
                  <a:off x="6112708" y="4888349"/>
                  <a:ext cx="13388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kern="0" dirty="0" smtClean="0">
                      <a:solidFill>
                        <a:srgbClr val="7030A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最小顶点</a:t>
                  </a:r>
                  <a:r>
                    <a:rPr lang="en-US" altLang="zh-CN" sz="2000" b="1" kern="0" dirty="0" smtClean="0">
                      <a:solidFill>
                        <a:srgbClr val="7030A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3</a:t>
                  </a:r>
                  <a:endParaRPr lang="zh-CN" altLang="en-US" sz="2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1" name="下箭头 110"/>
                <p:cNvSpPr/>
                <p:nvPr/>
              </p:nvSpPr>
              <p:spPr bwMode="auto">
                <a:xfrm flipH="1">
                  <a:off x="6049455" y="4888349"/>
                  <a:ext cx="74232" cy="400110"/>
                </a:xfrm>
                <a:prstGeom prst="downArrow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  <p:cxnSp>
            <p:nvCxnSpPr>
              <p:cNvPr id="112" name="直线连接符 111"/>
              <p:cNvCxnSpPr/>
              <p:nvPr/>
            </p:nvCxnSpPr>
            <p:spPr bwMode="auto">
              <a:xfrm>
                <a:off x="4920872" y="5771437"/>
                <a:ext cx="46546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4" name="直线连接符 53"/>
            <p:cNvCxnSpPr/>
            <p:nvPr/>
          </p:nvCxnSpPr>
          <p:spPr bwMode="auto">
            <a:xfrm>
              <a:off x="5995468" y="4470623"/>
              <a:ext cx="46546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直线连接符 54"/>
            <p:cNvCxnSpPr/>
            <p:nvPr/>
          </p:nvCxnSpPr>
          <p:spPr bwMode="auto">
            <a:xfrm>
              <a:off x="7070536" y="4461857"/>
              <a:ext cx="46546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矩形 55"/>
          <p:cNvSpPr/>
          <p:nvPr/>
        </p:nvSpPr>
        <p:spPr>
          <a:xfrm>
            <a:off x="166489" y="4793980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{0,2,4,3}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029818" y="4793979"/>
            <a:ext cx="1021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213036" y="4805970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50,30,60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088970" y="4841929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{0},{0,2},{0,4,3},{0,4},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{0,4,3,5}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4961589" y="5361846"/>
            <a:ext cx="2563113" cy="513303"/>
            <a:chOff x="4961589" y="5361846"/>
            <a:chExt cx="2563113" cy="513303"/>
          </a:xfrm>
        </p:grpSpPr>
        <p:grpSp>
          <p:nvGrpSpPr>
            <p:cNvPr id="60" name="组 59"/>
            <p:cNvGrpSpPr/>
            <p:nvPr/>
          </p:nvGrpSpPr>
          <p:grpSpPr>
            <a:xfrm>
              <a:off x="4961589" y="5431316"/>
              <a:ext cx="2563113" cy="443833"/>
              <a:chOff x="4920872" y="5771437"/>
              <a:chExt cx="2563113" cy="443833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6081904" y="5815160"/>
                <a:ext cx="1402081" cy="400110"/>
                <a:chOff x="6049455" y="4888349"/>
                <a:chExt cx="1402081" cy="400110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6112708" y="4888349"/>
                  <a:ext cx="13388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kern="0" dirty="0" smtClean="0">
                      <a:solidFill>
                        <a:srgbClr val="7030A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最小顶点</a:t>
                  </a:r>
                  <a:r>
                    <a:rPr lang="en-US" altLang="zh-CN" sz="2000" b="1" kern="0" dirty="0" smtClean="0">
                      <a:solidFill>
                        <a:srgbClr val="7030A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5</a:t>
                  </a:r>
                  <a:endParaRPr lang="zh-CN" altLang="en-US" sz="2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4" name="下箭头 63"/>
                <p:cNvSpPr/>
                <p:nvPr/>
              </p:nvSpPr>
              <p:spPr bwMode="auto">
                <a:xfrm flipH="1">
                  <a:off x="6049455" y="4888349"/>
                  <a:ext cx="74232" cy="400110"/>
                </a:xfrm>
                <a:prstGeom prst="downArrow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  <p:cxnSp>
            <p:nvCxnSpPr>
              <p:cNvPr id="62" name="直线连接符 61"/>
              <p:cNvCxnSpPr/>
              <p:nvPr/>
            </p:nvCxnSpPr>
            <p:spPr bwMode="auto">
              <a:xfrm>
                <a:off x="4920872" y="5771437"/>
                <a:ext cx="46546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5" name="直线连接符 64"/>
            <p:cNvCxnSpPr/>
            <p:nvPr/>
          </p:nvCxnSpPr>
          <p:spPr bwMode="auto">
            <a:xfrm>
              <a:off x="7059234" y="5361846"/>
              <a:ext cx="46546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68" name="矩形 67"/>
          <p:cNvSpPr/>
          <p:nvPr/>
        </p:nvSpPr>
        <p:spPr>
          <a:xfrm>
            <a:off x="53428" y="5520177"/>
            <a:ext cx="1944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{0,2,4,3,5}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029818" y="5471602"/>
            <a:ext cx="713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{1}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277934" y="5835912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50,30,60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088970" y="5828687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{0},{0,2},{0,4,3},{0,4},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{0,4,3,5}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0" name="组 79"/>
          <p:cNvGrpSpPr/>
          <p:nvPr/>
        </p:nvGrpSpPr>
        <p:grpSpPr>
          <a:xfrm>
            <a:off x="5044697" y="6313951"/>
            <a:ext cx="1943633" cy="427591"/>
            <a:chOff x="4920872" y="5672195"/>
            <a:chExt cx="1943633" cy="427591"/>
          </a:xfrm>
        </p:grpSpPr>
        <p:grpSp>
          <p:nvGrpSpPr>
            <p:cNvPr id="84" name="组 83"/>
            <p:cNvGrpSpPr/>
            <p:nvPr/>
          </p:nvGrpSpPr>
          <p:grpSpPr>
            <a:xfrm>
              <a:off x="5476050" y="5672195"/>
              <a:ext cx="1388455" cy="427591"/>
              <a:chOff x="5443601" y="4745384"/>
              <a:chExt cx="1388455" cy="427591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5493228" y="4772865"/>
                <a:ext cx="13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kern="0" dirty="0" smtClean="0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最小顶点</a:t>
                </a:r>
                <a:r>
                  <a:rPr lang="en-US" altLang="zh-CN" sz="2000" b="1" kern="0" dirty="0" smtClean="0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8" name="下箭头 87"/>
              <p:cNvSpPr/>
              <p:nvPr/>
            </p:nvSpPr>
            <p:spPr bwMode="auto">
              <a:xfrm flipH="1">
                <a:off x="5443601" y="4745384"/>
                <a:ext cx="74232" cy="400110"/>
              </a:xfrm>
              <a:prstGeom prst="downArrow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86" name="直线连接符 85"/>
            <p:cNvCxnSpPr/>
            <p:nvPr/>
          </p:nvCxnSpPr>
          <p:spPr bwMode="auto">
            <a:xfrm>
              <a:off x="4920872" y="5771437"/>
              <a:ext cx="46546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872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8" grpId="0"/>
      <p:bldP spid="69" grpId="0"/>
      <p:bldP spid="70" grpId="0"/>
      <p:bldP spid="7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565336" y="1129726"/>
            <a:ext cx="3886200" cy="2209800"/>
            <a:chOff x="2352" y="576"/>
            <a:chExt cx="2448" cy="139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024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0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44" y="576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5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976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 dirty="0">
                  <a:latin typeface="Times New Roman" charset="0"/>
                </a:rPr>
                <a:t>v</a:t>
              </a:r>
              <a:r>
                <a:rPr kumimoji="1" lang="en-US" altLang="zh-CN" sz="2400" b="1" baseline="-25000" dirty="0">
                  <a:latin typeface="Times New Roman" charset="0"/>
                </a:rPr>
                <a:t>2</a:t>
              </a:r>
              <a:endParaRPr kumimoji="1" lang="en-US" altLang="zh-CN" sz="2400" b="1" i="1" dirty="0">
                <a:latin typeface="Times New Roman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4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51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3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264" y="720"/>
              <a:ext cx="48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64" y="1104"/>
              <a:ext cx="12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20" y="76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60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92" y="172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50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92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 dirty="0">
                  <a:latin typeface="Times New Roman" charset="0"/>
                </a:rPr>
                <a:t>30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352" y="1728"/>
              <a:ext cx="240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0" bIns="82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latin typeface="Times New Roman" charset="0"/>
                </a:rPr>
                <a:t>v</a:t>
              </a:r>
              <a:r>
                <a:rPr kumimoji="1" lang="en-US" altLang="zh-CN" sz="2400" b="1" baseline="-25000">
                  <a:latin typeface="Times New Roman" charset="0"/>
                </a:rPr>
                <a:t>1</a:t>
              </a:r>
              <a:endParaRPr kumimoji="1" lang="en-US" altLang="zh-CN" sz="2400" b="1" i="1">
                <a:latin typeface="Times New Roman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688" y="168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5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128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3984" y="720"/>
              <a:ext cx="576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40" y="1248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65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20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3936" y="816"/>
              <a:ext cx="624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76" y="139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1800" b="1">
                  <a:latin typeface="Times New Roman" charset="0"/>
                </a:rPr>
                <a:t>10</a:t>
              </a:r>
            </a:p>
          </p:txBody>
        </p:sp>
      </p:grpSp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1329947" y="112972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4000" b="1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例：</a:t>
            </a:r>
            <a:endParaRPr kumimoji="1" lang="en-US" altLang="zh-CN" sz="3200" b="1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1" name="Rectangle 2"/>
          <p:cNvSpPr txBox="1">
            <a:spLocks noRot="1" noChangeArrowheads="1"/>
          </p:cNvSpPr>
          <p:nvPr/>
        </p:nvSpPr>
        <p:spPr>
          <a:xfrm>
            <a:off x="1307911" y="367726"/>
            <a:ext cx="10390717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 Narrow" pitchFamily="34" charset="0"/>
                <a:ea typeface="华文新魏" pitchFamily="2" charset="-122"/>
              </a:defRPr>
            </a:lvl9pPr>
          </a:lstStyle>
          <a:p>
            <a:pPr eaLnBrk="1" hangingPunct="1"/>
            <a:r>
              <a:rPr lang="en-US" altLang="zh-CN" kern="0" dirty="0" smtClean="0"/>
              <a:t>7.6.1</a:t>
            </a:r>
            <a:r>
              <a:rPr lang="zh-CN" altLang="en-US" kern="0" dirty="0" smtClean="0"/>
              <a:t>  单源点到其余各顶点的最短路径</a:t>
            </a:r>
            <a:endParaRPr lang="zh-CN" altLang="en-US" kern="0" dirty="0"/>
          </a:p>
        </p:txBody>
      </p:sp>
      <p:grpSp>
        <p:nvGrpSpPr>
          <p:cNvPr id="5" name="组 4"/>
          <p:cNvGrpSpPr/>
          <p:nvPr/>
        </p:nvGrpSpPr>
        <p:grpSpPr>
          <a:xfrm>
            <a:off x="418802" y="3425346"/>
            <a:ext cx="9950668" cy="605703"/>
            <a:chOff x="387156" y="3654148"/>
            <a:chExt cx="9950668" cy="605703"/>
          </a:xfrm>
        </p:grpSpPr>
        <p:sp>
          <p:nvSpPr>
            <p:cNvPr id="83" name="矩形 82"/>
            <p:cNvSpPr/>
            <p:nvPr/>
          </p:nvSpPr>
          <p:spPr>
            <a:xfrm>
              <a:off x="387156" y="3661413"/>
              <a:ext cx="4122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402980" y="3661412"/>
              <a:ext cx="4812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endParaRPr lang="zh-CN" altLang="en-US" sz="32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402404" y="3675076"/>
              <a:ext cx="7537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358069" y="3654148"/>
              <a:ext cx="9797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0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P[][]</a:t>
              </a:r>
              <a:endParaRPr lang="zh-CN" altLang="en-US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166489" y="4010121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{0,2,4,3,5,1}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444283" y="3979416"/>
            <a:ext cx="653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186836" y="3885848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∞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∞</a:t>
            </a:r>
            <a:r>
              <a:rPr lang="en-US" altLang="zh-CN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10,</a:t>
            </a:r>
            <a:r>
              <a:rPr lang="zh-CN" altLang="en-US" sz="3200" b="1" kern="0" dirty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50,30,60</a:t>
            </a:r>
            <a:r>
              <a:rPr lang="en-US" altLang="zh-CN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zh-CN" altLang="en-US" sz="320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097466" y="5320726"/>
            <a:ext cx="6444031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32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结束，此时</a:t>
            </a:r>
            <a:r>
              <a:rPr lang="en-US" altLang="zh-CN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[]</a:t>
            </a:r>
            <a:r>
              <a:rPr lang="zh-CN" altLang="en-US" sz="320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与</a:t>
            </a:r>
            <a:r>
              <a:rPr lang="en-US" altLang="zh-CN" sz="3200" b="1" kern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sz="3200" b="1" kern="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[][]</a:t>
            </a:r>
            <a:r>
              <a:rPr lang="zh-CN" altLang="en-US" sz="320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就是最终结果</a:t>
            </a:r>
            <a:endParaRPr lang="zh-CN" altLang="en-US" sz="3200" b="1" kern="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188982" y="3885848"/>
            <a:ext cx="492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</a:t>
            </a:r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{0},{0,2},{0,4,3},{0,4},</a:t>
            </a:r>
          </a:p>
          <a:p>
            <a:r>
              <a:rPr lang="en-US" altLang="zh-CN" sz="2800" b="1" kern="0" dirty="0" smtClean="0">
                <a:solidFill>
                  <a:srgbClr val="F412F3"/>
                </a:solidFill>
                <a:latin typeface="Times New Roman" charset="0"/>
                <a:ea typeface="Times New Roman" charset="0"/>
                <a:cs typeface="Times New Roman" charset="0"/>
              </a:rPr>
              <a:t>{0,4,3,5}</a:t>
            </a:r>
            <a:endParaRPr lang="en-US" altLang="zh-CN" sz="2800" b="1" kern="0" dirty="0">
              <a:solidFill>
                <a:srgbClr val="F412F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theme/theme1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 Narrow"/>
        <a:ea typeface="华文新魏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11330</TotalTime>
  <Words>7569</Words>
  <Application>Microsoft Macintosh PowerPoint</Application>
  <PresentationFormat>宽屏</PresentationFormat>
  <Paragraphs>2101</Paragraphs>
  <Slides>120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 Narrow</vt:lpstr>
      <vt:lpstr>DengXian</vt:lpstr>
      <vt:lpstr>SimSun</vt:lpstr>
      <vt:lpstr>STKaiti</vt:lpstr>
      <vt:lpstr>Symbol</vt:lpstr>
      <vt:lpstr>Tahoma</vt:lpstr>
      <vt:lpstr>Times New Roman</vt:lpstr>
      <vt:lpstr>Wingdings</vt:lpstr>
      <vt:lpstr>黑体</vt:lpstr>
      <vt:lpstr>华文新魏</vt:lpstr>
      <vt:lpstr>楷体_GB2312</vt:lpstr>
      <vt:lpstr>隶书</vt:lpstr>
      <vt:lpstr>宋体</vt:lpstr>
      <vt:lpstr>Arial</vt:lpstr>
      <vt:lpstr>1_Blends</vt:lpstr>
      <vt:lpstr>公式</vt:lpstr>
      <vt:lpstr>Equation</vt:lpstr>
      <vt:lpstr>文档</vt:lpstr>
      <vt:lpstr>图结构</vt:lpstr>
      <vt:lpstr>图结构</vt:lpstr>
      <vt:lpstr>第7章 图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7.1 图的定义及基本术语</vt:lpstr>
      <vt:lpstr>PowerPoint 演示文稿</vt:lpstr>
      <vt:lpstr>7.2.1 图的邻接矩阵表示法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练习-试作出图G的邻接矩阵、邻接表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 图的连通性问题</vt:lpstr>
      <vt:lpstr>7.4.3  图的最小生成树</vt:lpstr>
      <vt:lpstr>7.4.3  图的最小生成树</vt:lpstr>
      <vt:lpstr>7.4.3  图的最小生成树</vt:lpstr>
      <vt:lpstr>7.4.3  图的最小生成树</vt:lpstr>
      <vt:lpstr>7.4.3  图的最小生成树</vt:lpstr>
      <vt:lpstr>7.4.3  图的最小生成树</vt:lpstr>
      <vt:lpstr>7.4.3  图的最小生成树</vt:lpstr>
      <vt:lpstr>7.4.3  图的最小生成树</vt:lpstr>
      <vt:lpstr>7.4.3  图的最小生成树</vt:lpstr>
      <vt:lpstr>PowerPoint 演示文稿</vt:lpstr>
      <vt:lpstr>7.4.3  图的最小生成树</vt:lpstr>
      <vt:lpstr>7.4.3  图的最小生成树</vt:lpstr>
      <vt:lpstr>7.4.3  图的最小生成树</vt:lpstr>
      <vt:lpstr>7.4.3  图的最小生成树</vt:lpstr>
      <vt:lpstr>习题</vt:lpstr>
      <vt:lpstr>7.4.3  图的最小生成树</vt:lpstr>
      <vt:lpstr>7.5 有向无环图及其应用</vt:lpstr>
      <vt:lpstr>7.5.1  拓扑排序</vt:lpstr>
      <vt:lpstr>7.5.1  拓扑排序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小结：</vt:lpstr>
      <vt:lpstr>图的应用</vt:lpstr>
      <vt:lpstr>图的应用</vt:lpstr>
      <vt:lpstr>图的应用</vt:lpstr>
      <vt:lpstr>图的应用</vt:lpstr>
      <vt:lpstr>图的应用</vt:lpstr>
      <vt:lpstr>习题</vt:lpstr>
      <vt:lpstr>习题</vt:lpstr>
      <vt:lpstr>习题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Microsoft Office 用户</dc:creator>
  <cp:lastModifiedBy>Microsoft Office 用户</cp:lastModifiedBy>
  <cp:revision>915</cp:revision>
  <dcterms:created xsi:type="dcterms:W3CDTF">2019-08-08T04:01:59Z</dcterms:created>
  <dcterms:modified xsi:type="dcterms:W3CDTF">2021-11-23T08:45:08Z</dcterms:modified>
</cp:coreProperties>
</file>